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9"/>
  </p:notesMasterIdLst>
  <p:sldIdLst>
    <p:sldId id="256" r:id="rId2"/>
    <p:sldId id="287" r:id="rId3"/>
    <p:sldId id="258" r:id="rId4"/>
    <p:sldId id="276" r:id="rId5"/>
    <p:sldId id="277" r:id="rId6"/>
    <p:sldId id="278" r:id="rId7"/>
    <p:sldId id="279" r:id="rId8"/>
    <p:sldId id="281" r:id="rId9"/>
    <p:sldId id="280" r:id="rId10"/>
    <p:sldId id="282" r:id="rId11"/>
    <p:sldId id="283" r:id="rId12"/>
    <p:sldId id="284" r:id="rId13"/>
    <p:sldId id="285" r:id="rId14"/>
    <p:sldId id="286" r:id="rId15"/>
    <p:sldId id="259" r:id="rId16"/>
    <p:sldId id="260" r:id="rId17"/>
    <p:sldId id="261" r:id="rId1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1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0324"/>
    <a:srgbClr val="D79B1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86" autoAdjust="0"/>
    <p:restoredTop sz="94660"/>
  </p:normalViewPr>
  <p:slideViewPr>
    <p:cSldViewPr snapToGrid="0" snapToObjects="1" showGuides="1">
      <p:cViewPr varScale="1">
        <p:scale>
          <a:sx n="109" d="100"/>
          <a:sy n="109" d="100"/>
        </p:scale>
        <p:origin x="1722" y="108"/>
      </p:cViewPr>
      <p:guideLst>
        <p:guide orient="horz" pos="2160"/>
        <p:guide pos="281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E65E9C41-72A2-4762-9C35-7BE59A9ADC78}" type="datetimeFigureOut">
              <a:rPr lang="en-US" smtClean="0"/>
              <a:t>3/9/2020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E2AD7A8A-D551-41EA-A07B-CE09C87833B8}" type="slidenum">
              <a:rPr lang="en-US" smtClean="0"/>
              <a:t>‹#›</a:t>
            </a:fld>
            <a:endParaRPr lang="en-US"/>
          </a:p>
        </p:txBody>
      </p:sp>
    </p:spTree>
    <p:extLst>
      <p:ext uri="{BB962C8B-B14F-4D97-AF65-F5344CB8AC3E}">
        <p14:creationId xmlns:p14="http://schemas.microsoft.com/office/powerpoint/2010/main" val="3132025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Tamica</a:t>
            </a:r>
          </a:p>
          <a:p>
            <a:endParaRPr lang="en-US" dirty="0"/>
          </a:p>
        </p:txBody>
      </p:sp>
      <p:sp>
        <p:nvSpPr>
          <p:cNvPr id="4" name="Slide Number Placeholder 3"/>
          <p:cNvSpPr>
            <a:spLocks noGrp="1"/>
          </p:cNvSpPr>
          <p:nvPr>
            <p:ph type="sldNum" sz="quarter" idx="10"/>
          </p:nvPr>
        </p:nvSpPr>
        <p:spPr/>
        <p:txBody>
          <a:bodyPr/>
          <a:lstStyle/>
          <a:p>
            <a:fld id="{E2AD7A8A-D551-41EA-A07B-CE09C87833B8}" type="slidenum">
              <a:rPr lang="en-US" smtClean="0"/>
              <a:t>1</a:t>
            </a:fld>
            <a:endParaRPr lang="en-US"/>
          </a:p>
        </p:txBody>
      </p:sp>
    </p:spTree>
    <p:extLst>
      <p:ext uri="{BB962C8B-B14F-4D97-AF65-F5344CB8AC3E}">
        <p14:creationId xmlns:p14="http://schemas.microsoft.com/office/powerpoint/2010/main" val="150725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2AD7A8A-D551-41EA-A07B-CE09C87833B8}" type="slidenum">
              <a:rPr lang="en-US" smtClean="0"/>
              <a:t>10</a:t>
            </a:fld>
            <a:endParaRPr lang="en-US"/>
          </a:p>
        </p:txBody>
      </p:sp>
    </p:spTree>
    <p:extLst>
      <p:ext uri="{BB962C8B-B14F-4D97-AF65-F5344CB8AC3E}">
        <p14:creationId xmlns:p14="http://schemas.microsoft.com/office/powerpoint/2010/main" val="2712905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Jeff</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2AD7A8A-D551-41EA-A07B-CE09C87833B8}" type="slidenum">
              <a:rPr lang="en-US" smtClean="0"/>
              <a:t>11</a:t>
            </a:fld>
            <a:endParaRPr lang="en-US"/>
          </a:p>
        </p:txBody>
      </p:sp>
    </p:spTree>
    <p:extLst>
      <p:ext uri="{BB962C8B-B14F-4D97-AF65-F5344CB8AC3E}">
        <p14:creationId xmlns:p14="http://schemas.microsoft.com/office/powerpoint/2010/main" val="3816255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2AD7A8A-D551-41EA-A07B-CE09C87833B8}" type="slidenum">
              <a:rPr lang="en-US" smtClean="0"/>
              <a:t>12</a:t>
            </a:fld>
            <a:endParaRPr lang="en-US"/>
          </a:p>
        </p:txBody>
      </p:sp>
    </p:spTree>
    <p:extLst>
      <p:ext uri="{BB962C8B-B14F-4D97-AF65-F5344CB8AC3E}">
        <p14:creationId xmlns:p14="http://schemas.microsoft.com/office/powerpoint/2010/main" val="40511842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Jesus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2AD7A8A-D551-41EA-A07B-CE09C87833B8}" type="slidenum">
              <a:rPr lang="en-US" smtClean="0"/>
              <a:t>13</a:t>
            </a:fld>
            <a:endParaRPr lang="en-US"/>
          </a:p>
        </p:txBody>
      </p:sp>
    </p:spTree>
    <p:extLst>
      <p:ext uri="{BB962C8B-B14F-4D97-AF65-F5344CB8AC3E}">
        <p14:creationId xmlns:p14="http://schemas.microsoft.com/office/powerpoint/2010/main" val="3940608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2AD7A8A-D551-41EA-A07B-CE09C87833B8}" type="slidenum">
              <a:rPr lang="en-US" smtClean="0"/>
              <a:t>14</a:t>
            </a:fld>
            <a:endParaRPr lang="en-US"/>
          </a:p>
        </p:txBody>
      </p:sp>
    </p:spTree>
    <p:extLst>
      <p:ext uri="{BB962C8B-B14F-4D97-AF65-F5344CB8AC3E}">
        <p14:creationId xmlns:p14="http://schemas.microsoft.com/office/powerpoint/2010/main" val="25663688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Tamica</a:t>
            </a:r>
          </a:p>
          <a:p>
            <a:endParaRPr lang="en-US" dirty="0"/>
          </a:p>
        </p:txBody>
      </p:sp>
      <p:sp>
        <p:nvSpPr>
          <p:cNvPr id="4" name="Slide Number Placeholder 3"/>
          <p:cNvSpPr>
            <a:spLocks noGrp="1"/>
          </p:cNvSpPr>
          <p:nvPr>
            <p:ph type="sldNum" sz="quarter" idx="10"/>
          </p:nvPr>
        </p:nvSpPr>
        <p:spPr/>
        <p:txBody>
          <a:bodyPr/>
          <a:lstStyle/>
          <a:p>
            <a:fld id="{E2AD7A8A-D551-41EA-A07B-CE09C87833B8}" type="slidenum">
              <a:rPr lang="en-US" smtClean="0"/>
              <a:t>15</a:t>
            </a:fld>
            <a:endParaRPr lang="en-US"/>
          </a:p>
        </p:txBody>
      </p:sp>
    </p:spTree>
    <p:extLst>
      <p:ext uri="{BB962C8B-B14F-4D97-AF65-F5344CB8AC3E}">
        <p14:creationId xmlns:p14="http://schemas.microsoft.com/office/powerpoint/2010/main" val="2784020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Tamica</a:t>
            </a:r>
          </a:p>
          <a:p>
            <a:endParaRPr lang="en-US" dirty="0"/>
          </a:p>
        </p:txBody>
      </p:sp>
      <p:sp>
        <p:nvSpPr>
          <p:cNvPr id="4" name="Slide Number Placeholder 3"/>
          <p:cNvSpPr>
            <a:spLocks noGrp="1"/>
          </p:cNvSpPr>
          <p:nvPr>
            <p:ph type="sldNum" sz="quarter" idx="10"/>
          </p:nvPr>
        </p:nvSpPr>
        <p:spPr/>
        <p:txBody>
          <a:bodyPr/>
          <a:lstStyle/>
          <a:p>
            <a:fld id="{E2AD7A8A-D551-41EA-A07B-CE09C87833B8}" type="slidenum">
              <a:rPr lang="en-US" smtClean="0"/>
              <a:t>16</a:t>
            </a:fld>
            <a:endParaRPr lang="en-US"/>
          </a:p>
        </p:txBody>
      </p:sp>
    </p:spTree>
    <p:extLst>
      <p:ext uri="{BB962C8B-B14F-4D97-AF65-F5344CB8AC3E}">
        <p14:creationId xmlns:p14="http://schemas.microsoft.com/office/powerpoint/2010/main" val="6667204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Tamica</a:t>
            </a:r>
          </a:p>
          <a:p>
            <a:endParaRPr lang="en-US" dirty="0"/>
          </a:p>
        </p:txBody>
      </p:sp>
      <p:sp>
        <p:nvSpPr>
          <p:cNvPr id="4" name="Slide Number Placeholder 3"/>
          <p:cNvSpPr>
            <a:spLocks noGrp="1"/>
          </p:cNvSpPr>
          <p:nvPr>
            <p:ph type="sldNum" sz="quarter" idx="10"/>
          </p:nvPr>
        </p:nvSpPr>
        <p:spPr/>
        <p:txBody>
          <a:bodyPr/>
          <a:lstStyle/>
          <a:p>
            <a:fld id="{E2AD7A8A-D551-41EA-A07B-CE09C87833B8}" type="slidenum">
              <a:rPr lang="en-US" smtClean="0"/>
              <a:t>17</a:t>
            </a:fld>
            <a:endParaRPr lang="en-US"/>
          </a:p>
        </p:txBody>
      </p:sp>
    </p:spTree>
    <p:extLst>
      <p:ext uri="{BB962C8B-B14F-4D97-AF65-F5344CB8AC3E}">
        <p14:creationId xmlns:p14="http://schemas.microsoft.com/office/powerpoint/2010/main" val="3136329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Tamica</a:t>
            </a:r>
          </a:p>
          <a:p>
            <a:endParaRPr lang="en-US" dirty="0"/>
          </a:p>
        </p:txBody>
      </p:sp>
      <p:sp>
        <p:nvSpPr>
          <p:cNvPr id="4" name="Slide Number Placeholder 3"/>
          <p:cNvSpPr>
            <a:spLocks noGrp="1"/>
          </p:cNvSpPr>
          <p:nvPr>
            <p:ph type="sldNum" sz="quarter" idx="10"/>
          </p:nvPr>
        </p:nvSpPr>
        <p:spPr/>
        <p:txBody>
          <a:bodyPr/>
          <a:lstStyle/>
          <a:p>
            <a:fld id="{E2AD7A8A-D551-41EA-A07B-CE09C87833B8}" type="slidenum">
              <a:rPr lang="en-US" smtClean="0"/>
              <a:t>2</a:t>
            </a:fld>
            <a:endParaRPr lang="en-US"/>
          </a:p>
        </p:txBody>
      </p:sp>
    </p:spTree>
    <p:extLst>
      <p:ext uri="{BB962C8B-B14F-4D97-AF65-F5344CB8AC3E}">
        <p14:creationId xmlns:p14="http://schemas.microsoft.com/office/powerpoint/2010/main" val="3133744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Tamica</a:t>
            </a:r>
          </a:p>
          <a:p>
            <a:endParaRPr lang="en-US" dirty="0"/>
          </a:p>
        </p:txBody>
      </p:sp>
      <p:sp>
        <p:nvSpPr>
          <p:cNvPr id="4" name="Slide Number Placeholder 3"/>
          <p:cNvSpPr>
            <a:spLocks noGrp="1"/>
          </p:cNvSpPr>
          <p:nvPr>
            <p:ph type="sldNum" sz="quarter" idx="10"/>
          </p:nvPr>
        </p:nvSpPr>
        <p:spPr/>
        <p:txBody>
          <a:bodyPr/>
          <a:lstStyle/>
          <a:p>
            <a:fld id="{E2AD7A8A-D551-41EA-A07B-CE09C87833B8}" type="slidenum">
              <a:rPr lang="en-US" smtClean="0"/>
              <a:t>3</a:t>
            </a:fld>
            <a:endParaRPr lang="en-US"/>
          </a:p>
        </p:txBody>
      </p:sp>
    </p:spTree>
    <p:extLst>
      <p:ext uri="{BB962C8B-B14F-4D97-AF65-F5344CB8AC3E}">
        <p14:creationId xmlns:p14="http://schemas.microsoft.com/office/powerpoint/2010/main" val="2370970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Tamica</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2AD7A8A-D551-41EA-A07B-CE09C87833B8}" type="slidenum">
              <a:rPr lang="en-US" smtClean="0"/>
              <a:t>4</a:t>
            </a:fld>
            <a:endParaRPr lang="en-US"/>
          </a:p>
        </p:txBody>
      </p:sp>
    </p:spTree>
    <p:extLst>
      <p:ext uri="{BB962C8B-B14F-4D97-AF65-F5344CB8AC3E}">
        <p14:creationId xmlns:p14="http://schemas.microsoft.com/office/powerpoint/2010/main" val="824998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Jesus</a:t>
            </a:r>
          </a:p>
          <a:p>
            <a:endParaRPr lang="en-US" dirty="0"/>
          </a:p>
        </p:txBody>
      </p:sp>
      <p:sp>
        <p:nvSpPr>
          <p:cNvPr id="4" name="Slide Number Placeholder 3"/>
          <p:cNvSpPr>
            <a:spLocks noGrp="1"/>
          </p:cNvSpPr>
          <p:nvPr>
            <p:ph type="sldNum" sz="quarter" idx="10"/>
          </p:nvPr>
        </p:nvSpPr>
        <p:spPr/>
        <p:txBody>
          <a:bodyPr/>
          <a:lstStyle/>
          <a:p>
            <a:fld id="{E2AD7A8A-D551-41EA-A07B-CE09C87833B8}" type="slidenum">
              <a:rPr lang="en-US" smtClean="0"/>
              <a:t>5</a:t>
            </a:fld>
            <a:endParaRPr lang="en-US"/>
          </a:p>
        </p:txBody>
      </p:sp>
    </p:spTree>
    <p:extLst>
      <p:ext uri="{BB962C8B-B14F-4D97-AF65-F5344CB8AC3E}">
        <p14:creationId xmlns:p14="http://schemas.microsoft.com/office/powerpoint/2010/main" val="1056074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E2AD7A8A-D551-41EA-A07B-CE09C87833B8}" type="slidenum">
              <a:rPr lang="en-US" smtClean="0"/>
              <a:t>6</a:t>
            </a:fld>
            <a:endParaRPr lang="en-US"/>
          </a:p>
        </p:txBody>
      </p:sp>
    </p:spTree>
    <p:extLst>
      <p:ext uri="{BB962C8B-B14F-4D97-AF65-F5344CB8AC3E}">
        <p14:creationId xmlns:p14="http://schemas.microsoft.com/office/powerpoint/2010/main" val="2569327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Jeff</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2AD7A8A-D551-41EA-A07B-CE09C87833B8}" type="slidenum">
              <a:rPr lang="en-US" smtClean="0"/>
              <a:t>7</a:t>
            </a:fld>
            <a:endParaRPr lang="en-US"/>
          </a:p>
        </p:txBody>
      </p:sp>
    </p:spTree>
    <p:extLst>
      <p:ext uri="{BB962C8B-B14F-4D97-AF65-F5344CB8AC3E}">
        <p14:creationId xmlns:p14="http://schemas.microsoft.com/office/powerpoint/2010/main" val="2362665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E2AD7A8A-D551-41EA-A07B-CE09C87833B8}" type="slidenum">
              <a:rPr lang="en-US" smtClean="0"/>
              <a:t>8</a:t>
            </a:fld>
            <a:endParaRPr lang="en-US"/>
          </a:p>
        </p:txBody>
      </p:sp>
    </p:spTree>
    <p:extLst>
      <p:ext uri="{BB962C8B-B14F-4D97-AF65-F5344CB8AC3E}">
        <p14:creationId xmlns:p14="http://schemas.microsoft.com/office/powerpoint/2010/main" val="2174442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Jesus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2AD7A8A-D551-41EA-A07B-CE09C87833B8}" type="slidenum">
              <a:rPr lang="en-US" smtClean="0"/>
              <a:t>9</a:t>
            </a:fld>
            <a:endParaRPr lang="en-US"/>
          </a:p>
        </p:txBody>
      </p:sp>
    </p:spTree>
    <p:extLst>
      <p:ext uri="{BB962C8B-B14F-4D97-AF65-F5344CB8AC3E}">
        <p14:creationId xmlns:p14="http://schemas.microsoft.com/office/powerpoint/2010/main" val="9284314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9995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6293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5759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1908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4795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5350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3642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66342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21414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7091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Vertical Text">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3583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C75900-AE01-2E42-963E-9125152EE186}" type="slidenum">
              <a:rPr lang="en-US" smtClean="0"/>
              <a:t>‹#›</a:t>
            </a:fld>
            <a:endParaRPr lang="en-US" dirty="0"/>
          </a:p>
        </p:txBody>
      </p:sp>
    </p:spTree>
    <p:extLst>
      <p:ext uri="{BB962C8B-B14F-4D97-AF65-F5344CB8AC3E}">
        <p14:creationId xmlns:p14="http://schemas.microsoft.com/office/powerpoint/2010/main" val="25268927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8" r:id="rId9"/>
    <p:sldLayoutId id="2147483657"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79715" y="5462898"/>
            <a:ext cx="5410199" cy="830997"/>
          </a:xfrm>
          <a:prstGeom prst="rect">
            <a:avLst/>
          </a:prstGeom>
        </p:spPr>
        <p:txBody>
          <a:bodyPr wrap="square">
            <a:spAutoFit/>
          </a:bodyPr>
          <a:lstStyle/>
          <a:p>
            <a:r>
              <a:rPr lang="en-US" sz="2400" dirty="0">
                <a:solidFill>
                  <a:schemeClr val="bg1"/>
                </a:solidFill>
                <a:latin typeface="Verdana"/>
                <a:cs typeface="Verdana"/>
              </a:rPr>
              <a:t>What you need to know about FERPA in the classroom.</a:t>
            </a:r>
          </a:p>
        </p:txBody>
      </p:sp>
    </p:spTree>
    <p:extLst>
      <p:ext uri="{BB962C8B-B14F-4D97-AF65-F5344CB8AC3E}">
        <p14:creationId xmlns:p14="http://schemas.microsoft.com/office/powerpoint/2010/main" val="10385958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3909" y="261016"/>
            <a:ext cx="5099226" cy="584775"/>
          </a:xfrm>
          <a:prstGeom prst="rect">
            <a:avLst/>
          </a:prstGeom>
        </p:spPr>
        <p:txBody>
          <a:bodyPr wrap="square" anchor="ctr">
            <a:spAutoFit/>
          </a:bodyPr>
          <a:lstStyle/>
          <a:p>
            <a:r>
              <a:rPr lang="en-US" sz="3200" dirty="0">
                <a:solidFill>
                  <a:schemeClr val="bg1"/>
                </a:solidFill>
                <a:latin typeface="Verdana"/>
                <a:cs typeface="Verdana"/>
              </a:rPr>
              <a:t>Case Study 3: Answer</a:t>
            </a:r>
          </a:p>
        </p:txBody>
      </p:sp>
      <p:sp>
        <p:nvSpPr>
          <p:cNvPr id="4" name="Text Placeholder 2"/>
          <p:cNvSpPr txBox="1">
            <a:spLocks/>
          </p:cNvSpPr>
          <p:nvPr/>
        </p:nvSpPr>
        <p:spPr>
          <a:xfrm>
            <a:off x="153909" y="1330406"/>
            <a:ext cx="8075691" cy="5227320"/>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dirty="0">
                <a:latin typeface="Verdana" panose="020B0604030504040204" pitchFamily="34" charset="0"/>
                <a:ea typeface="Verdana" panose="020B0604030504040204" pitchFamily="34" charset="0"/>
                <a:cs typeface="Verdana" panose="020B0604030504040204" pitchFamily="34" charset="0"/>
              </a:rPr>
              <a:t>No, if sharing a student’s academic information is used solely for the purpose of legitimate educational purpose such as; recruitment to a club, national honor society, report information on a grant project, or to advocate for students service that may benefit their educational goal.</a:t>
            </a:r>
          </a:p>
        </p:txBody>
      </p:sp>
      <p:sp>
        <p:nvSpPr>
          <p:cNvPr id="5" name="TextBox 4"/>
          <p:cNvSpPr txBox="1"/>
          <p:nvPr/>
        </p:nvSpPr>
        <p:spPr>
          <a:xfrm>
            <a:off x="8546122" y="6256488"/>
            <a:ext cx="193431" cy="369332"/>
          </a:xfrm>
          <a:prstGeom prst="rect">
            <a:avLst/>
          </a:prstGeom>
          <a:noFill/>
        </p:spPr>
        <p:txBody>
          <a:bodyPr wrap="square" rtlCol="0">
            <a:spAutoFit/>
          </a:bodyPr>
          <a:lstStyle/>
          <a:p>
            <a:r>
              <a:rPr lang="en-US" dirty="0"/>
              <a:t>8</a:t>
            </a:r>
          </a:p>
        </p:txBody>
      </p:sp>
    </p:spTree>
    <p:extLst>
      <p:ext uri="{BB962C8B-B14F-4D97-AF65-F5344CB8AC3E}">
        <p14:creationId xmlns:p14="http://schemas.microsoft.com/office/powerpoint/2010/main" val="3715243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2588" y="261016"/>
            <a:ext cx="4262669" cy="584775"/>
          </a:xfrm>
          <a:prstGeom prst="rect">
            <a:avLst/>
          </a:prstGeom>
        </p:spPr>
        <p:txBody>
          <a:bodyPr wrap="square" anchor="ctr">
            <a:spAutoFit/>
          </a:bodyPr>
          <a:lstStyle/>
          <a:p>
            <a:r>
              <a:rPr lang="en-US" sz="3200" dirty="0">
                <a:solidFill>
                  <a:schemeClr val="bg1"/>
                </a:solidFill>
                <a:latin typeface="Verdana"/>
                <a:cs typeface="Verdana"/>
              </a:rPr>
              <a:t>Case Study 4</a:t>
            </a:r>
          </a:p>
        </p:txBody>
      </p:sp>
      <p:sp>
        <p:nvSpPr>
          <p:cNvPr id="4" name="Text Placeholder 2"/>
          <p:cNvSpPr txBox="1">
            <a:spLocks/>
          </p:cNvSpPr>
          <p:nvPr/>
        </p:nvSpPr>
        <p:spPr>
          <a:xfrm>
            <a:off x="153909" y="1432560"/>
            <a:ext cx="8075691" cy="5227320"/>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latin typeface="Verdana" panose="020B0604030504040204" pitchFamily="34" charset="0"/>
                <a:ea typeface="Verdana" panose="020B0604030504040204" pitchFamily="34" charset="0"/>
                <a:cs typeface="Verdana" panose="020B0604030504040204" pitchFamily="34" charset="0"/>
              </a:rPr>
              <a:t>A professor downloads their roster information to create a sign-in list to keep track of attendance. The information has typed name and signature line.</a:t>
            </a:r>
          </a:p>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dirty="0">
                <a:latin typeface="Verdana" panose="020B0604030504040204" pitchFamily="34" charset="0"/>
                <a:ea typeface="Verdana" panose="020B0604030504040204" pitchFamily="34" charset="0"/>
                <a:cs typeface="Verdana" panose="020B0604030504040204" pitchFamily="34" charset="0"/>
              </a:rPr>
              <a:t>Is this a FERPA violation? Why or why not?</a:t>
            </a:r>
          </a:p>
        </p:txBody>
      </p:sp>
      <p:sp>
        <p:nvSpPr>
          <p:cNvPr id="5" name="TextBox 4"/>
          <p:cNvSpPr txBox="1"/>
          <p:nvPr/>
        </p:nvSpPr>
        <p:spPr>
          <a:xfrm>
            <a:off x="8546122" y="6253882"/>
            <a:ext cx="193431" cy="369332"/>
          </a:xfrm>
          <a:prstGeom prst="rect">
            <a:avLst/>
          </a:prstGeom>
          <a:noFill/>
        </p:spPr>
        <p:txBody>
          <a:bodyPr wrap="square" rtlCol="0">
            <a:spAutoFit/>
          </a:bodyPr>
          <a:lstStyle/>
          <a:p>
            <a:r>
              <a:rPr lang="en-US" dirty="0"/>
              <a:t>9</a:t>
            </a:r>
          </a:p>
        </p:txBody>
      </p:sp>
    </p:spTree>
    <p:extLst>
      <p:ext uri="{BB962C8B-B14F-4D97-AF65-F5344CB8AC3E}">
        <p14:creationId xmlns:p14="http://schemas.microsoft.com/office/powerpoint/2010/main" val="440894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3909" y="261016"/>
            <a:ext cx="5099226" cy="584775"/>
          </a:xfrm>
          <a:prstGeom prst="rect">
            <a:avLst/>
          </a:prstGeom>
        </p:spPr>
        <p:txBody>
          <a:bodyPr wrap="square" anchor="ctr">
            <a:spAutoFit/>
          </a:bodyPr>
          <a:lstStyle/>
          <a:p>
            <a:r>
              <a:rPr lang="en-US" sz="3200" dirty="0">
                <a:solidFill>
                  <a:schemeClr val="bg1"/>
                </a:solidFill>
                <a:latin typeface="Verdana"/>
                <a:cs typeface="Verdana"/>
              </a:rPr>
              <a:t>Case Study 4: Answer</a:t>
            </a:r>
          </a:p>
        </p:txBody>
      </p:sp>
      <p:sp>
        <p:nvSpPr>
          <p:cNvPr id="4" name="Text Placeholder 2"/>
          <p:cNvSpPr txBox="1">
            <a:spLocks/>
          </p:cNvSpPr>
          <p:nvPr/>
        </p:nvSpPr>
        <p:spPr>
          <a:xfrm>
            <a:off x="153909" y="1330406"/>
            <a:ext cx="8075691" cy="5227320"/>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dirty="0">
                <a:latin typeface="Verdana" panose="020B0604030504040204" pitchFamily="34" charset="0"/>
                <a:ea typeface="Verdana" panose="020B0604030504040204" pitchFamily="34" charset="0"/>
                <a:cs typeface="Verdana" panose="020B0604030504040204" pitchFamily="34" charset="0"/>
              </a:rPr>
              <a:t>No, this is not a FERPA violation as no personal information has been shared with other classmates.</a:t>
            </a:r>
          </a:p>
          <a:p>
            <a:pPr marL="0" indent="0">
              <a:buNone/>
            </a:pPr>
            <a:endParaRPr lang="en-US" sz="2800" dirty="0">
              <a:latin typeface="Verdana" panose="020B0604030504040204" pitchFamily="34" charset="0"/>
              <a:ea typeface="Verdana" panose="020B0604030504040204" pitchFamily="34" charset="0"/>
              <a:cs typeface="Verdana" panose="020B0604030504040204" pitchFamily="34" charset="0"/>
            </a:endParaRPr>
          </a:p>
        </p:txBody>
      </p:sp>
      <p:sp>
        <p:nvSpPr>
          <p:cNvPr id="5" name="TextBox 4"/>
          <p:cNvSpPr txBox="1"/>
          <p:nvPr/>
        </p:nvSpPr>
        <p:spPr>
          <a:xfrm>
            <a:off x="8537331" y="6274884"/>
            <a:ext cx="694592" cy="338554"/>
          </a:xfrm>
          <a:prstGeom prst="rect">
            <a:avLst/>
          </a:prstGeom>
          <a:noFill/>
        </p:spPr>
        <p:txBody>
          <a:bodyPr wrap="square" rtlCol="0">
            <a:spAutoFit/>
          </a:bodyPr>
          <a:lstStyle/>
          <a:p>
            <a:r>
              <a:rPr lang="en-US" sz="1600" dirty="0"/>
              <a:t>10</a:t>
            </a:r>
          </a:p>
        </p:txBody>
      </p:sp>
    </p:spTree>
    <p:extLst>
      <p:ext uri="{BB962C8B-B14F-4D97-AF65-F5344CB8AC3E}">
        <p14:creationId xmlns:p14="http://schemas.microsoft.com/office/powerpoint/2010/main" val="3213595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2588" y="261016"/>
            <a:ext cx="4262669" cy="584775"/>
          </a:xfrm>
          <a:prstGeom prst="rect">
            <a:avLst/>
          </a:prstGeom>
        </p:spPr>
        <p:txBody>
          <a:bodyPr wrap="square" anchor="ctr">
            <a:spAutoFit/>
          </a:bodyPr>
          <a:lstStyle/>
          <a:p>
            <a:r>
              <a:rPr lang="en-US" sz="3200" dirty="0">
                <a:solidFill>
                  <a:schemeClr val="bg1"/>
                </a:solidFill>
                <a:latin typeface="Verdana"/>
                <a:cs typeface="Verdana"/>
              </a:rPr>
              <a:t>Case Study 5</a:t>
            </a:r>
          </a:p>
        </p:txBody>
      </p:sp>
      <p:sp>
        <p:nvSpPr>
          <p:cNvPr id="4" name="Text Placeholder 2"/>
          <p:cNvSpPr txBox="1">
            <a:spLocks/>
          </p:cNvSpPr>
          <p:nvPr/>
        </p:nvSpPr>
        <p:spPr>
          <a:xfrm>
            <a:off x="153909" y="1432560"/>
            <a:ext cx="8075691" cy="5227320"/>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latin typeface="Verdana" panose="020B0604030504040204" pitchFamily="34" charset="0"/>
                <a:ea typeface="Verdana" panose="020B0604030504040204" pitchFamily="34" charset="0"/>
                <a:cs typeface="Verdana" panose="020B0604030504040204" pitchFamily="34" charset="0"/>
              </a:rPr>
              <a:t>As a professor, may I review any element of my student’s educational record?</a:t>
            </a:r>
          </a:p>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dirty="0">
                <a:latin typeface="Verdana" panose="020B0604030504040204" pitchFamily="34" charset="0"/>
                <a:ea typeface="Verdana" panose="020B0604030504040204" pitchFamily="34" charset="0"/>
                <a:cs typeface="Verdana" panose="020B0604030504040204" pitchFamily="34" charset="0"/>
              </a:rPr>
              <a:t>Is this a FERPA violation? Why or why not?</a:t>
            </a:r>
          </a:p>
        </p:txBody>
      </p:sp>
      <p:sp>
        <p:nvSpPr>
          <p:cNvPr id="5" name="TextBox 4"/>
          <p:cNvSpPr txBox="1"/>
          <p:nvPr/>
        </p:nvSpPr>
        <p:spPr>
          <a:xfrm>
            <a:off x="8528536" y="6253882"/>
            <a:ext cx="597878" cy="369332"/>
          </a:xfrm>
          <a:prstGeom prst="rect">
            <a:avLst/>
          </a:prstGeom>
          <a:noFill/>
        </p:spPr>
        <p:txBody>
          <a:bodyPr wrap="square" rtlCol="0">
            <a:spAutoFit/>
          </a:bodyPr>
          <a:lstStyle/>
          <a:p>
            <a:r>
              <a:rPr lang="en-US" dirty="0"/>
              <a:t>11</a:t>
            </a:r>
          </a:p>
        </p:txBody>
      </p:sp>
    </p:spTree>
    <p:extLst>
      <p:ext uri="{BB962C8B-B14F-4D97-AF65-F5344CB8AC3E}">
        <p14:creationId xmlns:p14="http://schemas.microsoft.com/office/powerpoint/2010/main" val="3860392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3909" y="261016"/>
            <a:ext cx="5099226" cy="584775"/>
          </a:xfrm>
          <a:prstGeom prst="rect">
            <a:avLst/>
          </a:prstGeom>
        </p:spPr>
        <p:txBody>
          <a:bodyPr wrap="square" anchor="ctr">
            <a:spAutoFit/>
          </a:bodyPr>
          <a:lstStyle/>
          <a:p>
            <a:r>
              <a:rPr lang="en-US" sz="3200" dirty="0">
                <a:solidFill>
                  <a:schemeClr val="bg1"/>
                </a:solidFill>
                <a:latin typeface="Verdana"/>
                <a:cs typeface="Verdana"/>
              </a:rPr>
              <a:t>Case Study 5: Answer</a:t>
            </a:r>
          </a:p>
        </p:txBody>
      </p:sp>
      <p:sp>
        <p:nvSpPr>
          <p:cNvPr id="4" name="Text Placeholder 2"/>
          <p:cNvSpPr txBox="1">
            <a:spLocks/>
          </p:cNvSpPr>
          <p:nvPr/>
        </p:nvSpPr>
        <p:spPr>
          <a:xfrm>
            <a:off x="237885" y="1265091"/>
            <a:ext cx="8075691" cy="5227320"/>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latin typeface="Verdana" panose="020B0604030504040204" pitchFamily="34" charset="0"/>
                <a:ea typeface="Verdana" panose="020B0604030504040204" pitchFamily="34" charset="0"/>
                <a:cs typeface="Verdana" panose="020B0604030504040204" pitchFamily="34" charset="0"/>
              </a:rPr>
              <a:t>It has been determined that it is not a legitimate need to know or legitimate educational interest under FERPA as it is not necessary to know this kind of this information to effectively deliver course content or instruction.</a:t>
            </a:r>
            <a:endParaRPr lang="en-US" sz="44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2800" dirty="0">
              <a:latin typeface="Verdana" panose="020B0604030504040204" pitchFamily="34" charset="0"/>
              <a:ea typeface="Verdana" panose="020B0604030504040204" pitchFamily="34" charset="0"/>
              <a:cs typeface="Verdana" panose="020B0604030504040204" pitchFamily="34" charset="0"/>
            </a:endParaRPr>
          </a:p>
        </p:txBody>
      </p:sp>
      <p:sp>
        <p:nvSpPr>
          <p:cNvPr id="5" name="TextBox 4"/>
          <p:cNvSpPr txBox="1"/>
          <p:nvPr/>
        </p:nvSpPr>
        <p:spPr>
          <a:xfrm>
            <a:off x="8546122" y="6260880"/>
            <a:ext cx="738555" cy="338554"/>
          </a:xfrm>
          <a:prstGeom prst="rect">
            <a:avLst/>
          </a:prstGeom>
          <a:noFill/>
        </p:spPr>
        <p:txBody>
          <a:bodyPr wrap="square" rtlCol="0">
            <a:spAutoFit/>
          </a:bodyPr>
          <a:lstStyle/>
          <a:p>
            <a:r>
              <a:rPr lang="en-US" sz="1600" dirty="0"/>
              <a:t>12</a:t>
            </a:r>
          </a:p>
        </p:txBody>
      </p:sp>
    </p:spTree>
    <p:extLst>
      <p:ext uri="{BB962C8B-B14F-4D97-AF65-F5344CB8AC3E}">
        <p14:creationId xmlns:p14="http://schemas.microsoft.com/office/powerpoint/2010/main" val="1010934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p:cNvSpPr txBox="1">
            <a:spLocks/>
          </p:cNvSpPr>
          <p:nvPr/>
        </p:nvSpPr>
        <p:spPr>
          <a:xfrm>
            <a:off x="4098634" y="1082040"/>
            <a:ext cx="4054766" cy="5775960"/>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en-US" sz="2100" b="1" dirty="0">
                <a:latin typeface="Verdana"/>
                <a:cs typeface="Verdana"/>
              </a:rPr>
              <a:t>Frequently asked questions which </a:t>
            </a:r>
            <a:r>
              <a:rPr lang="en-US" sz="2100" b="1" u="sng" dirty="0">
                <a:latin typeface="Verdana"/>
                <a:cs typeface="Verdana"/>
              </a:rPr>
              <a:t>DO NOT </a:t>
            </a:r>
            <a:r>
              <a:rPr lang="en-US" sz="2100" b="1" dirty="0">
                <a:latin typeface="Verdana"/>
                <a:cs typeface="Verdana"/>
              </a:rPr>
              <a:t>nullify FERPA:</a:t>
            </a:r>
          </a:p>
          <a:p>
            <a:pPr marL="0" indent="0">
              <a:buNone/>
            </a:pPr>
            <a:endParaRPr lang="en-US" sz="2100" dirty="0">
              <a:latin typeface="Verdana"/>
              <a:cs typeface="Verdana"/>
            </a:endParaRPr>
          </a:p>
          <a:p>
            <a:pPr marL="0" indent="0">
              <a:buNone/>
            </a:pPr>
            <a:r>
              <a:rPr lang="en-US" sz="2100" dirty="0">
                <a:latin typeface="Verdana"/>
                <a:cs typeface="Verdana"/>
              </a:rPr>
              <a:t>1. Parents who pay tuition or provide tax information for financial aid;</a:t>
            </a:r>
          </a:p>
          <a:p>
            <a:pPr marL="0" indent="0">
              <a:buNone/>
            </a:pPr>
            <a:endParaRPr lang="en-US" sz="2100" dirty="0">
              <a:latin typeface="Verdana"/>
              <a:cs typeface="Verdana"/>
            </a:endParaRPr>
          </a:p>
          <a:p>
            <a:pPr marL="0" indent="0">
              <a:buNone/>
            </a:pPr>
            <a:r>
              <a:rPr lang="en-US" sz="2100" dirty="0">
                <a:latin typeface="Verdana"/>
                <a:cs typeface="Verdana"/>
              </a:rPr>
              <a:t>2. Spouses or partners inquiring about students; and</a:t>
            </a:r>
          </a:p>
          <a:p>
            <a:pPr marL="0" indent="0">
              <a:buNone/>
            </a:pPr>
            <a:endParaRPr lang="en-US" sz="2100" dirty="0">
              <a:latin typeface="Verdana"/>
              <a:cs typeface="Verdana"/>
            </a:endParaRPr>
          </a:p>
          <a:p>
            <a:pPr marL="0" indent="0">
              <a:buNone/>
            </a:pPr>
            <a:r>
              <a:rPr lang="en-US" sz="2100" dirty="0">
                <a:latin typeface="Verdana"/>
                <a:cs typeface="Verdana"/>
              </a:rPr>
              <a:t>3. FERPA release for a sibling or another student.</a:t>
            </a:r>
          </a:p>
        </p:txBody>
      </p:sp>
      <p:sp>
        <p:nvSpPr>
          <p:cNvPr id="7" name="Rectangle 6"/>
          <p:cNvSpPr/>
          <p:nvPr/>
        </p:nvSpPr>
        <p:spPr>
          <a:xfrm>
            <a:off x="182588" y="237810"/>
            <a:ext cx="4262669" cy="584775"/>
          </a:xfrm>
          <a:prstGeom prst="rect">
            <a:avLst/>
          </a:prstGeom>
        </p:spPr>
        <p:txBody>
          <a:bodyPr wrap="square" anchor="ctr">
            <a:spAutoFit/>
          </a:bodyPr>
          <a:lstStyle/>
          <a:p>
            <a:r>
              <a:rPr lang="en-US" sz="3200" dirty="0">
                <a:solidFill>
                  <a:schemeClr val="bg1"/>
                </a:solidFill>
                <a:latin typeface="Verdana"/>
                <a:cs typeface="Verdana"/>
              </a:rPr>
              <a:t>FAQs</a:t>
            </a:r>
          </a:p>
        </p:txBody>
      </p:sp>
      <p:sp>
        <p:nvSpPr>
          <p:cNvPr id="4" name="TextBox 3"/>
          <p:cNvSpPr txBox="1"/>
          <p:nvPr/>
        </p:nvSpPr>
        <p:spPr>
          <a:xfrm>
            <a:off x="8484575" y="6274876"/>
            <a:ext cx="738555" cy="338554"/>
          </a:xfrm>
          <a:prstGeom prst="rect">
            <a:avLst/>
          </a:prstGeom>
          <a:noFill/>
        </p:spPr>
        <p:txBody>
          <a:bodyPr wrap="square" rtlCol="0">
            <a:spAutoFit/>
          </a:bodyPr>
          <a:lstStyle/>
          <a:p>
            <a:r>
              <a:rPr lang="en-US" sz="1600" dirty="0"/>
              <a:t>13</a:t>
            </a:r>
          </a:p>
        </p:txBody>
      </p:sp>
    </p:spTree>
    <p:extLst>
      <p:ext uri="{BB962C8B-B14F-4D97-AF65-F5344CB8AC3E}">
        <p14:creationId xmlns:p14="http://schemas.microsoft.com/office/powerpoint/2010/main" val="3026736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p:cNvSpPr txBox="1">
            <a:spLocks/>
          </p:cNvSpPr>
          <p:nvPr/>
        </p:nvSpPr>
        <p:spPr>
          <a:xfrm>
            <a:off x="198120" y="944880"/>
            <a:ext cx="4175759" cy="4861560"/>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en-US" sz="2200" b="1" dirty="0">
                <a:solidFill>
                  <a:schemeClr val="bg1"/>
                </a:solidFill>
                <a:latin typeface="Verdana"/>
                <a:cs typeface="Verdana"/>
              </a:rPr>
              <a:t>Include:</a:t>
            </a:r>
          </a:p>
          <a:p>
            <a:pPr marL="0" indent="0">
              <a:buNone/>
            </a:pPr>
            <a:endParaRPr lang="en-US" sz="2200" dirty="0">
              <a:solidFill>
                <a:schemeClr val="bg1"/>
              </a:solidFill>
              <a:latin typeface="Verdana"/>
              <a:cs typeface="Verdana"/>
            </a:endParaRPr>
          </a:p>
          <a:p>
            <a:pPr marL="0" indent="0">
              <a:buNone/>
            </a:pPr>
            <a:r>
              <a:rPr lang="en-US" sz="2200" dirty="0">
                <a:solidFill>
                  <a:schemeClr val="bg1"/>
                </a:solidFill>
                <a:latin typeface="Verdana"/>
                <a:cs typeface="Verdana"/>
              </a:rPr>
              <a:t>1. U.S. Department of Education website;</a:t>
            </a:r>
          </a:p>
          <a:p>
            <a:pPr marL="0" indent="0">
              <a:buNone/>
            </a:pPr>
            <a:endParaRPr lang="en-US" sz="2200" dirty="0">
              <a:solidFill>
                <a:schemeClr val="bg1"/>
              </a:solidFill>
              <a:latin typeface="Verdana"/>
              <a:cs typeface="Verdana"/>
            </a:endParaRPr>
          </a:p>
          <a:p>
            <a:pPr marL="0" indent="0">
              <a:buNone/>
            </a:pPr>
            <a:r>
              <a:rPr lang="en-US" sz="2200" dirty="0">
                <a:solidFill>
                  <a:schemeClr val="bg1"/>
                </a:solidFill>
                <a:latin typeface="Verdana"/>
                <a:cs typeface="Verdana"/>
              </a:rPr>
              <a:t>2. Las Positas College Admissions &amp; Records Office webpage; and</a:t>
            </a:r>
          </a:p>
          <a:p>
            <a:pPr marL="0" indent="0">
              <a:buNone/>
            </a:pPr>
            <a:endParaRPr lang="en-US" sz="2200" dirty="0">
              <a:solidFill>
                <a:schemeClr val="bg1"/>
              </a:solidFill>
              <a:latin typeface="Verdana"/>
              <a:cs typeface="Verdana"/>
            </a:endParaRPr>
          </a:p>
          <a:p>
            <a:pPr marL="0" indent="0">
              <a:buNone/>
            </a:pPr>
            <a:r>
              <a:rPr lang="en-US" sz="2200" dirty="0">
                <a:solidFill>
                  <a:schemeClr val="bg1"/>
                </a:solidFill>
                <a:latin typeface="Verdana"/>
                <a:cs typeface="Verdana"/>
              </a:rPr>
              <a:t>3. Chabot-Las Positas Community College District board policy and administrative procedure.</a:t>
            </a:r>
          </a:p>
        </p:txBody>
      </p:sp>
      <p:sp>
        <p:nvSpPr>
          <p:cNvPr id="7" name="Rectangle 6"/>
          <p:cNvSpPr/>
          <p:nvPr/>
        </p:nvSpPr>
        <p:spPr>
          <a:xfrm>
            <a:off x="182588" y="237810"/>
            <a:ext cx="4262669" cy="584775"/>
          </a:xfrm>
          <a:prstGeom prst="rect">
            <a:avLst/>
          </a:prstGeom>
        </p:spPr>
        <p:txBody>
          <a:bodyPr wrap="square" anchor="ctr">
            <a:spAutoFit/>
          </a:bodyPr>
          <a:lstStyle/>
          <a:p>
            <a:r>
              <a:rPr lang="en-US" sz="3200" dirty="0">
                <a:solidFill>
                  <a:schemeClr val="bg1"/>
                </a:solidFill>
                <a:latin typeface="Verdana"/>
                <a:cs typeface="Verdana"/>
              </a:rPr>
              <a:t>FERPA Resources</a:t>
            </a:r>
          </a:p>
        </p:txBody>
      </p:sp>
      <p:sp>
        <p:nvSpPr>
          <p:cNvPr id="4" name="TextBox 3"/>
          <p:cNvSpPr txBox="1"/>
          <p:nvPr/>
        </p:nvSpPr>
        <p:spPr>
          <a:xfrm>
            <a:off x="8546122" y="6288060"/>
            <a:ext cx="738555" cy="307777"/>
          </a:xfrm>
          <a:prstGeom prst="rect">
            <a:avLst/>
          </a:prstGeom>
          <a:noFill/>
        </p:spPr>
        <p:txBody>
          <a:bodyPr wrap="square" rtlCol="0">
            <a:spAutoFit/>
          </a:bodyPr>
          <a:lstStyle/>
          <a:p>
            <a:r>
              <a:rPr lang="en-US" sz="1400" dirty="0"/>
              <a:t>14</a:t>
            </a:r>
          </a:p>
        </p:txBody>
      </p:sp>
    </p:spTree>
    <p:extLst>
      <p:ext uri="{BB962C8B-B14F-4D97-AF65-F5344CB8AC3E}">
        <p14:creationId xmlns:p14="http://schemas.microsoft.com/office/powerpoint/2010/main" val="582528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p:cNvSpPr txBox="1">
            <a:spLocks/>
          </p:cNvSpPr>
          <p:nvPr/>
        </p:nvSpPr>
        <p:spPr>
          <a:xfrm>
            <a:off x="467730" y="1379463"/>
            <a:ext cx="7777110" cy="2016880"/>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en-US" sz="2400" dirty="0">
                <a:solidFill>
                  <a:schemeClr val="bg1"/>
                </a:solidFill>
                <a:latin typeface="Verdana"/>
                <a:cs typeface="Verdana"/>
              </a:rPr>
              <a:t>Questions regarding FERPA should be directed to the Admissions &amp; Records Office.</a:t>
            </a:r>
          </a:p>
          <a:p>
            <a:pPr marL="0" indent="0">
              <a:buNone/>
            </a:pPr>
            <a:endParaRPr lang="en-US" sz="2400" dirty="0">
              <a:solidFill>
                <a:schemeClr val="bg1"/>
              </a:solidFill>
              <a:latin typeface="Verdana"/>
              <a:cs typeface="Verdana"/>
            </a:endParaRPr>
          </a:p>
          <a:p>
            <a:pPr marL="0" indent="0" algn="ctr">
              <a:buNone/>
            </a:pPr>
            <a:r>
              <a:rPr lang="en-US" sz="2400" dirty="0">
                <a:solidFill>
                  <a:schemeClr val="bg1"/>
                </a:solidFill>
                <a:latin typeface="Verdana"/>
                <a:cs typeface="Verdana"/>
              </a:rPr>
              <a:t>We appreciate your support with ensuring compliance with federal regulations</a:t>
            </a:r>
            <a:r>
              <a:rPr lang="en-US" sz="2400" b="1" i="1" dirty="0">
                <a:solidFill>
                  <a:schemeClr val="bg1"/>
                </a:solidFill>
                <a:latin typeface="Verdana"/>
                <a:cs typeface="Verdana"/>
              </a:rPr>
              <a:t>.</a:t>
            </a:r>
          </a:p>
          <a:p>
            <a:pPr marL="0" indent="0">
              <a:buNone/>
            </a:pPr>
            <a:endParaRPr lang="en-US" sz="2400" dirty="0">
              <a:solidFill>
                <a:schemeClr val="bg1"/>
              </a:solidFill>
              <a:latin typeface="Verdana"/>
              <a:cs typeface="Verdana"/>
            </a:endParaRPr>
          </a:p>
        </p:txBody>
      </p:sp>
      <p:sp>
        <p:nvSpPr>
          <p:cNvPr id="6" name="Rectangle 5"/>
          <p:cNvSpPr/>
          <p:nvPr/>
        </p:nvSpPr>
        <p:spPr>
          <a:xfrm>
            <a:off x="182588" y="237810"/>
            <a:ext cx="4262669" cy="584775"/>
          </a:xfrm>
          <a:prstGeom prst="rect">
            <a:avLst/>
          </a:prstGeom>
        </p:spPr>
        <p:txBody>
          <a:bodyPr wrap="square" anchor="ctr">
            <a:spAutoFit/>
          </a:bodyPr>
          <a:lstStyle/>
          <a:p>
            <a:r>
              <a:rPr lang="en-US" sz="3200" dirty="0">
                <a:solidFill>
                  <a:schemeClr val="bg1"/>
                </a:solidFill>
                <a:latin typeface="Verdana"/>
                <a:cs typeface="Verdana"/>
              </a:rPr>
              <a:t>Thank You</a:t>
            </a:r>
          </a:p>
        </p:txBody>
      </p:sp>
      <p:sp>
        <p:nvSpPr>
          <p:cNvPr id="4" name="TextBox 3"/>
          <p:cNvSpPr txBox="1"/>
          <p:nvPr/>
        </p:nvSpPr>
        <p:spPr>
          <a:xfrm>
            <a:off x="8546122" y="6292893"/>
            <a:ext cx="738555" cy="307777"/>
          </a:xfrm>
          <a:prstGeom prst="rect">
            <a:avLst/>
          </a:prstGeom>
          <a:noFill/>
        </p:spPr>
        <p:txBody>
          <a:bodyPr wrap="square" rtlCol="0">
            <a:spAutoFit/>
          </a:bodyPr>
          <a:lstStyle/>
          <a:p>
            <a:r>
              <a:rPr lang="en-US" sz="1400" dirty="0"/>
              <a:t>15</a:t>
            </a:r>
          </a:p>
        </p:txBody>
      </p:sp>
    </p:spTree>
    <p:extLst>
      <p:ext uri="{BB962C8B-B14F-4D97-AF65-F5344CB8AC3E}">
        <p14:creationId xmlns:p14="http://schemas.microsoft.com/office/powerpoint/2010/main" val="467678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82588" y="237810"/>
            <a:ext cx="4262669" cy="584775"/>
          </a:xfrm>
          <a:prstGeom prst="rect">
            <a:avLst/>
          </a:prstGeom>
        </p:spPr>
        <p:txBody>
          <a:bodyPr wrap="square" anchor="ctr">
            <a:spAutoFit/>
          </a:bodyPr>
          <a:lstStyle/>
          <a:p>
            <a:r>
              <a:rPr lang="en-US" sz="3200" dirty="0">
                <a:solidFill>
                  <a:schemeClr val="bg1"/>
                </a:solidFill>
                <a:latin typeface="Verdana"/>
                <a:cs typeface="Verdana"/>
              </a:rPr>
              <a:t>Topics of Discussion</a:t>
            </a:r>
          </a:p>
        </p:txBody>
      </p:sp>
      <p:sp>
        <p:nvSpPr>
          <p:cNvPr id="9" name="Text Placeholder 2"/>
          <p:cNvSpPr txBox="1">
            <a:spLocks/>
          </p:cNvSpPr>
          <p:nvPr/>
        </p:nvSpPr>
        <p:spPr>
          <a:xfrm>
            <a:off x="153909" y="1798320"/>
            <a:ext cx="8075691" cy="4455562"/>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latin typeface="Verdana" panose="020B0604030504040204" pitchFamily="34" charset="0"/>
                <a:ea typeface="Verdana" panose="020B0604030504040204" pitchFamily="34" charset="0"/>
                <a:cs typeface="Verdana" panose="020B0604030504040204" pitchFamily="34" charset="0"/>
              </a:rPr>
              <a:t>What is FERPA</a:t>
            </a:r>
          </a:p>
          <a:p>
            <a:r>
              <a:rPr lang="en-US" sz="2400" dirty="0">
                <a:latin typeface="Verdana"/>
                <a:cs typeface="Verdana"/>
              </a:rPr>
              <a:t>What is considered a student education record</a:t>
            </a:r>
          </a:p>
          <a:p>
            <a:r>
              <a:rPr lang="en-US" sz="2400" dirty="0">
                <a:latin typeface="Verdana"/>
                <a:cs typeface="Verdana"/>
              </a:rPr>
              <a:t>Review of case studies</a:t>
            </a:r>
          </a:p>
          <a:p>
            <a:r>
              <a:rPr lang="en-US" sz="2400" dirty="0">
                <a:latin typeface="Verdana"/>
                <a:cs typeface="Verdana"/>
              </a:rPr>
              <a:t>FAQ’s </a:t>
            </a:r>
          </a:p>
          <a:p>
            <a:r>
              <a:rPr lang="en-US" sz="2400" dirty="0">
                <a:latin typeface="Verdana"/>
                <a:cs typeface="Verdana"/>
              </a:rPr>
              <a:t>FERPA Resources</a:t>
            </a:r>
          </a:p>
          <a:p>
            <a:r>
              <a:rPr lang="en-US" sz="2400" dirty="0">
                <a:latin typeface="Verdana"/>
                <a:cs typeface="Verdana"/>
              </a:rPr>
              <a:t>Open Dialogue </a:t>
            </a:r>
          </a:p>
          <a:p>
            <a:pPr marL="0" indent="0">
              <a:buFont typeface="Arial"/>
              <a:buNone/>
            </a:pPr>
            <a:endParaRPr lang="en-US" sz="2000" dirty="0">
              <a:latin typeface="Verdana" panose="020B0604030504040204" pitchFamily="34" charset="0"/>
              <a:ea typeface="Verdana" panose="020B0604030504040204" pitchFamily="34" charset="0"/>
              <a:cs typeface="Verdana" panose="020B0604030504040204" pitchFamily="34" charset="0"/>
            </a:endParaRPr>
          </a:p>
          <a:p>
            <a:pPr marL="0" indent="0">
              <a:buFont typeface="Arial"/>
              <a:buNone/>
            </a:pPr>
            <a:endParaRPr lang="en-US" sz="2000" dirty="0">
              <a:latin typeface="Verdana" panose="020B0604030504040204" pitchFamily="34" charset="0"/>
              <a:ea typeface="Verdana" panose="020B0604030504040204" pitchFamily="34" charset="0"/>
              <a:cs typeface="Verdana" panose="020B0604030504040204" pitchFamily="34" charset="0"/>
            </a:endParaRPr>
          </a:p>
        </p:txBody>
      </p:sp>
      <p:sp>
        <p:nvSpPr>
          <p:cNvPr id="2" name="TextBox 1"/>
          <p:cNvSpPr txBox="1"/>
          <p:nvPr/>
        </p:nvSpPr>
        <p:spPr>
          <a:xfrm>
            <a:off x="8546122" y="6253882"/>
            <a:ext cx="193431" cy="369332"/>
          </a:xfrm>
          <a:prstGeom prst="rect">
            <a:avLst/>
          </a:prstGeom>
          <a:noFill/>
        </p:spPr>
        <p:txBody>
          <a:bodyPr wrap="square" rtlCol="0">
            <a:spAutoFit/>
          </a:bodyPr>
          <a:lstStyle/>
          <a:p>
            <a:r>
              <a:rPr lang="en-US" dirty="0"/>
              <a:t>1</a:t>
            </a:r>
          </a:p>
        </p:txBody>
      </p:sp>
    </p:spTree>
    <p:extLst>
      <p:ext uri="{BB962C8B-B14F-4D97-AF65-F5344CB8AC3E}">
        <p14:creationId xmlns:p14="http://schemas.microsoft.com/office/powerpoint/2010/main" val="2760583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82588" y="237810"/>
            <a:ext cx="4262669" cy="584775"/>
          </a:xfrm>
          <a:prstGeom prst="rect">
            <a:avLst/>
          </a:prstGeom>
        </p:spPr>
        <p:txBody>
          <a:bodyPr wrap="square" anchor="ctr">
            <a:spAutoFit/>
          </a:bodyPr>
          <a:lstStyle/>
          <a:p>
            <a:r>
              <a:rPr lang="en-US" sz="3200" dirty="0">
                <a:solidFill>
                  <a:schemeClr val="bg1"/>
                </a:solidFill>
                <a:latin typeface="Verdana"/>
                <a:cs typeface="Verdana"/>
              </a:rPr>
              <a:t>What is FERPA?</a:t>
            </a:r>
          </a:p>
        </p:txBody>
      </p:sp>
      <p:sp>
        <p:nvSpPr>
          <p:cNvPr id="9" name="Text Placeholder 2"/>
          <p:cNvSpPr txBox="1">
            <a:spLocks/>
          </p:cNvSpPr>
          <p:nvPr/>
        </p:nvSpPr>
        <p:spPr>
          <a:xfrm>
            <a:off x="153909" y="1798320"/>
            <a:ext cx="8075691" cy="4455562"/>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b="1" dirty="0">
                <a:latin typeface="Verdana" panose="020B0604030504040204" pitchFamily="34" charset="0"/>
                <a:ea typeface="Verdana" panose="020B0604030504040204" pitchFamily="34" charset="0"/>
                <a:cs typeface="Verdana" panose="020B0604030504040204" pitchFamily="34" charset="0"/>
              </a:rPr>
              <a:t>Family Educational Rights and Privacy Act (FERPA)</a:t>
            </a:r>
          </a:p>
          <a:p>
            <a:pPr marL="0" indent="0">
              <a:buNone/>
            </a:pPr>
            <a:r>
              <a:rPr lang="en-US" sz="2000" dirty="0">
                <a:latin typeface="Verdana" panose="020B0604030504040204" pitchFamily="34" charset="0"/>
                <a:ea typeface="Verdana" panose="020B0604030504040204" pitchFamily="34" charset="0"/>
                <a:cs typeface="Verdana" panose="020B0604030504040204" pitchFamily="34" charset="0"/>
              </a:rPr>
              <a:t>According to the U.S. Department of Education website, “the Family Educational Rights and Privacy Act (FERPA) (20 U.S.C. § 1232g; 34 CFR Part 99) is a Federal law that protects the privacy of student education records.  The law applies to all schools that receive funds under an applicable program of the U.S. Department of Education.”</a:t>
            </a:r>
          </a:p>
        </p:txBody>
      </p:sp>
      <p:sp>
        <p:nvSpPr>
          <p:cNvPr id="2" name="TextBox 1"/>
          <p:cNvSpPr txBox="1"/>
          <p:nvPr/>
        </p:nvSpPr>
        <p:spPr>
          <a:xfrm>
            <a:off x="8546122" y="6253882"/>
            <a:ext cx="193431" cy="369332"/>
          </a:xfrm>
          <a:prstGeom prst="rect">
            <a:avLst/>
          </a:prstGeom>
          <a:noFill/>
        </p:spPr>
        <p:txBody>
          <a:bodyPr wrap="square" rtlCol="0">
            <a:spAutoFit/>
          </a:bodyPr>
          <a:lstStyle/>
          <a:p>
            <a:r>
              <a:rPr lang="en-US" dirty="0"/>
              <a:t>1</a:t>
            </a:r>
          </a:p>
        </p:txBody>
      </p:sp>
    </p:spTree>
    <p:extLst>
      <p:ext uri="{BB962C8B-B14F-4D97-AF65-F5344CB8AC3E}">
        <p14:creationId xmlns:p14="http://schemas.microsoft.com/office/powerpoint/2010/main" val="4163522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2588" y="-8411"/>
            <a:ext cx="6033155" cy="1077218"/>
          </a:xfrm>
          <a:prstGeom prst="rect">
            <a:avLst/>
          </a:prstGeom>
        </p:spPr>
        <p:txBody>
          <a:bodyPr wrap="square" anchor="ctr">
            <a:spAutoFit/>
          </a:bodyPr>
          <a:lstStyle/>
          <a:p>
            <a:r>
              <a:rPr lang="en-US" sz="3200" dirty="0">
                <a:solidFill>
                  <a:schemeClr val="bg1"/>
                </a:solidFill>
                <a:latin typeface="Verdana"/>
                <a:cs typeface="Verdana"/>
              </a:rPr>
              <a:t>What is considered a student education record?</a:t>
            </a:r>
          </a:p>
        </p:txBody>
      </p:sp>
      <p:sp>
        <p:nvSpPr>
          <p:cNvPr id="4" name="Text Placeholder 2"/>
          <p:cNvSpPr txBox="1">
            <a:spLocks/>
          </p:cNvSpPr>
          <p:nvPr/>
        </p:nvSpPr>
        <p:spPr>
          <a:xfrm>
            <a:off x="153909" y="1432560"/>
            <a:ext cx="8075691" cy="5227320"/>
          </a:xfrm>
          <a:prstGeom prst="rect">
            <a:avLst/>
          </a:prstGeom>
        </p:spPr>
        <p:txBody>
          <a:bodyPr vert="horz" lIns="91440" tIns="45720" rIns="91440" bIns="45720" rtlCol="0" anchor="t">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8000" dirty="0">
                <a:latin typeface="Verdana" panose="020B0604030504040204" pitchFamily="34" charset="0"/>
                <a:ea typeface="Verdana" panose="020B0604030504040204" pitchFamily="34" charset="0"/>
                <a:cs typeface="Verdana" panose="020B0604030504040204" pitchFamily="34" charset="0"/>
              </a:rPr>
              <a:t>Information that is maintained by the college in any recorded way including, but not limited to:</a:t>
            </a:r>
          </a:p>
          <a:p>
            <a:pPr marL="0" indent="0">
              <a:buNone/>
            </a:pPr>
            <a:endParaRPr lang="en-US" sz="8000" dirty="0">
              <a:latin typeface="Verdana" panose="020B0604030504040204" pitchFamily="34" charset="0"/>
              <a:ea typeface="Verdana" panose="020B0604030504040204" pitchFamily="34" charset="0"/>
              <a:cs typeface="Verdana" panose="020B0604030504040204" pitchFamily="34" charset="0"/>
            </a:endParaRPr>
          </a:p>
          <a:p>
            <a:r>
              <a:rPr lang="en-US" sz="8000" dirty="0">
                <a:latin typeface="Verdana" panose="020B0604030504040204" pitchFamily="34" charset="0"/>
                <a:ea typeface="Verdana" panose="020B0604030504040204" pitchFamily="34" charset="0"/>
                <a:cs typeface="Verdana" panose="020B0604030504040204" pitchFamily="34" charset="0"/>
              </a:rPr>
              <a:t>Date and place of birth;</a:t>
            </a:r>
          </a:p>
          <a:p>
            <a:r>
              <a:rPr lang="en-US" sz="8000" dirty="0">
                <a:latin typeface="Verdana" panose="020B0604030504040204" pitchFamily="34" charset="0"/>
                <a:ea typeface="Verdana" panose="020B0604030504040204" pitchFamily="34" charset="0"/>
                <a:cs typeface="Verdana" panose="020B0604030504040204" pitchFamily="34" charset="0"/>
              </a:rPr>
              <a:t>Parent(s) address and emergency contact information;</a:t>
            </a:r>
          </a:p>
          <a:p>
            <a:r>
              <a:rPr lang="en-US" sz="8000" dirty="0">
                <a:latin typeface="Verdana" panose="020B0604030504040204" pitchFamily="34" charset="0"/>
                <a:ea typeface="Verdana" panose="020B0604030504040204" pitchFamily="34" charset="0"/>
                <a:cs typeface="Verdana" panose="020B0604030504040204" pitchFamily="34" charset="0"/>
              </a:rPr>
              <a:t>Academic information usually found on transcripts;</a:t>
            </a:r>
          </a:p>
          <a:p>
            <a:r>
              <a:rPr lang="en-US" sz="8000" dirty="0">
                <a:latin typeface="Verdana" panose="020B0604030504040204" pitchFamily="34" charset="0"/>
                <a:ea typeface="Verdana" panose="020B0604030504040204" pitchFamily="34" charset="0"/>
                <a:cs typeface="Verdana" panose="020B0604030504040204" pitchFamily="34" charset="0"/>
              </a:rPr>
              <a:t>Behavioral/disciplinary records;</a:t>
            </a:r>
          </a:p>
          <a:p>
            <a:r>
              <a:rPr lang="en-US" sz="8000" dirty="0">
                <a:latin typeface="Verdana" panose="020B0604030504040204" pitchFamily="34" charset="0"/>
                <a:ea typeface="Verdana" panose="020B0604030504040204" pitchFamily="34" charset="0"/>
                <a:cs typeface="Verdana" panose="020B0604030504040204" pitchFamily="34" charset="0"/>
              </a:rPr>
              <a:t>Medical records the school creates/collects and maintains;</a:t>
            </a:r>
          </a:p>
          <a:p>
            <a:r>
              <a:rPr lang="en-US" sz="8000" dirty="0">
                <a:latin typeface="Verdana" panose="020B0604030504040204" pitchFamily="34" charset="0"/>
                <a:ea typeface="Verdana" panose="020B0604030504040204" pitchFamily="34" charset="0"/>
                <a:cs typeface="Verdana" panose="020B0604030504040204" pitchFamily="34" charset="0"/>
              </a:rPr>
              <a:t>Past and current college attendance records;</a:t>
            </a:r>
          </a:p>
          <a:p>
            <a:r>
              <a:rPr lang="en-US" sz="8000" dirty="0">
                <a:latin typeface="Verdana" panose="020B0604030504040204" pitchFamily="34" charset="0"/>
                <a:ea typeface="Verdana" panose="020B0604030504040204" pitchFamily="34" charset="0"/>
                <a:cs typeface="Verdana" panose="020B0604030504040204" pitchFamily="34" charset="0"/>
              </a:rPr>
              <a:t>Awards, certificates, and degrees conferred;</a:t>
            </a:r>
          </a:p>
          <a:p>
            <a:r>
              <a:rPr lang="en-US" sz="8000" dirty="0">
                <a:latin typeface="Verdana" panose="020B0604030504040204" pitchFamily="34" charset="0"/>
                <a:ea typeface="Verdana" panose="020B0604030504040204" pitchFamily="34" charset="0"/>
                <a:cs typeface="Verdana" panose="020B0604030504040204" pitchFamily="34" charset="0"/>
              </a:rPr>
              <a:t>Student's identification or Social Security number; and</a:t>
            </a:r>
          </a:p>
          <a:p>
            <a:r>
              <a:rPr lang="en-US" sz="8000" dirty="0">
                <a:latin typeface="Verdana" panose="020B0604030504040204" pitchFamily="34" charset="0"/>
                <a:ea typeface="Verdana" panose="020B0604030504040204" pitchFamily="34" charset="0"/>
                <a:cs typeface="Verdana" panose="020B0604030504040204" pitchFamily="34" charset="0"/>
              </a:rPr>
              <a:t>Picture or other information that would make it easy to identify or locate a student.</a:t>
            </a:r>
          </a:p>
        </p:txBody>
      </p:sp>
      <p:sp>
        <p:nvSpPr>
          <p:cNvPr id="5" name="TextBox 4"/>
          <p:cNvSpPr txBox="1"/>
          <p:nvPr/>
        </p:nvSpPr>
        <p:spPr>
          <a:xfrm>
            <a:off x="8546122" y="6253882"/>
            <a:ext cx="193431" cy="369332"/>
          </a:xfrm>
          <a:prstGeom prst="rect">
            <a:avLst/>
          </a:prstGeom>
          <a:noFill/>
        </p:spPr>
        <p:txBody>
          <a:bodyPr wrap="square" rtlCol="0">
            <a:spAutoFit/>
          </a:bodyPr>
          <a:lstStyle/>
          <a:p>
            <a:r>
              <a:rPr lang="en-US" dirty="0"/>
              <a:t>2</a:t>
            </a:r>
          </a:p>
        </p:txBody>
      </p:sp>
    </p:spTree>
    <p:extLst>
      <p:ext uri="{BB962C8B-B14F-4D97-AF65-F5344CB8AC3E}">
        <p14:creationId xmlns:p14="http://schemas.microsoft.com/office/powerpoint/2010/main" val="4082678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2588" y="261016"/>
            <a:ext cx="4262669" cy="584775"/>
          </a:xfrm>
          <a:prstGeom prst="rect">
            <a:avLst/>
          </a:prstGeom>
        </p:spPr>
        <p:txBody>
          <a:bodyPr wrap="square" anchor="ctr">
            <a:spAutoFit/>
          </a:bodyPr>
          <a:lstStyle/>
          <a:p>
            <a:r>
              <a:rPr lang="en-US" sz="3200" dirty="0">
                <a:solidFill>
                  <a:schemeClr val="bg1"/>
                </a:solidFill>
                <a:latin typeface="Verdana"/>
                <a:cs typeface="Verdana"/>
              </a:rPr>
              <a:t>Case Study 1</a:t>
            </a:r>
          </a:p>
        </p:txBody>
      </p:sp>
      <p:sp>
        <p:nvSpPr>
          <p:cNvPr id="4" name="Text Placeholder 2"/>
          <p:cNvSpPr txBox="1">
            <a:spLocks/>
          </p:cNvSpPr>
          <p:nvPr/>
        </p:nvSpPr>
        <p:spPr>
          <a:xfrm>
            <a:off x="1" y="1018903"/>
            <a:ext cx="8382000" cy="5227320"/>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dirty="0">
                <a:latin typeface="Verdana" panose="020B0604030504040204" pitchFamily="34" charset="0"/>
                <a:ea typeface="Verdana" panose="020B0604030504040204" pitchFamily="34" charset="0"/>
                <a:cs typeface="Verdana" panose="020B0604030504040204" pitchFamily="34" charset="0"/>
              </a:rPr>
              <a:t>A parent is inquiring directly with the faculty member about the progress of their child in their Biology class. The child is in the Concurrent Enrollment program and is 16 years of age. </a:t>
            </a:r>
          </a:p>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dirty="0">
                <a:latin typeface="Verdana" panose="020B0604030504040204" pitchFamily="34" charset="0"/>
                <a:ea typeface="Verdana" panose="020B0604030504040204" pitchFamily="34" charset="0"/>
                <a:cs typeface="Verdana" panose="020B0604030504040204" pitchFamily="34" charset="0"/>
              </a:rPr>
              <a:t>Do you discuss the status with the parent?</a:t>
            </a:r>
          </a:p>
        </p:txBody>
      </p:sp>
      <p:sp>
        <p:nvSpPr>
          <p:cNvPr id="5" name="TextBox 4"/>
          <p:cNvSpPr txBox="1"/>
          <p:nvPr/>
        </p:nvSpPr>
        <p:spPr>
          <a:xfrm>
            <a:off x="8546122" y="6253882"/>
            <a:ext cx="193431" cy="369332"/>
          </a:xfrm>
          <a:prstGeom prst="rect">
            <a:avLst/>
          </a:prstGeom>
          <a:noFill/>
        </p:spPr>
        <p:txBody>
          <a:bodyPr wrap="square" rtlCol="0">
            <a:spAutoFit/>
          </a:bodyPr>
          <a:lstStyle/>
          <a:p>
            <a:r>
              <a:rPr lang="en-US" dirty="0"/>
              <a:t>3</a:t>
            </a:r>
          </a:p>
        </p:txBody>
      </p:sp>
    </p:spTree>
    <p:extLst>
      <p:ext uri="{BB962C8B-B14F-4D97-AF65-F5344CB8AC3E}">
        <p14:creationId xmlns:p14="http://schemas.microsoft.com/office/powerpoint/2010/main" val="4212197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3909" y="261016"/>
            <a:ext cx="5099226" cy="584775"/>
          </a:xfrm>
          <a:prstGeom prst="rect">
            <a:avLst/>
          </a:prstGeom>
        </p:spPr>
        <p:txBody>
          <a:bodyPr wrap="square" anchor="ctr">
            <a:spAutoFit/>
          </a:bodyPr>
          <a:lstStyle/>
          <a:p>
            <a:r>
              <a:rPr lang="en-US" sz="3200" dirty="0">
                <a:solidFill>
                  <a:schemeClr val="bg1"/>
                </a:solidFill>
                <a:latin typeface="Verdana"/>
                <a:cs typeface="Verdana"/>
              </a:rPr>
              <a:t>Case Study 1: Answer</a:t>
            </a:r>
          </a:p>
        </p:txBody>
      </p:sp>
      <p:sp>
        <p:nvSpPr>
          <p:cNvPr id="4" name="Text Placeholder 2"/>
          <p:cNvSpPr txBox="1">
            <a:spLocks/>
          </p:cNvSpPr>
          <p:nvPr/>
        </p:nvSpPr>
        <p:spPr>
          <a:xfrm>
            <a:off x="153909" y="1432560"/>
            <a:ext cx="8467577" cy="5227320"/>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latin typeface="Verdana" panose="020B0604030504040204" pitchFamily="34" charset="0"/>
                <a:ea typeface="Verdana" panose="020B0604030504040204" pitchFamily="34" charset="0"/>
                <a:cs typeface="Verdana" panose="020B0604030504040204" pitchFamily="34" charset="0"/>
              </a:rPr>
              <a:t>No, regardless of the age of a student a parent needs to have consent in order to release information. </a:t>
            </a:r>
          </a:p>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dirty="0">
                <a:latin typeface="Verdana" panose="020B0604030504040204" pitchFamily="34" charset="0"/>
                <a:ea typeface="Verdana" panose="020B0604030504040204" pitchFamily="34" charset="0"/>
                <a:cs typeface="Verdana" panose="020B0604030504040204" pitchFamily="34" charset="0"/>
              </a:rPr>
              <a:t>In this case having a discussion with the student is not an educational record. The minute you put the discussion in writing then it’s an educational record.</a:t>
            </a:r>
          </a:p>
          <a:p>
            <a:pPr marL="0" indent="0">
              <a:buNone/>
            </a:pPr>
            <a:endParaRPr lang="en-US" sz="8000" dirty="0">
              <a:latin typeface="Verdana" panose="020B0604030504040204" pitchFamily="34" charset="0"/>
              <a:ea typeface="Verdana" panose="020B0604030504040204" pitchFamily="34" charset="0"/>
              <a:cs typeface="Verdana" panose="020B0604030504040204" pitchFamily="34" charset="0"/>
            </a:endParaRPr>
          </a:p>
        </p:txBody>
      </p:sp>
      <p:sp>
        <p:nvSpPr>
          <p:cNvPr id="5" name="TextBox 4"/>
          <p:cNvSpPr txBox="1"/>
          <p:nvPr/>
        </p:nvSpPr>
        <p:spPr>
          <a:xfrm>
            <a:off x="8546122" y="6253882"/>
            <a:ext cx="193431" cy="369332"/>
          </a:xfrm>
          <a:prstGeom prst="rect">
            <a:avLst/>
          </a:prstGeom>
          <a:noFill/>
        </p:spPr>
        <p:txBody>
          <a:bodyPr wrap="square" rtlCol="0">
            <a:spAutoFit/>
          </a:bodyPr>
          <a:lstStyle/>
          <a:p>
            <a:r>
              <a:rPr lang="en-US" dirty="0"/>
              <a:t>4</a:t>
            </a:r>
          </a:p>
        </p:txBody>
      </p:sp>
    </p:spTree>
    <p:extLst>
      <p:ext uri="{BB962C8B-B14F-4D97-AF65-F5344CB8AC3E}">
        <p14:creationId xmlns:p14="http://schemas.microsoft.com/office/powerpoint/2010/main" val="4169485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2588" y="261016"/>
            <a:ext cx="4262669" cy="584775"/>
          </a:xfrm>
          <a:prstGeom prst="rect">
            <a:avLst/>
          </a:prstGeom>
        </p:spPr>
        <p:txBody>
          <a:bodyPr wrap="square" anchor="ctr">
            <a:spAutoFit/>
          </a:bodyPr>
          <a:lstStyle/>
          <a:p>
            <a:r>
              <a:rPr lang="en-US" sz="3200" dirty="0">
                <a:solidFill>
                  <a:schemeClr val="bg1"/>
                </a:solidFill>
                <a:latin typeface="Verdana"/>
                <a:cs typeface="Verdana"/>
              </a:rPr>
              <a:t>Case Study 2</a:t>
            </a:r>
          </a:p>
        </p:txBody>
      </p:sp>
      <p:sp>
        <p:nvSpPr>
          <p:cNvPr id="4" name="Text Placeholder 2"/>
          <p:cNvSpPr txBox="1">
            <a:spLocks/>
          </p:cNvSpPr>
          <p:nvPr/>
        </p:nvSpPr>
        <p:spPr>
          <a:xfrm>
            <a:off x="153909" y="1432560"/>
            <a:ext cx="8075691" cy="5227320"/>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latin typeface="Verdana" panose="020B0604030504040204" pitchFamily="34" charset="0"/>
                <a:ea typeface="Verdana" panose="020B0604030504040204" pitchFamily="34" charset="0"/>
                <a:cs typeface="Verdana" panose="020B0604030504040204" pitchFamily="34" charset="0"/>
              </a:rPr>
              <a:t>A professor wants to be proactive and post the final grades on Canvas before they leave for Winter Recess. The professor lists the student’s complete name, student identification number, and final grade.</a:t>
            </a:r>
          </a:p>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dirty="0">
                <a:latin typeface="Verdana" panose="020B0604030504040204" pitchFamily="34" charset="0"/>
                <a:ea typeface="Verdana" panose="020B0604030504040204" pitchFamily="34" charset="0"/>
                <a:cs typeface="Verdana" panose="020B0604030504040204" pitchFamily="34" charset="0"/>
              </a:rPr>
              <a:t>Is there a FERPA violation? Why or Why not?</a:t>
            </a:r>
          </a:p>
        </p:txBody>
      </p:sp>
      <p:sp>
        <p:nvSpPr>
          <p:cNvPr id="5" name="TextBox 4"/>
          <p:cNvSpPr txBox="1"/>
          <p:nvPr/>
        </p:nvSpPr>
        <p:spPr>
          <a:xfrm>
            <a:off x="8546122" y="6253882"/>
            <a:ext cx="193431" cy="369332"/>
          </a:xfrm>
          <a:prstGeom prst="rect">
            <a:avLst/>
          </a:prstGeom>
          <a:noFill/>
        </p:spPr>
        <p:txBody>
          <a:bodyPr wrap="square" rtlCol="0">
            <a:spAutoFit/>
          </a:bodyPr>
          <a:lstStyle/>
          <a:p>
            <a:r>
              <a:rPr lang="en-US" dirty="0"/>
              <a:t>5</a:t>
            </a:r>
          </a:p>
        </p:txBody>
      </p:sp>
    </p:spTree>
    <p:extLst>
      <p:ext uri="{BB962C8B-B14F-4D97-AF65-F5344CB8AC3E}">
        <p14:creationId xmlns:p14="http://schemas.microsoft.com/office/powerpoint/2010/main" val="3568530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3909" y="261016"/>
            <a:ext cx="5099226" cy="584775"/>
          </a:xfrm>
          <a:prstGeom prst="rect">
            <a:avLst/>
          </a:prstGeom>
        </p:spPr>
        <p:txBody>
          <a:bodyPr wrap="square" anchor="ctr">
            <a:spAutoFit/>
          </a:bodyPr>
          <a:lstStyle/>
          <a:p>
            <a:r>
              <a:rPr lang="en-US" sz="3200" dirty="0">
                <a:solidFill>
                  <a:schemeClr val="bg1"/>
                </a:solidFill>
                <a:latin typeface="Verdana"/>
                <a:cs typeface="Verdana"/>
              </a:rPr>
              <a:t>Case Study 2: Answer</a:t>
            </a:r>
          </a:p>
        </p:txBody>
      </p:sp>
      <p:sp>
        <p:nvSpPr>
          <p:cNvPr id="4" name="Text Placeholder 2"/>
          <p:cNvSpPr txBox="1">
            <a:spLocks/>
          </p:cNvSpPr>
          <p:nvPr/>
        </p:nvSpPr>
        <p:spPr>
          <a:xfrm>
            <a:off x="153909" y="1330406"/>
            <a:ext cx="8075691" cy="5227320"/>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latin typeface="Verdana" panose="020B0604030504040204" pitchFamily="34" charset="0"/>
                <a:ea typeface="Verdana" panose="020B0604030504040204" pitchFamily="34" charset="0"/>
                <a:cs typeface="Verdana" panose="020B0604030504040204" pitchFamily="34" charset="0"/>
              </a:rPr>
              <a:t>Yes, sharing a student identifier such as name or student identification number is a FERPA violation as students will be able to identify their classmates grade and information.</a:t>
            </a:r>
          </a:p>
        </p:txBody>
      </p:sp>
      <p:sp>
        <p:nvSpPr>
          <p:cNvPr id="5" name="TextBox 4"/>
          <p:cNvSpPr txBox="1"/>
          <p:nvPr/>
        </p:nvSpPr>
        <p:spPr>
          <a:xfrm>
            <a:off x="8546122" y="6253882"/>
            <a:ext cx="193431" cy="369332"/>
          </a:xfrm>
          <a:prstGeom prst="rect">
            <a:avLst/>
          </a:prstGeom>
          <a:noFill/>
        </p:spPr>
        <p:txBody>
          <a:bodyPr wrap="square" rtlCol="0">
            <a:spAutoFit/>
          </a:bodyPr>
          <a:lstStyle/>
          <a:p>
            <a:r>
              <a:rPr lang="en-US" dirty="0"/>
              <a:t>6</a:t>
            </a:r>
          </a:p>
        </p:txBody>
      </p:sp>
    </p:spTree>
    <p:extLst>
      <p:ext uri="{BB962C8B-B14F-4D97-AF65-F5344CB8AC3E}">
        <p14:creationId xmlns:p14="http://schemas.microsoft.com/office/powerpoint/2010/main" val="2086213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2588" y="261016"/>
            <a:ext cx="4262669" cy="584775"/>
          </a:xfrm>
          <a:prstGeom prst="rect">
            <a:avLst/>
          </a:prstGeom>
        </p:spPr>
        <p:txBody>
          <a:bodyPr wrap="square" anchor="ctr">
            <a:spAutoFit/>
          </a:bodyPr>
          <a:lstStyle/>
          <a:p>
            <a:r>
              <a:rPr lang="en-US" sz="3200" dirty="0">
                <a:solidFill>
                  <a:schemeClr val="bg1"/>
                </a:solidFill>
                <a:latin typeface="Verdana"/>
                <a:cs typeface="Verdana"/>
              </a:rPr>
              <a:t>Case Study 3</a:t>
            </a:r>
          </a:p>
        </p:txBody>
      </p:sp>
      <p:sp>
        <p:nvSpPr>
          <p:cNvPr id="4" name="Text Placeholder 2"/>
          <p:cNvSpPr txBox="1">
            <a:spLocks/>
          </p:cNvSpPr>
          <p:nvPr/>
        </p:nvSpPr>
        <p:spPr>
          <a:xfrm>
            <a:off x="153909" y="1225732"/>
            <a:ext cx="8075691" cy="5227320"/>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latin typeface="Verdana" panose="020B0604030504040204" pitchFamily="34" charset="0"/>
                <a:ea typeface="Verdana" panose="020B0604030504040204" pitchFamily="34" charset="0"/>
                <a:cs typeface="Verdana" panose="020B0604030504040204" pitchFamily="34" charset="0"/>
              </a:rPr>
              <a:t>A professor wants to request a copy of their student unofficial transcript to see the grades from their previous math courses. This student in currently enrolled in Math 1.</a:t>
            </a:r>
          </a:p>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dirty="0">
                <a:latin typeface="Verdana" panose="020B0604030504040204" pitchFamily="34" charset="0"/>
                <a:ea typeface="Verdana" panose="020B0604030504040204" pitchFamily="34" charset="0"/>
                <a:cs typeface="Verdana" panose="020B0604030504040204" pitchFamily="34" charset="0"/>
              </a:rPr>
              <a:t>Is this a FERPA violation? Why or why not?</a:t>
            </a:r>
          </a:p>
        </p:txBody>
      </p:sp>
      <p:sp>
        <p:nvSpPr>
          <p:cNvPr id="5" name="TextBox 4"/>
          <p:cNvSpPr txBox="1"/>
          <p:nvPr/>
        </p:nvSpPr>
        <p:spPr>
          <a:xfrm>
            <a:off x="8546122" y="6253882"/>
            <a:ext cx="193431" cy="369332"/>
          </a:xfrm>
          <a:prstGeom prst="rect">
            <a:avLst/>
          </a:prstGeom>
          <a:noFill/>
        </p:spPr>
        <p:txBody>
          <a:bodyPr wrap="square" rtlCol="0">
            <a:spAutoFit/>
          </a:bodyPr>
          <a:lstStyle/>
          <a:p>
            <a:r>
              <a:rPr lang="en-US" dirty="0"/>
              <a:t>7</a:t>
            </a:r>
          </a:p>
        </p:txBody>
      </p:sp>
    </p:spTree>
    <p:extLst>
      <p:ext uri="{BB962C8B-B14F-4D97-AF65-F5344CB8AC3E}">
        <p14:creationId xmlns:p14="http://schemas.microsoft.com/office/powerpoint/2010/main" val="22625889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386</TotalTime>
  <Words>788</Words>
  <Application>Microsoft Office PowerPoint</Application>
  <PresentationFormat>On-screen Show (4:3)</PresentationFormat>
  <Paragraphs>124</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Ogden Costa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 Costa</dc:creator>
  <cp:lastModifiedBy>Jeff Lawes</cp:lastModifiedBy>
  <cp:revision>96</cp:revision>
  <cp:lastPrinted>2019-12-09T22:22:13Z</cp:lastPrinted>
  <dcterms:created xsi:type="dcterms:W3CDTF">2016-07-28T19:14:12Z</dcterms:created>
  <dcterms:modified xsi:type="dcterms:W3CDTF">2020-03-09T16:47:26Z</dcterms:modified>
</cp:coreProperties>
</file>