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handoutMasterIdLst>
    <p:handoutMasterId r:id="rId12"/>
  </p:handoutMasterIdLst>
  <p:sldIdLst>
    <p:sldId id="272" r:id="rId2"/>
    <p:sldId id="260" r:id="rId3"/>
    <p:sldId id="267" r:id="rId4"/>
    <p:sldId id="268" r:id="rId5"/>
    <p:sldId id="271" r:id="rId6"/>
    <p:sldId id="263" r:id="rId7"/>
    <p:sldId id="262" r:id="rId8"/>
    <p:sldId id="265" r:id="rId9"/>
    <p:sldId id="264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0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89CE3-6C9B-4D3E-88BA-10BBB8F524A9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28489-8DD9-4E6E-8B2B-DB76499E5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99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031D-4DDD-4101-A013-68527B28186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10CE-F301-466E-BF9A-1B2F9B84244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35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031D-4DDD-4101-A013-68527B28186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10CE-F301-466E-BF9A-1B2F9B842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79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031D-4DDD-4101-A013-68527B28186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10CE-F301-466E-BF9A-1B2F9B842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031D-4DDD-4101-A013-68527B28186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10CE-F301-466E-BF9A-1B2F9B842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7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031D-4DDD-4101-A013-68527B28186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10CE-F301-466E-BF9A-1B2F9B84244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233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031D-4DDD-4101-A013-68527B28186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10CE-F301-466E-BF9A-1B2F9B842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413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031D-4DDD-4101-A013-68527B28186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10CE-F301-466E-BF9A-1B2F9B842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6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031D-4DDD-4101-A013-68527B28186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10CE-F301-466E-BF9A-1B2F9B842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82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031D-4DDD-4101-A013-68527B28186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10CE-F301-466E-BF9A-1B2F9B842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1A4031D-4DDD-4101-A013-68527B28186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5410CE-F301-466E-BF9A-1B2F9B842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2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031D-4DDD-4101-A013-68527B28186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10CE-F301-466E-BF9A-1B2F9B842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7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1A4031D-4DDD-4101-A013-68527B28186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35410CE-F301-466E-BF9A-1B2F9B84244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78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1YixxlB" TargetMode="External"/><Relationship Id="rId2" Type="http://schemas.openxmlformats.org/officeDocument/2006/relationships/hyperlink" Target="asdf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spositascollege.edu/onlinelearning/faculty/accessibility/index.php" TargetMode="External"/><Relationship Id="rId2" Type="http://schemas.openxmlformats.org/officeDocument/2006/relationships/hyperlink" Target="https://clpccd.instructure.com/courses/3821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g"/><Relationship Id="rId4" Type="http://schemas.openxmlformats.org/officeDocument/2006/relationships/hyperlink" Target="http://www.laspositascollege.edu/onlinelearning/faculty/professional_development.php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clpccd.instructure.com/courses/3821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spositascollege.edu/onlinelearning/faculty/accessibility/youtube.php" TargetMode="External"/><Relationship Id="rId2" Type="http://schemas.openxmlformats.org/officeDocument/2006/relationships/hyperlink" Target="http://www.3cmediasolution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lpc1.clpccd.cc.ca.us/lpc/blackboard/accessible_ppt/convert_ppt.htm" TargetMode="External"/><Relationship Id="rId4" Type="http://schemas.openxmlformats.org/officeDocument/2006/relationships/hyperlink" Target="https://amara.org/en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lpcazure.laspositascollege.edu/onlinelearning/faculty/accessibility/accessible_word.php" TargetMode="External"/><Relationship Id="rId2" Type="http://schemas.openxmlformats.org/officeDocument/2006/relationships/hyperlink" Target="https://clpccd.instructure.com/courses/3789/pages/managing-the-accessibility-of-external-files-word-pdf-and-ppt?module_item_id=85769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pc1.clpccd.cc.ca.us/lpc/blackboard/accessible_ppt/convert_ppt.htm" TargetMode="External"/><Relationship Id="rId5" Type="http://schemas.openxmlformats.org/officeDocument/2006/relationships/hyperlink" Target="http://lpcazure.laspositascollege.edu/onlinelearning/faculty/accessibility/accessible_powerpoint.php" TargetMode="External"/><Relationship Id="rId4" Type="http://schemas.openxmlformats.org/officeDocument/2006/relationships/hyperlink" Target="http://lpc1.clpccd.cc.ca.us/lpc/blackboard/word_to_pdf/convert_word.ht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cctechnology.info/ccctc/categories/ccctc_ccc_accessibility_cent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5C408-50E5-42BA-BC1B-68256AB8E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Making your Canvas Course Site </a:t>
            </a:r>
            <a:br>
              <a:rPr lang="en-US" dirty="0"/>
            </a:br>
            <a:r>
              <a:rPr lang="en-US" dirty="0"/>
              <a:t>ADA-Compliant</a:t>
            </a:r>
          </a:p>
        </p:txBody>
      </p:sp>
      <p:pic>
        <p:nvPicPr>
          <p:cNvPr id="5" name="Content Placeholder 4" descr="Always apply content using the proper tools of the Rich Content Editor.">
            <a:extLst>
              <a:ext uri="{FF2B5EF4-FFF2-40B4-BE49-F238E27FC236}">
                <a16:creationId xmlns:a16="http://schemas.microsoft.com/office/drawing/2014/main" id="{2A59BD75-E6CF-4788-BB76-96984F7A62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56"/>
          <a:stretch/>
        </p:blipFill>
        <p:spPr>
          <a:xfrm>
            <a:off x="1606089" y="2210540"/>
            <a:ext cx="5976272" cy="3658448"/>
          </a:xfrm>
        </p:spPr>
      </p:pic>
    </p:spTree>
    <p:extLst>
      <p:ext uri="{BB962C8B-B14F-4D97-AF65-F5344CB8AC3E}">
        <p14:creationId xmlns:p14="http://schemas.microsoft.com/office/powerpoint/2010/main" val="2773442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09547" y="229878"/>
            <a:ext cx="7543800" cy="809625"/>
          </a:xfrm>
        </p:spPr>
        <p:txBody>
          <a:bodyPr>
            <a:normAutofit/>
          </a:bodyPr>
          <a:lstStyle/>
          <a:p>
            <a:r>
              <a:rPr lang="en-US" dirty="0"/>
              <a:t>Web Accessibility – Canvas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94112" y="1240225"/>
            <a:ext cx="79700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94112" y="1403814"/>
            <a:ext cx="8204200" cy="484028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Styles</a:t>
            </a:r>
          </a:p>
          <a:p>
            <a:pPr lvl="1"/>
            <a:r>
              <a:rPr lang="en-US" dirty="0"/>
              <a:t>text styles – paragraph and header (H2-H4) </a:t>
            </a:r>
          </a:p>
          <a:p>
            <a:pPr lvl="1"/>
            <a:r>
              <a:rPr lang="en-US" dirty="0"/>
              <a:t>numbered and bullet lists </a:t>
            </a:r>
          </a:p>
          <a:p>
            <a:r>
              <a:rPr lang="en-US" dirty="0"/>
              <a:t>Explanatory links</a:t>
            </a:r>
          </a:p>
          <a:p>
            <a:pPr lvl="1"/>
            <a:r>
              <a:rPr lang="en-US" dirty="0"/>
              <a:t>Don’t use </a:t>
            </a:r>
            <a:r>
              <a:rPr lang="en-US" dirty="0">
                <a:hlinkClick r:id="rId2" action="ppaction://hlinkfile"/>
              </a:rPr>
              <a:t>click here</a:t>
            </a:r>
            <a:endParaRPr lang="en-US" dirty="0"/>
          </a:p>
          <a:p>
            <a:pPr lvl="1"/>
            <a:r>
              <a:rPr lang="en-US" dirty="0"/>
              <a:t>Don’t use web addresses as links (</a:t>
            </a:r>
            <a:r>
              <a:rPr lang="en-US" dirty="0" err="1"/>
              <a:t>e.g.</a:t>
            </a:r>
            <a:r>
              <a:rPr lang="en-US" u="sng" dirty="0" err="1">
                <a:hlinkClick r:id="rId3"/>
              </a:rPr>
              <a:t>http</a:t>
            </a:r>
            <a:r>
              <a:rPr lang="en-US" u="sng" dirty="0">
                <a:hlinkClick r:id="rId3"/>
              </a:rPr>
              <a:t>://bit.ly/1YixxlB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Don’t underline text if it’s not a link</a:t>
            </a:r>
            <a:br>
              <a:rPr lang="en-US" dirty="0"/>
            </a:br>
            <a:endParaRPr lang="en-US" dirty="0"/>
          </a:p>
          <a:p>
            <a:pPr marL="201168" lvl="1" indent="0">
              <a:buNone/>
            </a:pPr>
            <a:r>
              <a:rPr lang="en-US" sz="2100" dirty="0"/>
              <a:t>Tables</a:t>
            </a:r>
            <a:endParaRPr lang="en-US" dirty="0"/>
          </a:p>
          <a:p>
            <a:pPr lvl="1"/>
            <a:r>
              <a:rPr lang="en-US" dirty="0"/>
              <a:t>Use the accessibility checker</a:t>
            </a:r>
          </a:p>
          <a:p>
            <a:pPr lvl="1"/>
            <a:r>
              <a:rPr lang="en-US" dirty="0"/>
              <a:t>Must have a header row, column, or both, and need a caption.</a:t>
            </a:r>
          </a:p>
          <a:p>
            <a:r>
              <a:rPr lang="en-US" dirty="0"/>
              <a:t>Alt text for images</a:t>
            </a:r>
          </a:p>
          <a:p>
            <a:pPr lvl="1"/>
            <a:r>
              <a:rPr lang="en-US" dirty="0"/>
              <a:t>Can be a phrase or even 2-3 sentences</a:t>
            </a:r>
          </a:p>
          <a:p>
            <a:pPr lvl="1"/>
            <a:r>
              <a:rPr lang="en-US" dirty="0"/>
              <a:t>If your image contains text, make sure to include those same words as alt text</a:t>
            </a:r>
          </a:p>
          <a:p>
            <a:pPr lvl="1"/>
            <a:r>
              <a:rPr lang="en-US" dirty="0"/>
              <a:t>Don't copy text that students are reading and paste it in as alt text</a:t>
            </a:r>
          </a:p>
          <a:p>
            <a:pPr lvl="1"/>
            <a:r>
              <a:rPr lang="en-US" dirty="0"/>
              <a:t>Don't begin your alt text with "Image of ..." Screen reader will already say that</a:t>
            </a:r>
          </a:p>
          <a:p>
            <a:pPr lvl="1"/>
            <a:r>
              <a:rPr lang="en-US" dirty="0"/>
              <a:t>Don't use the filename of the image, shouldn’t include file extensions (.jpg, .gif, .</a:t>
            </a:r>
            <a:r>
              <a:rPr lang="en-US" dirty="0" err="1"/>
              <a:t>png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Decorative Image checkbox for image that have no pedagogical value.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462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39" y="374573"/>
            <a:ext cx="7543800" cy="1076184"/>
          </a:xfrm>
        </p:spPr>
        <p:txBody>
          <a:bodyPr/>
          <a:lstStyle/>
          <a:p>
            <a:r>
              <a:rPr lang="en-US" dirty="0"/>
              <a:t>Web Accessibility – Basics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920114" y="3976388"/>
            <a:ext cx="4452818" cy="201795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Everything you need to know is in the </a:t>
            </a:r>
            <a:r>
              <a:rPr lang="en-US" dirty="0">
                <a:hlinkClick r:id="rId2"/>
              </a:rPr>
              <a:t>Web Accessibility course </a:t>
            </a:r>
            <a:r>
              <a:rPr lang="en-US" dirty="0"/>
              <a:t>in Canvas. </a:t>
            </a:r>
          </a:p>
          <a:p>
            <a:r>
              <a:rPr lang="en-US" dirty="0"/>
              <a:t>The </a:t>
            </a:r>
            <a:r>
              <a:rPr lang="en-US" dirty="0">
                <a:hlinkClick r:id="rId3"/>
              </a:rPr>
              <a:t>Web Accessibility site </a:t>
            </a:r>
            <a:r>
              <a:rPr lang="en-US" dirty="0"/>
              <a:t>on the LPC Online Learning site is also helpful.</a:t>
            </a:r>
          </a:p>
          <a:p>
            <a:r>
              <a:rPr lang="en-US" dirty="0"/>
              <a:t>Attend our Workshops listed on the LPC </a:t>
            </a:r>
            <a:r>
              <a:rPr lang="en-US" dirty="0">
                <a:hlinkClick r:id="rId4"/>
              </a:rPr>
              <a:t>Professional Development site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91539" y="1757784"/>
            <a:ext cx="727196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Whether or not you have students with disabilities in your class is irrelevant;</a:t>
            </a:r>
            <a:br>
              <a:rPr lang="en-US" sz="2000" dirty="0"/>
            </a:b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materials must be made accessible.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is Federal Law and a Title 5 requirement.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Accreditors also check for accessibility.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A046D3-8BD2-46DB-A5F9-0C84BD1A5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684" y="3981937"/>
            <a:ext cx="1674532" cy="171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42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09547" y="229878"/>
            <a:ext cx="7543800" cy="809625"/>
          </a:xfrm>
        </p:spPr>
        <p:txBody>
          <a:bodyPr/>
          <a:lstStyle/>
          <a:p>
            <a:r>
              <a:rPr lang="en-US" dirty="0"/>
              <a:t>Web Accessibility – Canvas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94112" y="1240225"/>
            <a:ext cx="79700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94112" y="1403814"/>
            <a:ext cx="8204200" cy="4816679"/>
          </a:xfrm>
        </p:spPr>
        <p:txBody>
          <a:bodyPr>
            <a:normAutofit/>
          </a:bodyPr>
          <a:lstStyle/>
          <a:p>
            <a:r>
              <a:rPr lang="en-US" sz="2400" dirty="0"/>
              <a:t>Accessibility in Canvas is all about </a:t>
            </a:r>
            <a:r>
              <a:rPr lang="en-US" sz="2400" b="1" dirty="0"/>
              <a:t>using the tools</a:t>
            </a:r>
            <a:r>
              <a:rPr lang="en-US" sz="2400" dirty="0"/>
              <a:t> to properly format the page content and using the accessibility checker.</a:t>
            </a:r>
          </a:p>
          <a:p>
            <a:pPr lvl="1"/>
            <a:r>
              <a:rPr lang="en-US" sz="2200" dirty="0"/>
              <a:t>Text Styles</a:t>
            </a:r>
          </a:p>
          <a:p>
            <a:pPr lvl="1"/>
            <a:r>
              <a:rPr lang="en-US" sz="2200" dirty="0"/>
              <a:t>Lists					</a:t>
            </a:r>
          </a:p>
          <a:p>
            <a:pPr lvl="1"/>
            <a:r>
              <a:rPr lang="en-US" sz="2200" dirty="0"/>
              <a:t>Links</a:t>
            </a:r>
          </a:p>
          <a:p>
            <a:pPr lvl="1"/>
            <a:r>
              <a:rPr lang="en-US" sz="2200" dirty="0"/>
              <a:t>Tables</a:t>
            </a:r>
          </a:p>
          <a:p>
            <a:pPr lvl="1"/>
            <a:r>
              <a:rPr lang="en-US" sz="2200" dirty="0"/>
              <a:t>Color</a:t>
            </a:r>
          </a:p>
          <a:p>
            <a:pPr lvl="1"/>
            <a:r>
              <a:rPr lang="en-US" sz="2200" dirty="0"/>
              <a:t>Alt text for images</a:t>
            </a:r>
          </a:p>
          <a:p>
            <a:pPr lvl="1"/>
            <a:r>
              <a:rPr lang="en-US" sz="2200" dirty="0"/>
              <a:t>Video/Audio</a:t>
            </a:r>
          </a:p>
          <a:p>
            <a:pPr marL="201168" lvl="1" indent="0">
              <a:buNone/>
            </a:pPr>
            <a:endParaRPr lang="en-US" sz="2200" dirty="0"/>
          </a:p>
          <a:p>
            <a:pPr marL="201168" lvl="1" indent="0">
              <a:buNone/>
            </a:pPr>
            <a:r>
              <a:rPr lang="en-US" sz="2400" dirty="0"/>
              <a:t>Formatting content outside of Canvas</a:t>
            </a:r>
          </a:p>
          <a:p>
            <a:pPr lvl="1"/>
            <a:r>
              <a:rPr lang="en-US" sz="2200" dirty="0"/>
              <a:t>External Files: WORD, PDF and PPTs</a:t>
            </a:r>
          </a:p>
          <a:p>
            <a:pPr lvl="1"/>
            <a:endParaRPr lang="en-US" dirty="0"/>
          </a:p>
        </p:txBody>
      </p:sp>
      <p:pic>
        <p:nvPicPr>
          <p:cNvPr id="6" name="Picture 5" descr="Accessibility checker icon in Canvas.">
            <a:extLst>
              <a:ext uri="{FF2B5EF4-FFF2-40B4-BE49-F238E27FC236}">
                <a16:creationId xmlns:a16="http://schemas.microsoft.com/office/drawing/2014/main" id="{6385ED6F-DFB6-458C-9823-3A3FA308D5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577" y="2236518"/>
            <a:ext cx="124777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870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-16897"/>
            <a:ext cx="7543800" cy="1450757"/>
          </a:xfrm>
        </p:spPr>
        <p:txBody>
          <a:bodyPr/>
          <a:lstStyle/>
          <a:p>
            <a:r>
              <a:rPr lang="en-US" dirty="0"/>
              <a:t>Web Accessibility – Canvas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05CF0B2-6C05-4D3A-BA4A-B85823F176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2959" y="1845733"/>
            <a:ext cx="6249353" cy="33977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RCE – Rich Content Editor (</a:t>
            </a:r>
            <a:r>
              <a:rPr lang="en-US" b="1" dirty="0"/>
              <a:t>using the tools</a:t>
            </a:r>
            <a:r>
              <a:rPr lang="en-US" dirty="0"/>
              <a:t> to properly )</a:t>
            </a:r>
          </a:p>
          <a:p>
            <a:pPr marL="578358" lvl="1" indent="-285750"/>
            <a:r>
              <a:rPr lang="en-US" dirty="0"/>
              <a:t>Syllabus</a:t>
            </a:r>
          </a:p>
          <a:p>
            <a:pPr marL="578358" lvl="1" indent="-285750"/>
            <a:r>
              <a:rPr lang="en-US" dirty="0"/>
              <a:t>Pages</a:t>
            </a:r>
          </a:p>
          <a:p>
            <a:pPr marL="578358" lvl="1" indent="-285750"/>
            <a:r>
              <a:rPr lang="en-US" dirty="0"/>
              <a:t>Assignments</a:t>
            </a:r>
          </a:p>
          <a:p>
            <a:pPr marL="578358" lvl="1" indent="-285750"/>
            <a:r>
              <a:rPr lang="en-US" dirty="0"/>
              <a:t>Discussions</a:t>
            </a:r>
          </a:p>
          <a:p>
            <a:pPr marL="578358" lvl="1" indent="-285750"/>
            <a:r>
              <a:rPr lang="en-US" dirty="0"/>
              <a:t> Quizzes</a:t>
            </a:r>
          </a:p>
          <a:p>
            <a:pPr marL="578358" lvl="1" indent="-285750"/>
            <a:endParaRPr lang="en-US" dirty="0"/>
          </a:p>
          <a:p>
            <a:pPr marL="292608" lvl="1" indent="0">
              <a:buNone/>
            </a:pPr>
            <a:endParaRPr lang="en-US" sz="1400" dirty="0"/>
          </a:p>
          <a:p>
            <a:pPr marL="292608" lvl="1" indent="0">
              <a:buNone/>
            </a:pPr>
            <a:endParaRPr lang="en-US" sz="1400" dirty="0"/>
          </a:p>
          <a:p>
            <a:pPr marL="292608" lvl="1" indent="0">
              <a:buNone/>
            </a:pPr>
            <a:r>
              <a:rPr lang="en-US" sz="1400" dirty="0"/>
              <a:t>Use the </a:t>
            </a:r>
          </a:p>
          <a:p>
            <a:pPr marL="292608" lvl="1" indent="0">
              <a:buNone/>
            </a:pPr>
            <a:r>
              <a:rPr lang="en-US" sz="1400" dirty="0"/>
              <a:t>Accessibility Checker</a:t>
            </a:r>
            <a:endParaRPr lang="en-US" dirty="0"/>
          </a:p>
        </p:txBody>
      </p:sp>
      <p:pic>
        <p:nvPicPr>
          <p:cNvPr id="19" name="Content Placeholder 18" descr="Rich Content Editor window.">
            <a:extLst>
              <a:ext uri="{FF2B5EF4-FFF2-40B4-BE49-F238E27FC236}">
                <a16:creationId xmlns:a16="http://schemas.microsoft.com/office/drawing/2014/main" id="{238EA738-CC37-4612-B8FA-7895ED1CF29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744" y="2747256"/>
            <a:ext cx="5449296" cy="3046850"/>
          </a:xfrm>
        </p:spPr>
      </p:pic>
      <p:pic>
        <p:nvPicPr>
          <p:cNvPr id="23" name="Picture 22" descr="Accessibility Checker icon.">
            <a:extLst>
              <a:ext uri="{FF2B5EF4-FFF2-40B4-BE49-F238E27FC236}">
                <a16:creationId xmlns:a16="http://schemas.microsoft.com/office/drawing/2014/main" id="{A13582C0-67F4-4ED3-B438-FF4C0E1E93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141" y="5226761"/>
            <a:ext cx="124777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880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Web Accessibility – Canvas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22960" y="2582545"/>
            <a:ext cx="3703320" cy="1243731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pPr marL="201168" lvl="1" indent="0">
              <a:buNone/>
            </a:pPr>
            <a:r>
              <a:rPr lang="en-US" sz="2000" b="1" dirty="0">
                <a:hlinkClick r:id="rId2"/>
              </a:rPr>
              <a:t>Web Accessibility Course</a:t>
            </a:r>
            <a:endParaRPr lang="en-US" sz="2000" b="1" dirty="0"/>
          </a:p>
          <a:p>
            <a:pPr marL="201168" lvl="1" indent="0">
              <a:buNone/>
            </a:pPr>
            <a:r>
              <a:rPr lang="en-US" dirty="0"/>
              <a:t>On your Canvas Dashboard</a:t>
            </a:r>
          </a:p>
        </p:txBody>
      </p:sp>
      <p:pic>
        <p:nvPicPr>
          <p:cNvPr id="9" name="Content Placeholder 8" descr="Web Accessibility Course Card on Canvas Dashboard.">
            <a:extLst>
              <a:ext uri="{FF2B5EF4-FFF2-40B4-BE49-F238E27FC236}">
                <a16:creationId xmlns:a16="http://schemas.microsoft.com/office/drawing/2014/main" id="{93A52061-E0D2-40DC-BBFC-D3BD878E9A6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887" y="2873375"/>
            <a:ext cx="2638425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638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1310"/>
            <a:ext cx="7543800" cy="1450757"/>
          </a:xfrm>
        </p:spPr>
        <p:txBody>
          <a:bodyPr/>
          <a:lstStyle/>
          <a:p>
            <a:r>
              <a:rPr lang="en-US" dirty="0"/>
              <a:t>Web Accessibility – Captioning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2959" y="1879236"/>
            <a:ext cx="628292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Best option: Use the </a:t>
            </a:r>
            <a:r>
              <a:rPr lang="en-US" sz="2000" b="1" dirty="0"/>
              <a:t>3C </a:t>
            </a:r>
            <a:r>
              <a:rPr lang="en-US" sz="2400" b="1" dirty="0"/>
              <a:t>Media</a:t>
            </a:r>
            <a:r>
              <a:rPr lang="en-US" sz="2000" b="1" dirty="0"/>
              <a:t> Solutions </a:t>
            </a:r>
            <a:r>
              <a:rPr lang="en-US" sz="2000" dirty="0"/>
              <a:t>app in Canvas.</a:t>
            </a:r>
            <a:br>
              <a:rPr lang="en-US" sz="2000" dirty="0"/>
            </a:br>
            <a:br>
              <a:rPr lang="en-US" sz="2000" dirty="0"/>
            </a:br>
            <a:r>
              <a:rPr lang="en-US" dirty="0"/>
              <a:t>When first setting up your 3C Media Account: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Use your “ ….@laspositascollege.edu” only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Use the same password used when logging onto Canvas</a:t>
            </a:r>
            <a:br>
              <a:rPr lang="en-US" dirty="0"/>
            </a:br>
            <a:r>
              <a:rPr lang="en-US" dirty="0"/>
              <a:t> </a:t>
            </a:r>
          </a:p>
          <a:p>
            <a:r>
              <a:rPr lang="en-US" dirty="0"/>
              <a:t>You can also use the </a:t>
            </a:r>
            <a:r>
              <a:rPr lang="en-US" dirty="0">
                <a:hlinkClick r:id="rId2"/>
              </a:rPr>
              <a:t>3C Media Solutions</a:t>
            </a:r>
            <a:r>
              <a:rPr lang="en-US" dirty="0"/>
              <a:t> web site.</a:t>
            </a:r>
          </a:p>
          <a:p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4177007"/>
            <a:ext cx="7543801" cy="1404242"/>
          </a:xfrm>
        </p:spPr>
        <p:txBody>
          <a:bodyPr>
            <a:normAutofit lnSpcReduction="10000"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You can use YouTube’s automatic captioner, but it is flawed and will need correcting. Learn how to </a:t>
            </a:r>
            <a:r>
              <a:rPr lang="en-US" sz="1800" dirty="0">
                <a:solidFill>
                  <a:schemeClr val="tx1"/>
                </a:solidFill>
                <a:hlinkClick r:id="rId3"/>
              </a:rPr>
              <a:t>edit YouTube captions </a:t>
            </a:r>
            <a:r>
              <a:rPr lang="en-US" sz="1800" dirty="0">
                <a:solidFill>
                  <a:schemeClr val="tx1"/>
                </a:solidFill>
              </a:rPr>
              <a:t>information on the LPC Web Accessibility site.</a:t>
            </a:r>
          </a:p>
          <a:p>
            <a:r>
              <a:rPr lang="en-US" sz="1800" dirty="0">
                <a:solidFill>
                  <a:schemeClr val="tx1"/>
                </a:solidFill>
              </a:rPr>
              <a:t>You can caption videos yourself, with </a:t>
            </a:r>
            <a:r>
              <a:rPr lang="en-US" sz="1800" dirty="0">
                <a:solidFill>
                  <a:schemeClr val="tx1"/>
                </a:solidFill>
                <a:hlinkClick r:id="rId4"/>
              </a:rPr>
              <a:t>AMARA.org </a:t>
            </a:r>
            <a:r>
              <a:rPr lang="en-US" sz="1800" dirty="0">
                <a:solidFill>
                  <a:schemeClr val="tx1"/>
                </a:solidFill>
              </a:rPr>
              <a:t>. This site also has a repository of captioned YouTube videos already captioned.</a:t>
            </a:r>
          </a:p>
          <a:p>
            <a:endParaRPr lang="en-US" dirty="0">
              <a:solidFill>
                <a:schemeClr val="tx1"/>
              </a:solidFill>
              <a:hlinkClick r:id="rId5"/>
            </a:endParaRPr>
          </a:p>
          <a:p>
            <a:endParaRPr lang="en-US" dirty="0">
              <a:hlinkClick r:id="rId5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275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Accessibility – Word, PowerPoint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37218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easiest way to ensure accessibility is to type or paste directly into Canvas' Rich Content Editor and NOT use Word or PowerPoint at all.</a:t>
            </a:r>
          </a:p>
          <a:p>
            <a:r>
              <a:rPr lang="en-US" dirty="0"/>
              <a:t>Use PowerPoint templates; give each slide a unique title.</a:t>
            </a:r>
          </a:p>
          <a:p>
            <a:r>
              <a:rPr lang="en-US" dirty="0"/>
              <a:t>Clean up reading order in PPT: Home tab, click Select in the Editing group, and choose Selection Pane.</a:t>
            </a:r>
          </a:p>
          <a:p>
            <a:r>
              <a:rPr lang="en-US" dirty="0"/>
              <a:t>Use tabs, not spaces, to move around words.</a:t>
            </a:r>
          </a:p>
          <a:p>
            <a:r>
              <a:rPr lang="en-US" dirty="0"/>
              <a:t>Convert to accessible PDFs as an alternate format, best for mobile devices. </a:t>
            </a:r>
            <a:r>
              <a:rPr lang="en-US" dirty="0">
                <a:hlinkClick r:id="rId2"/>
              </a:rPr>
              <a:t>To PDF or Not to PDF – Its intention is the Question</a:t>
            </a:r>
            <a:endParaRPr lang="en-US" dirty="0"/>
          </a:p>
          <a:p>
            <a:r>
              <a:rPr lang="en-US" dirty="0"/>
              <a:t>Include a link to the free Acrobat Reader in your course.</a:t>
            </a:r>
          </a:p>
          <a:p>
            <a:r>
              <a:rPr lang="en-US" u="sng" dirty="0">
                <a:hlinkClick r:id="rId3"/>
              </a:rPr>
              <a:t>Converting a Word document to an accessible PDF</a:t>
            </a:r>
            <a:endParaRPr lang="en-US" u="sng" dirty="0">
              <a:hlinkClick r:id="rId4"/>
            </a:endParaRPr>
          </a:p>
          <a:p>
            <a:r>
              <a:rPr lang="en-US" u="sng" dirty="0">
                <a:hlinkClick r:id="rId5"/>
              </a:rPr>
              <a:t>Converting a PowerPoint presentation to an accessible PDF </a:t>
            </a:r>
            <a:endParaRPr lang="en-US" u="sng" dirty="0">
              <a:hlinkClick r:id="rId6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76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Barriers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Commonly used items that will create barriers for students with disabilities include: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Tables used for formatting purposes  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Color (poor choice of text and background colors) 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Images missing alternative text description 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Multimedia that lacks captioning and/or text description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Underlined text that are not links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782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Accessibility – Misc.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0228" y="1737361"/>
            <a:ext cx="800926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ConferZoom: Can request a captioner 5 days ahead of time if you have a deaf student.</a:t>
            </a:r>
            <a:br>
              <a:rPr lang="en-US" sz="2000" dirty="0"/>
            </a:b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copy and paste from documents, </a:t>
            </a:r>
            <a:r>
              <a:rPr lang="en-US" sz="2000" b="1" dirty="0"/>
              <a:t>use the Clear Formatting tool </a:t>
            </a:r>
            <a:r>
              <a:rPr lang="en-US" sz="2000" dirty="0"/>
              <a:t>in RCE</a:t>
            </a:r>
            <a:br>
              <a:rPr lang="en-US" sz="2000" dirty="0"/>
            </a:b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Don’t set multimedia to auto-play.</a:t>
            </a:r>
            <a:br>
              <a:rPr lang="en-US" sz="2000" dirty="0"/>
            </a:b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Don’t use flashing content.</a:t>
            </a:r>
            <a:br>
              <a:rPr lang="en-US" sz="2000" dirty="0"/>
            </a:b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All apps and external web sites have to be accessible.</a:t>
            </a:r>
            <a:br>
              <a:rPr lang="en-US" sz="2000" dirty="0"/>
            </a:b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Be careful using publisher content. (Request for accessible PPT’s)</a:t>
            </a:r>
            <a:br>
              <a:rPr lang="en-US" sz="2000" dirty="0"/>
            </a:b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Use the CCC’s </a:t>
            </a:r>
            <a:r>
              <a:rPr lang="en-US" sz="2000" dirty="0">
                <a:hlinkClick r:id="rId2"/>
              </a:rPr>
              <a:t>Accessibility Center Help Desk</a:t>
            </a:r>
            <a:r>
              <a:rPr lang="en-US" sz="20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3708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2535</TotalTime>
  <Words>729</Words>
  <Application>Microsoft Office PowerPoint</Application>
  <PresentationFormat>On-screen Show (4:3)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Retrospect</vt:lpstr>
      <vt:lpstr>Making your Canvas Course Site  ADA-Compliant</vt:lpstr>
      <vt:lpstr>Web Accessibility – Basics</vt:lpstr>
      <vt:lpstr>Web Accessibility – Canvas</vt:lpstr>
      <vt:lpstr>Web Accessibility – Canvas</vt:lpstr>
      <vt:lpstr>Web Accessibility – Canvas</vt:lpstr>
      <vt:lpstr>Web Accessibility – Captioning</vt:lpstr>
      <vt:lpstr>Web Accessibility – Word, PowerPoint</vt:lpstr>
      <vt:lpstr>Common Barriers</vt:lpstr>
      <vt:lpstr>Web Accessibility – Misc.</vt:lpstr>
      <vt:lpstr>Web Accessibility – Canvas</vt:lpstr>
    </vt:vector>
  </TitlesOfParts>
  <Company>Las Positas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Legal Requirements</dc:title>
  <dc:creator>Scott Vigallon</dc:creator>
  <cp:lastModifiedBy>Wanda Butterly</cp:lastModifiedBy>
  <cp:revision>76</cp:revision>
  <cp:lastPrinted>2018-10-15T16:36:13Z</cp:lastPrinted>
  <dcterms:created xsi:type="dcterms:W3CDTF">2017-07-31T21:04:27Z</dcterms:created>
  <dcterms:modified xsi:type="dcterms:W3CDTF">2020-03-10T14:15:33Z</dcterms:modified>
</cp:coreProperties>
</file>