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b0366faa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b0366faa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b0366faa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b0366faa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 July 2021 Systems Office webinar, the CCC community was told that despite these great numbers, our most vulnerable students were not being served and were still enrolling in BTL courses at higher rates, putting their transfer dreams at risk.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421bd383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1421bd383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429741f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429741f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429741fc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1429741fc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1429741fc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1429741fc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429741fc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1429741fc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8e1555a2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8e1555a2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8e1555a25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18e1555a25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8e1555a25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8e1555a25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421bd383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421bd383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18e1555a25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18e1555a25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8e1555a25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8e1555a25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421bd383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421bd383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8e1555a25_4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8e1555a25_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 Hetts, “AB 705 Adjustments, Ethnicity, Gender and Special Populations” with RP Group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421bd383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421bd383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421bd383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421bd383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b0366fa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b0366fa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b0366faa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b0366faa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b0366faa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b0366faa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100">
                <a:latin typeface="Calibri"/>
                <a:ea typeface="Calibri"/>
                <a:cs typeface="Calibri"/>
                <a:sym typeface="Calibri"/>
              </a:rPr>
              <a:t>AB 705 and Its Impact on English and Math</a:t>
            </a:r>
            <a:endParaRPr sz="5100"/>
          </a:p>
          <a:p>
            <a:pPr indent="0" lvl="0" marL="0" rtl="0" algn="ctr">
              <a:spcBef>
                <a:spcPts val="0"/>
              </a:spcBef>
              <a:spcAft>
                <a:spcPts val="0"/>
              </a:spcAft>
              <a:buNone/>
            </a:pPr>
            <a:r>
              <a:t/>
            </a:r>
            <a:endParaRPr sz="5100"/>
          </a:p>
        </p:txBody>
      </p:sp>
      <p:sp>
        <p:nvSpPr>
          <p:cNvPr id="55" name="Google Shape;55;p13"/>
          <p:cNvSpPr txBox="1"/>
          <p:nvPr>
            <p:ph idx="1" type="subTitle"/>
          </p:nvPr>
        </p:nvSpPr>
        <p:spPr>
          <a:xfrm>
            <a:off x="311700" y="3546025"/>
            <a:ext cx="8520600" cy="1046700"/>
          </a:xfrm>
          <a:prstGeom prst="rect">
            <a:avLst/>
          </a:prstGeom>
        </p:spPr>
        <p:txBody>
          <a:bodyPr anchorCtr="0" anchor="t" bIns="91425" lIns="91425" spcFirstLastPara="1" rIns="91425" wrap="square" tIns="91425">
            <a:normAutofit fontScale="32500" lnSpcReduction="10000"/>
          </a:bodyPr>
          <a:lstStyle/>
          <a:p>
            <a:pPr indent="0" lvl="0" marL="0" rtl="0" algn="ctr">
              <a:spcBef>
                <a:spcPts val="0"/>
              </a:spcBef>
              <a:spcAft>
                <a:spcPts val="0"/>
              </a:spcAft>
              <a:buNone/>
            </a:pPr>
            <a:r>
              <a:rPr lang="en" sz="5300">
                <a:solidFill>
                  <a:schemeClr val="dk1"/>
                </a:solidFill>
              </a:rPr>
              <a:t>March 2022 Flex Day</a:t>
            </a:r>
            <a:endParaRPr sz="5300">
              <a:solidFill>
                <a:schemeClr val="dk1"/>
              </a:solidFill>
            </a:endParaRPr>
          </a:p>
          <a:p>
            <a:pPr indent="0" lvl="0" marL="0" rtl="0" algn="ctr">
              <a:spcBef>
                <a:spcPts val="0"/>
              </a:spcBef>
              <a:spcAft>
                <a:spcPts val="0"/>
              </a:spcAft>
              <a:buNone/>
            </a:pPr>
            <a:r>
              <a:rPr lang="en" sz="5005"/>
              <a:t>Michael Peterson, Mike Sato, Katie Eagan</a:t>
            </a:r>
            <a:endParaRPr sz="5005"/>
          </a:p>
          <a:p>
            <a:pPr indent="0" lvl="0" marL="0" rtl="0" algn="l">
              <a:spcBef>
                <a:spcPts val="0"/>
              </a:spcBef>
              <a:spcAft>
                <a:spcPts val="0"/>
              </a:spcAft>
              <a:buNone/>
            </a:pPr>
            <a:r>
              <a:t/>
            </a:r>
            <a:endParaRPr sz="5005"/>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2"/>
          <p:cNvPicPr preferRelativeResize="0"/>
          <p:nvPr/>
        </p:nvPicPr>
        <p:blipFill>
          <a:blip r:embed="rId3">
            <a:alphaModFix/>
          </a:blip>
          <a:stretch>
            <a:fillRect/>
          </a:stretch>
        </p:blipFill>
        <p:spPr>
          <a:xfrm>
            <a:off x="152400" y="152400"/>
            <a:ext cx="8675190" cy="4838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3"/>
          <p:cNvPicPr preferRelativeResize="0"/>
          <p:nvPr/>
        </p:nvPicPr>
        <p:blipFill>
          <a:blip r:embed="rId3">
            <a:alphaModFix/>
          </a:blip>
          <a:stretch>
            <a:fillRect/>
          </a:stretch>
        </p:blipFill>
        <p:spPr>
          <a:xfrm>
            <a:off x="152400" y="152400"/>
            <a:ext cx="8675190" cy="4838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Chancellor’s Response and Our Response</a:t>
            </a:r>
            <a:endParaRPr/>
          </a:p>
        </p:txBody>
      </p:sp>
      <p:sp>
        <p:nvSpPr>
          <p:cNvPr id="118" name="Google Shape;11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Chancellor’s Office response was to insist that we do more to “fully implement” AB705, which had promised to maximize the potential of students to complete transfer-level English and math in one year and ESL in three years.</a:t>
            </a:r>
            <a:endParaRPr/>
          </a:p>
          <a:p>
            <a:pPr indent="0" lvl="0" marL="0" rtl="0" algn="l">
              <a:spcBef>
                <a:spcPts val="1200"/>
              </a:spcBef>
              <a:spcAft>
                <a:spcPts val="0"/>
              </a:spcAft>
              <a:buNone/>
            </a:pPr>
            <a:r>
              <a:rPr lang="en"/>
              <a:t>We were told that unless we could identify a group of students who started in below-transfer-level classes and had a throughput that was equal to or greater than that of students who started in transfer-level, we could not justify keeping that class.</a:t>
            </a:r>
            <a:endParaRPr/>
          </a:p>
          <a:p>
            <a:pPr indent="0" lvl="0" marL="0" rtl="0" algn="l">
              <a:spcBef>
                <a:spcPts val="1200"/>
              </a:spcBef>
              <a:spcAft>
                <a:spcPts val="1200"/>
              </a:spcAft>
              <a:buNone/>
            </a:pPr>
            <a:r>
              <a:rPr lang="en"/>
              <a:t>Accordingly, we will no longer be offering English 104 or any pre-transfer math classes besides Math 55, which will only be offered at Middle College.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5"/>
          <p:cNvPicPr preferRelativeResize="0"/>
          <p:nvPr/>
        </p:nvPicPr>
        <p:blipFill>
          <a:blip r:embed="rId3">
            <a:alphaModFix/>
          </a:blip>
          <a:stretch>
            <a:fillRect/>
          </a:stretch>
        </p:blipFill>
        <p:spPr>
          <a:xfrm>
            <a:off x="0" y="1031713"/>
            <a:ext cx="9144001" cy="30800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6" title="Chart"/>
          <p:cNvPicPr preferRelativeResize="0"/>
          <p:nvPr/>
        </p:nvPicPr>
        <p:blipFill>
          <a:blip r:embed="rId3">
            <a:alphaModFix/>
          </a:blip>
          <a:stretch>
            <a:fillRect/>
          </a:stretch>
        </p:blipFill>
        <p:spPr>
          <a:xfrm>
            <a:off x="407225" y="0"/>
            <a:ext cx="8329554" cy="5143500"/>
          </a:xfrm>
          <a:prstGeom prst="rect">
            <a:avLst/>
          </a:prstGeom>
          <a:noFill/>
          <a:ln>
            <a:noFill/>
          </a:ln>
        </p:spPr>
      </p:pic>
      <p:pic>
        <p:nvPicPr>
          <p:cNvPr id="129" name="Google Shape;129;p26" title="Chart"/>
          <p:cNvPicPr preferRelativeResize="0"/>
          <p:nvPr/>
        </p:nvPicPr>
        <p:blipFill>
          <a:blip r:embed="rId4">
            <a:alphaModFix/>
          </a:blip>
          <a:stretch>
            <a:fillRect/>
          </a:stretch>
        </p:blipFill>
        <p:spPr>
          <a:xfrm>
            <a:off x="407223" y="0"/>
            <a:ext cx="8329554" cy="5143500"/>
          </a:xfrm>
          <a:prstGeom prst="rect">
            <a:avLst/>
          </a:prstGeom>
          <a:noFill/>
          <a:ln>
            <a:noFill/>
          </a:ln>
        </p:spPr>
      </p:pic>
      <p:pic>
        <p:nvPicPr>
          <p:cNvPr id="130" name="Google Shape;130;p26" title="Chart"/>
          <p:cNvPicPr preferRelativeResize="0"/>
          <p:nvPr/>
        </p:nvPicPr>
        <p:blipFill>
          <a:blip r:embed="rId5">
            <a:alphaModFix/>
          </a:blip>
          <a:stretch>
            <a:fillRect/>
          </a:stretch>
        </p:blipFill>
        <p:spPr>
          <a:xfrm>
            <a:off x="559623" y="0"/>
            <a:ext cx="8329554" cy="51504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7"/>
          <p:cNvPicPr preferRelativeResize="0"/>
          <p:nvPr/>
        </p:nvPicPr>
        <p:blipFill>
          <a:blip r:embed="rId3">
            <a:alphaModFix/>
          </a:blip>
          <a:stretch>
            <a:fillRect/>
          </a:stretch>
        </p:blipFill>
        <p:spPr>
          <a:xfrm>
            <a:off x="0" y="26512"/>
            <a:ext cx="9144001" cy="50904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8"/>
          <p:cNvSpPr txBox="1"/>
          <p:nvPr/>
        </p:nvSpPr>
        <p:spPr>
          <a:xfrm>
            <a:off x="0" y="801600"/>
            <a:ext cx="9144000" cy="3786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Summer 2022</a:t>
            </a:r>
            <a:endParaRPr b="1" sz="3000"/>
          </a:p>
          <a:p>
            <a:pPr indent="0" lvl="0" marL="0" rtl="0" algn="ctr">
              <a:spcBef>
                <a:spcPts val="0"/>
              </a:spcBef>
              <a:spcAft>
                <a:spcPts val="0"/>
              </a:spcAft>
              <a:buNone/>
            </a:pPr>
            <a:r>
              <a:rPr lang="en" sz="2400"/>
              <a:t>Concurrent support or Math Jam will be </a:t>
            </a:r>
            <a:r>
              <a:rPr b="1" i="1" lang="en" sz="2400"/>
              <a:t>required</a:t>
            </a:r>
            <a:r>
              <a:rPr lang="en" sz="2400"/>
              <a:t> for students based on high school background</a:t>
            </a:r>
            <a:endParaRPr sz="2400"/>
          </a:p>
          <a:p>
            <a:pPr indent="0" lvl="0" marL="0" rtl="0" algn="l">
              <a:spcBef>
                <a:spcPts val="0"/>
              </a:spcBef>
              <a:spcAft>
                <a:spcPts val="0"/>
              </a:spcAft>
              <a:buNone/>
            </a:pPr>
            <a:r>
              <a:t/>
            </a:r>
            <a:endParaRPr/>
          </a:p>
          <a:p>
            <a:pPr indent="0" lvl="0" marL="0" rtl="0" algn="l">
              <a:spcBef>
                <a:spcPts val="0"/>
              </a:spcBef>
              <a:spcAft>
                <a:spcPts val="0"/>
              </a:spcAft>
              <a:buNone/>
            </a:pPr>
            <a:r>
              <a:rPr lang="en" sz="1600"/>
              <a:t>For </a:t>
            </a:r>
            <a:r>
              <a:rPr b="1" lang="en" sz="1600"/>
              <a:t>BSTEM</a:t>
            </a:r>
            <a:r>
              <a:rPr lang="en" sz="1600"/>
              <a:t>, support required for students with:</a:t>
            </a:r>
            <a:endParaRPr sz="1600"/>
          </a:p>
          <a:p>
            <a:pPr indent="-330200" lvl="0" marL="457200" rtl="0" algn="l">
              <a:spcBef>
                <a:spcPts val="0"/>
              </a:spcBef>
              <a:spcAft>
                <a:spcPts val="0"/>
              </a:spcAft>
              <a:buSzPts val="1600"/>
              <a:buChar char="●"/>
            </a:pPr>
            <a:r>
              <a:rPr lang="en" sz="1600"/>
              <a:t>Highest class successfully completed below Algebra 2</a:t>
            </a:r>
            <a:endParaRPr sz="1600"/>
          </a:p>
          <a:p>
            <a:pPr indent="-330200" lvl="0" marL="457200" rtl="0" algn="l">
              <a:spcBef>
                <a:spcPts val="0"/>
              </a:spcBef>
              <a:spcAft>
                <a:spcPts val="0"/>
              </a:spcAft>
              <a:buSzPts val="1600"/>
              <a:buChar char="●"/>
            </a:pPr>
            <a:r>
              <a:rPr lang="en" sz="1600"/>
              <a:t>Highest class successfully completed was Algebra 2 AND cumulative GPA under 2.6</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For </a:t>
            </a:r>
            <a:r>
              <a:rPr b="1" lang="en" sz="1600"/>
              <a:t>SLAM</a:t>
            </a:r>
            <a:r>
              <a:rPr lang="en" sz="1600"/>
              <a:t>, support required for students with:</a:t>
            </a:r>
            <a:endParaRPr sz="1600"/>
          </a:p>
          <a:p>
            <a:pPr indent="-330200" lvl="0" marL="457200" rtl="0" algn="l">
              <a:spcBef>
                <a:spcPts val="0"/>
              </a:spcBef>
              <a:spcAft>
                <a:spcPts val="0"/>
              </a:spcAft>
              <a:buClr>
                <a:schemeClr val="dk1"/>
              </a:buClr>
              <a:buSzPts val="1600"/>
              <a:buChar char="●"/>
            </a:pPr>
            <a:r>
              <a:rPr lang="en" sz="1600">
                <a:solidFill>
                  <a:schemeClr val="dk1"/>
                </a:solidFill>
              </a:rPr>
              <a:t>Highest class successfully completed below Algebra 2 AND cumulative GPA under 2.6</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Highest lass successfully completed was Algebra 2 AND cumulative GPA under 2.3</a:t>
            </a:r>
            <a:endParaRPr sz="1600">
              <a:solidFill>
                <a:schemeClr val="dk1"/>
              </a:solidFill>
            </a:endParaRPr>
          </a:p>
          <a:p>
            <a:pPr indent="0" lvl="0" marL="0" rtl="0" algn="l">
              <a:spcBef>
                <a:spcPts val="0"/>
              </a:spcBef>
              <a:spcAft>
                <a:spcPts val="0"/>
              </a:spcAft>
              <a:buNone/>
            </a:pPr>
            <a:r>
              <a:t/>
            </a:r>
            <a:endParaRPr sz="1500"/>
          </a:p>
          <a:p>
            <a:pPr indent="0" lvl="0" marL="0" rtl="0" algn="ctr">
              <a:spcBef>
                <a:spcPts val="0"/>
              </a:spcBef>
              <a:spcAft>
                <a:spcPts val="0"/>
              </a:spcAft>
              <a:buNone/>
            </a:pPr>
            <a:r>
              <a:rPr i="1" lang="en" sz="1500"/>
              <a:t>Concurrent Support will also be highly recommended for other students, including some Calculus students</a:t>
            </a:r>
            <a:endParaRPr i="1"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txBox="1"/>
          <p:nvPr>
            <p:ph type="ctrTitle"/>
          </p:nvPr>
        </p:nvSpPr>
        <p:spPr>
          <a:xfrm>
            <a:off x="178650" y="744575"/>
            <a:ext cx="7654200" cy="1549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600"/>
              <a:t>English</a:t>
            </a:r>
            <a:r>
              <a:rPr lang="en" sz="3600"/>
              <a:t> Placement at LPC</a:t>
            </a:r>
            <a:endParaRPr sz="3600"/>
          </a:p>
          <a:p>
            <a:pPr indent="0" lvl="0" marL="0" rtl="0" algn="ctr">
              <a:spcBef>
                <a:spcPts val="0"/>
              </a:spcBef>
              <a:spcAft>
                <a:spcPts val="0"/>
              </a:spcAft>
              <a:buNone/>
            </a:pPr>
            <a:r>
              <a:t/>
            </a:r>
            <a:endParaRPr sz="4300"/>
          </a:p>
        </p:txBody>
      </p:sp>
      <p:sp>
        <p:nvSpPr>
          <p:cNvPr id="146" name="Google Shape;146;p29"/>
          <p:cNvSpPr txBox="1"/>
          <p:nvPr>
            <p:ph idx="1" type="subTitle"/>
          </p:nvPr>
        </p:nvSpPr>
        <p:spPr>
          <a:xfrm>
            <a:off x="311700" y="274075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47" name="Google Shape;147;p29"/>
          <p:cNvSpPr txBox="1"/>
          <p:nvPr/>
        </p:nvSpPr>
        <p:spPr>
          <a:xfrm>
            <a:off x="956550" y="2040475"/>
            <a:ext cx="723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8" name="Google Shape;148;p29"/>
          <p:cNvSpPr txBox="1"/>
          <p:nvPr/>
        </p:nvSpPr>
        <p:spPr>
          <a:xfrm>
            <a:off x="1354050" y="1861825"/>
            <a:ext cx="5416200" cy="334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New first-time LPC students who assessed and enrolled in fall 2006:  </a:t>
            </a:r>
            <a:endParaRPr sz="2000"/>
          </a:p>
          <a:p>
            <a:pPr indent="0" lvl="0" marL="0" rtl="0" algn="l">
              <a:spcBef>
                <a:spcPts val="0"/>
              </a:spcBef>
              <a:spcAft>
                <a:spcPts val="0"/>
              </a:spcAft>
              <a:buNone/>
            </a:pPr>
            <a:r>
              <a:t/>
            </a:r>
            <a:endParaRPr sz="1800"/>
          </a:p>
          <a:p>
            <a:pPr indent="0" lvl="0" marL="0" rtl="0" algn="l">
              <a:spcBef>
                <a:spcPts val="0"/>
              </a:spcBef>
              <a:spcAft>
                <a:spcPts val="0"/>
              </a:spcAft>
              <a:buNone/>
            </a:pPr>
            <a:r>
              <a:rPr lang="en" sz="1800"/>
              <a:t>	</a:t>
            </a:r>
            <a:r>
              <a:rPr lang="en" sz="2000"/>
              <a:t>729 students = 64% placed in pretransfer* </a:t>
            </a:r>
            <a:endParaRPr sz="2000"/>
          </a:p>
          <a:p>
            <a:pPr indent="0" lvl="0" marL="0" rtl="0" algn="l">
              <a:spcBef>
                <a:spcPts val="0"/>
              </a:spcBef>
              <a:spcAft>
                <a:spcPts val="0"/>
              </a:spcAft>
              <a:buNone/>
            </a:pPr>
            <a:r>
              <a:t/>
            </a:r>
            <a:endParaRPr sz="1800"/>
          </a:p>
          <a:p>
            <a:pPr indent="0" lvl="0" marL="0" rtl="0" algn="l">
              <a:spcBef>
                <a:spcPts val="0"/>
              </a:spcBef>
              <a:spcAft>
                <a:spcPts val="0"/>
              </a:spcAft>
              <a:buNone/>
            </a:pPr>
            <a:r>
              <a:rPr lang="en" sz="2000"/>
              <a:t>New first-time LPC students who assessed and enrolled in spring 2022:</a:t>
            </a:r>
            <a:endParaRPr sz="2000"/>
          </a:p>
          <a:p>
            <a:pPr indent="0" lvl="0" marL="0" rtl="0" algn="l">
              <a:spcBef>
                <a:spcPts val="0"/>
              </a:spcBef>
              <a:spcAft>
                <a:spcPts val="0"/>
              </a:spcAft>
              <a:buNone/>
            </a:pPr>
            <a:r>
              <a:t/>
            </a:r>
            <a:endParaRPr sz="1800"/>
          </a:p>
          <a:p>
            <a:pPr indent="0" lvl="0" marL="0" rtl="0" algn="l">
              <a:spcBef>
                <a:spcPts val="0"/>
              </a:spcBef>
              <a:spcAft>
                <a:spcPts val="0"/>
              </a:spcAft>
              <a:buNone/>
            </a:pPr>
            <a:r>
              <a:rPr lang="en" sz="1800"/>
              <a:t>	</a:t>
            </a:r>
            <a:r>
              <a:rPr lang="en" sz="2000"/>
              <a:t>No</a:t>
            </a:r>
            <a:r>
              <a:rPr lang="en" sz="2000"/>
              <a:t> students enrolled in pretransfer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1100"/>
              <a:t>*Chabot College Office of </a:t>
            </a:r>
            <a:r>
              <a:rPr lang="en" sz="1100"/>
              <a:t>Institutional</a:t>
            </a:r>
            <a:r>
              <a:rPr lang="en" sz="1100"/>
              <a:t> Research </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type="ctrTitle"/>
          </p:nvPr>
        </p:nvSpPr>
        <p:spPr>
          <a:xfrm>
            <a:off x="311700" y="744575"/>
            <a:ext cx="8520600" cy="1559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500"/>
              <a:t>English Pretransfer to Transfer Success in Two Years</a:t>
            </a:r>
            <a:endParaRPr sz="3500"/>
          </a:p>
        </p:txBody>
      </p:sp>
      <p:sp>
        <p:nvSpPr>
          <p:cNvPr id="154" name="Google Shape;154;p30"/>
          <p:cNvSpPr txBox="1"/>
          <p:nvPr/>
        </p:nvSpPr>
        <p:spPr>
          <a:xfrm>
            <a:off x="1466875" y="2755075"/>
            <a:ext cx="66951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dk2"/>
                </a:solidFill>
              </a:rPr>
              <a:t>Enrolled in English 100A in 2001 = 29%</a:t>
            </a:r>
            <a:endParaRPr sz="2800">
              <a:solidFill>
                <a:schemeClr val="dk2"/>
              </a:solidFill>
            </a:endParaRPr>
          </a:p>
          <a:p>
            <a:pPr indent="0" lvl="0" marL="0" rtl="0" algn="ctr">
              <a:spcBef>
                <a:spcPts val="0"/>
              </a:spcBef>
              <a:spcAft>
                <a:spcPts val="0"/>
              </a:spcAft>
              <a:buClr>
                <a:schemeClr val="dk1"/>
              </a:buClr>
              <a:buSzPts val="1100"/>
              <a:buFont typeface="Arial"/>
              <a:buNone/>
            </a:pPr>
            <a:r>
              <a:t/>
            </a:r>
            <a:endParaRPr sz="2800">
              <a:solidFill>
                <a:schemeClr val="dk2"/>
              </a:solidFill>
            </a:endParaRPr>
          </a:p>
          <a:p>
            <a:pPr indent="0" lvl="0" marL="0" rtl="0" algn="ctr">
              <a:spcBef>
                <a:spcPts val="0"/>
              </a:spcBef>
              <a:spcAft>
                <a:spcPts val="0"/>
              </a:spcAft>
              <a:buClr>
                <a:schemeClr val="dk1"/>
              </a:buClr>
              <a:buSzPts val="1100"/>
              <a:buFont typeface="Arial"/>
              <a:buNone/>
            </a:pPr>
            <a:r>
              <a:rPr lang="en" sz="2800">
                <a:solidFill>
                  <a:schemeClr val="dk2"/>
                </a:solidFill>
              </a:rPr>
              <a:t>Enrolled in English 104 in 2001 = 66%</a:t>
            </a:r>
            <a:endParaRPr sz="2800">
              <a:solidFill>
                <a:schemeClr val="dk2"/>
              </a:solidFill>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1"/>
          <p:cNvSpPr txBox="1"/>
          <p:nvPr>
            <p:ph type="ctrTitle"/>
          </p:nvPr>
        </p:nvSpPr>
        <p:spPr>
          <a:xfrm>
            <a:off x="311700" y="235075"/>
            <a:ext cx="8520600" cy="1081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a:t>English</a:t>
            </a:r>
            <a:r>
              <a:rPr lang="en" sz="2800"/>
              <a:t> 104 (Pretransfer) Measurable Objectives</a:t>
            </a:r>
            <a:r>
              <a:rPr lang="en"/>
              <a:t> </a:t>
            </a:r>
            <a:endParaRPr sz="4300"/>
          </a:p>
        </p:txBody>
      </p:sp>
      <p:sp>
        <p:nvSpPr>
          <p:cNvPr id="160" name="Google Shape;160;p31"/>
          <p:cNvSpPr txBox="1"/>
          <p:nvPr/>
        </p:nvSpPr>
        <p:spPr>
          <a:xfrm>
            <a:off x="1927650" y="1194200"/>
            <a:ext cx="54162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Upon completion of this course, the student should be able to: </a:t>
            </a:r>
            <a:endParaRPr sz="1200"/>
          </a:p>
          <a:p>
            <a:pPr indent="0" lvl="0" marL="0" rtl="0" algn="l">
              <a:spcBef>
                <a:spcPts val="0"/>
              </a:spcBef>
              <a:spcAft>
                <a:spcPts val="0"/>
              </a:spcAft>
              <a:buNone/>
            </a:pPr>
            <a:r>
              <a:rPr lang="en" sz="1200"/>
              <a:t>A. Use strategies to assess a text’s difficulty, purpose, and main idea prior to the act of reading </a:t>
            </a:r>
            <a:endParaRPr sz="1200"/>
          </a:p>
          <a:p>
            <a:pPr indent="0" lvl="0" marL="0" rtl="0" algn="l">
              <a:spcBef>
                <a:spcPts val="0"/>
              </a:spcBef>
              <a:spcAft>
                <a:spcPts val="0"/>
              </a:spcAft>
              <a:buNone/>
            </a:pPr>
            <a:r>
              <a:rPr lang="en" sz="1200"/>
              <a:t>B. Annotate a text during the act of reading </a:t>
            </a:r>
            <a:endParaRPr sz="1200"/>
          </a:p>
          <a:p>
            <a:pPr indent="0" lvl="0" marL="0" rtl="0" algn="l">
              <a:spcBef>
                <a:spcPts val="0"/>
              </a:spcBef>
              <a:spcAft>
                <a:spcPts val="0"/>
              </a:spcAft>
              <a:buNone/>
            </a:pPr>
            <a:r>
              <a:rPr lang="en" sz="1200"/>
              <a:t>C. Employ strategies that enable a critical evaluation of a text </a:t>
            </a:r>
            <a:endParaRPr sz="1200"/>
          </a:p>
          <a:p>
            <a:pPr indent="0" lvl="0" marL="0" rtl="0" algn="l">
              <a:spcBef>
                <a:spcPts val="0"/>
              </a:spcBef>
              <a:spcAft>
                <a:spcPts val="0"/>
              </a:spcAft>
              <a:buNone/>
            </a:pPr>
            <a:r>
              <a:rPr lang="en" sz="1200"/>
              <a:t>D. Respond critically to a text through class discussions and writing </a:t>
            </a:r>
            <a:endParaRPr sz="1200"/>
          </a:p>
          <a:p>
            <a:pPr indent="0" lvl="0" marL="0" rtl="0" algn="l">
              <a:spcBef>
                <a:spcPts val="0"/>
              </a:spcBef>
              <a:spcAft>
                <a:spcPts val="0"/>
              </a:spcAft>
              <a:buNone/>
            </a:pPr>
            <a:r>
              <a:rPr lang="en" sz="1200"/>
              <a:t>E. Use concepts of paragraph and essay structure and development to analyze his/her own and others’ essays </a:t>
            </a:r>
            <a:endParaRPr sz="1200"/>
          </a:p>
          <a:p>
            <a:pPr indent="0" lvl="0" marL="0" rtl="0" algn="l">
              <a:spcBef>
                <a:spcPts val="0"/>
              </a:spcBef>
              <a:spcAft>
                <a:spcPts val="0"/>
              </a:spcAft>
              <a:buNone/>
            </a:pPr>
            <a:r>
              <a:rPr lang="en" sz="1200"/>
              <a:t>F. Write effective summaries of texts that avoid wording and sentence structure of the original </a:t>
            </a:r>
            <a:endParaRPr sz="1200"/>
          </a:p>
          <a:p>
            <a:pPr indent="0" lvl="0" marL="0" rtl="0" algn="l">
              <a:spcBef>
                <a:spcPts val="0"/>
              </a:spcBef>
              <a:spcAft>
                <a:spcPts val="0"/>
              </a:spcAft>
              <a:buNone/>
            </a:pPr>
            <a:r>
              <a:rPr lang="en" sz="1200"/>
              <a:t>G. Respond to texts drawing on personal experience and other texts </a:t>
            </a:r>
            <a:endParaRPr sz="1200"/>
          </a:p>
          <a:p>
            <a:pPr indent="0" lvl="0" marL="0" rtl="0" algn="l">
              <a:spcBef>
                <a:spcPts val="0"/>
              </a:spcBef>
              <a:spcAft>
                <a:spcPts val="0"/>
              </a:spcAft>
              <a:buNone/>
            </a:pPr>
            <a:r>
              <a:rPr lang="en" sz="1200"/>
              <a:t>H. Organize coherent essays around a central idea or a position </a:t>
            </a:r>
            <a:endParaRPr sz="1200"/>
          </a:p>
          <a:p>
            <a:pPr indent="0" lvl="0" marL="0" rtl="0" algn="l">
              <a:spcBef>
                <a:spcPts val="0"/>
              </a:spcBef>
              <a:spcAft>
                <a:spcPts val="0"/>
              </a:spcAft>
              <a:buNone/>
            </a:pPr>
            <a:r>
              <a:rPr lang="en" sz="1200"/>
              <a:t>I. Apply structural elements in writing that are appropriate to the audience and purpose </a:t>
            </a:r>
            <a:endParaRPr sz="1200"/>
          </a:p>
          <a:p>
            <a:pPr indent="0" lvl="0" marL="0" rtl="0" algn="l">
              <a:spcBef>
                <a:spcPts val="0"/>
              </a:spcBef>
              <a:spcAft>
                <a:spcPts val="0"/>
              </a:spcAft>
              <a:buNone/>
            </a:pPr>
            <a:r>
              <a:rPr lang="en" sz="1200"/>
              <a:t>J. Provide appropriate and accurate evidence to support positions and conclusions </a:t>
            </a:r>
            <a:endParaRPr sz="1200"/>
          </a:p>
          <a:p>
            <a:pPr indent="0" lvl="0" marL="0" rtl="0" algn="l">
              <a:spcBef>
                <a:spcPts val="0"/>
              </a:spcBef>
              <a:spcAft>
                <a:spcPts val="0"/>
              </a:spcAft>
              <a:buNone/>
            </a:pPr>
            <a:r>
              <a:rPr lang="en" sz="1200"/>
              <a:t>K.Produce written work that reflects academic integrity and responsibility, particularly when integrating the exact language and ideas of an outside text into one’s own writing  </a:t>
            </a:r>
            <a:endParaRPr sz="1200"/>
          </a:p>
          <a:p>
            <a:pPr indent="0" lvl="0" marL="0" rtl="0" algn="l">
              <a:spcBef>
                <a:spcPts val="0"/>
              </a:spcBef>
              <a:spcAft>
                <a:spcPts val="0"/>
              </a:spcAft>
              <a:buNone/>
            </a:pPr>
            <a:r>
              <a:rPr lang="en" sz="1200"/>
              <a:t>L. Utilize effective grammar recall to check sentences for correct grammar and mechanics M. Proofread his/her own and others’ prose</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Previous Linear Model</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response to a perceived lack of preparation for English and math, colleges added multiple levels of remedial, pre-transfer coursework to prepare students for transfer-level work. </a:t>
            </a:r>
            <a:endParaRPr/>
          </a:p>
          <a:p>
            <a:pPr indent="0" lvl="0" marL="0" rtl="0" algn="l">
              <a:spcBef>
                <a:spcPts val="1200"/>
              </a:spcBef>
              <a:spcAft>
                <a:spcPts val="0"/>
              </a:spcAft>
              <a:buNone/>
            </a:pPr>
            <a:r>
              <a:rPr lang="en"/>
              <a:t>Some English programs had four levels below transfer. (LPC had two.)</a:t>
            </a:r>
            <a:endParaRPr/>
          </a:p>
          <a:p>
            <a:pPr indent="0" lvl="0" marL="0" rtl="0" algn="l">
              <a:spcBef>
                <a:spcPts val="1200"/>
              </a:spcBef>
              <a:spcAft>
                <a:spcPts val="0"/>
              </a:spcAft>
              <a:buNone/>
            </a:pPr>
            <a:r>
              <a:rPr lang="en"/>
              <a:t>In English, many programs added reading courses and whole programs as well.</a:t>
            </a:r>
            <a:endParaRPr/>
          </a:p>
          <a:p>
            <a:pPr indent="0" lvl="0" marL="0" rtl="0" algn="l">
              <a:spcBef>
                <a:spcPts val="1200"/>
              </a:spcBef>
              <a:spcAft>
                <a:spcPts val="1200"/>
              </a:spcAft>
              <a:buNone/>
            </a:pPr>
            <a:r>
              <a:rPr lang="en"/>
              <a:t>Some math programs had four levels below transfer (LPC had three)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ph type="ctrTitle"/>
          </p:nvPr>
        </p:nvSpPr>
        <p:spPr>
          <a:xfrm>
            <a:off x="311700" y="122250"/>
            <a:ext cx="7079100" cy="611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1800"/>
              <a:t>Do changes in English affect other disciplines? </a:t>
            </a:r>
            <a:endParaRPr sz="1800"/>
          </a:p>
        </p:txBody>
      </p:sp>
      <p:sp>
        <p:nvSpPr>
          <p:cNvPr id="166" name="Google Shape;166;p32"/>
          <p:cNvSpPr txBox="1"/>
          <p:nvPr/>
        </p:nvSpPr>
        <p:spPr>
          <a:xfrm>
            <a:off x="1654950" y="808675"/>
            <a:ext cx="64692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Success in Math 30s and 40s by highest successful English course, fall 2002 - spring 2005:</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No English = 65%</a:t>
            </a:r>
            <a:endParaRPr sz="1600"/>
          </a:p>
          <a:p>
            <a:pPr indent="0" lvl="0" marL="0" rtl="0" algn="l">
              <a:spcBef>
                <a:spcPts val="0"/>
              </a:spcBef>
              <a:spcAft>
                <a:spcPts val="0"/>
              </a:spcAft>
              <a:buNone/>
            </a:pPr>
            <a:r>
              <a:rPr lang="en" sz="1600"/>
              <a:t>English 100A = 70%</a:t>
            </a:r>
            <a:endParaRPr sz="1600"/>
          </a:p>
          <a:p>
            <a:pPr indent="0" lvl="0" marL="0" rtl="0" algn="l">
              <a:spcBef>
                <a:spcPts val="0"/>
              </a:spcBef>
              <a:spcAft>
                <a:spcPts val="0"/>
              </a:spcAft>
              <a:buNone/>
            </a:pPr>
            <a:r>
              <a:rPr lang="en" sz="1600"/>
              <a:t>English 104 = 71%</a:t>
            </a:r>
            <a:endParaRPr sz="1600"/>
          </a:p>
          <a:p>
            <a:pPr indent="0" lvl="0" marL="0" rtl="0" algn="l">
              <a:spcBef>
                <a:spcPts val="0"/>
              </a:spcBef>
              <a:spcAft>
                <a:spcPts val="0"/>
              </a:spcAft>
              <a:buNone/>
            </a:pPr>
            <a:r>
              <a:rPr lang="en" sz="1600"/>
              <a:t>English 1A = 72%</a:t>
            </a:r>
            <a:endParaRPr sz="16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7" name="Google Shape;167;p32"/>
          <p:cNvSpPr txBox="1"/>
          <p:nvPr/>
        </p:nvSpPr>
        <p:spPr>
          <a:xfrm>
            <a:off x="1382275" y="2717500"/>
            <a:ext cx="5416200" cy="26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Do courses have English prerequisites or advisories?</a:t>
            </a:r>
            <a:endParaRPr sz="1800"/>
          </a:p>
          <a:p>
            <a:pPr indent="0" lvl="0" marL="0" rtl="0" algn="l">
              <a:spcBef>
                <a:spcPts val="0"/>
              </a:spcBef>
              <a:spcAft>
                <a:spcPts val="0"/>
              </a:spcAft>
              <a:buNone/>
            </a:pPr>
            <a:r>
              <a:rPr lang="en" sz="1800"/>
              <a:t> </a:t>
            </a:r>
            <a:endParaRPr sz="1800"/>
          </a:p>
          <a:p>
            <a:pPr indent="0" lvl="0" marL="0" rtl="0" algn="l">
              <a:spcBef>
                <a:spcPts val="0"/>
              </a:spcBef>
              <a:spcAft>
                <a:spcPts val="0"/>
              </a:spcAft>
              <a:buNone/>
            </a:pPr>
            <a:r>
              <a:rPr lang="en" sz="1800"/>
              <a:t>What assumptions are made about students’ reading, writing, and research skills?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Are students informed about academic support services? </a:t>
            </a:r>
            <a:endParaRPr sz="1800"/>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 and Suggestions!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However, the Throughput was Horrible</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With so many levels, many students would “leak” out of the </a:t>
            </a:r>
            <a:r>
              <a:rPr lang="en"/>
              <a:t>pipeline</a:t>
            </a:r>
            <a:r>
              <a:rPr lang="en"/>
              <a:t> and never get to transfer-level work. </a:t>
            </a:r>
            <a:endParaRPr/>
          </a:p>
          <a:p>
            <a:pPr indent="0" lvl="0" marL="0" rtl="0" algn="l">
              <a:spcBef>
                <a:spcPts val="1200"/>
              </a:spcBef>
              <a:spcAft>
                <a:spcPts val="0"/>
              </a:spcAft>
              <a:buNone/>
            </a:pPr>
            <a:r>
              <a:rPr lang="en"/>
              <a:t>Often, this was hard for us to see–in English at LPC for example, success rates in English 104 were strong, and students who passed 104 often did well in 1A, but this ignored the effect of having an additional level of English on throughput. </a:t>
            </a:r>
            <a:endParaRPr/>
          </a:p>
          <a:p>
            <a:pPr indent="0" lvl="0" marL="0" rtl="0" algn="l">
              <a:spcBef>
                <a:spcPts val="1200"/>
              </a:spcBef>
              <a:spcAft>
                <a:spcPts val="1200"/>
              </a:spcAft>
              <a:buNone/>
            </a:pPr>
            <a:r>
              <a:rPr lang="en"/>
              <a:t>In Math, different courses used varying levels of prerequisite material.  Elementary statistics, for example, did not use very much content out of intermediate algebra, even though it was a prerequisite course.  Students frequently had a more </a:t>
            </a:r>
            <a:r>
              <a:rPr lang="en"/>
              <a:t>challenging</a:t>
            </a:r>
            <a:r>
              <a:rPr lang="en"/>
              <a:t> time passing algebra than statistics, which negatively affected throughput.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74" name="Google Shape;74;p1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5" name="Google Shape;75;p16"/>
          <p:cNvPicPr preferRelativeResize="0"/>
          <p:nvPr/>
        </p:nvPicPr>
        <p:blipFill>
          <a:blip r:embed="rId3">
            <a:alphaModFix/>
          </a:blip>
          <a:stretch>
            <a:fillRect/>
          </a:stretch>
        </p:blipFill>
        <p:spPr>
          <a:xfrm>
            <a:off x="0" y="140643"/>
            <a:ext cx="9144003" cy="48622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Paradigm Shift</a:t>
            </a:r>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a:t>The Multiple Measures Assessment Project (MMAP), the California Acceleration Project (CAP) and others began to promote high school GPA as a better predictor of college success than an assessment test. </a:t>
            </a:r>
            <a:endParaRPr/>
          </a:p>
          <a:p>
            <a:pPr indent="0" lvl="0" marL="0" rtl="0" algn="l">
              <a:spcBef>
                <a:spcPts val="1200"/>
              </a:spcBef>
              <a:spcAft>
                <a:spcPts val="0"/>
              </a:spcAft>
              <a:buClr>
                <a:schemeClr val="dk1"/>
              </a:buClr>
              <a:buSzPts val="1100"/>
              <a:buFont typeface="Arial"/>
              <a:buNone/>
            </a:pPr>
            <a:r>
              <a:rPr lang="en"/>
              <a:t>CAP focused</a:t>
            </a:r>
            <a:r>
              <a:rPr lang="en"/>
              <a:t> on providing contextualized learning and just-in-time remediation for the necessary grammar or basic math concepts, which would allow students to succeed in college-level English and math at higher rates. </a:t>
            </a:r>
            <a:endParaRPr/>
          </a:p>
          <a:p>
            <a:pPr indent="0" lvl="0" marL="0" rtl="0" algn="l">
              <a:spcBef>
                <a:spcPts val="1200"/>
              </a:spcBef>
              <a:spcAft>
                <a:spcPts val="0"/>
              </a:spcAft>
              <a:buClr>
                <a:schemeClr val="dk1"/>
              </a:buClr>
              <a:buSzPts val="1100"/>
              <a:buFont typeface="Arial"/>
              <a:buNone/>
            </a:pPr>
            <a:r>
              <a:rPr lang="en"/>
              <a:t>Their knowledge of English and math might not be as deep or vast, but they were passing, and this would mean that they would transfer at higher rates, an important goal given the poor retention rates in community college.</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Assembly Bill 705</a:t>
            </a:r>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1200"/>
              </a:spcAft>
              <a:buNone/>
            </a:pPr>
            <a:r>
              <a:rPr lang="en" sz="3300">
                <a:solidFill>
                  <a:srgbClr val="333333"/>
                </a:solidFill>
                <a:highlight>
                  <a:srgbClr val="FFFFFF"/>
                </a:highlight>
                <a:latin typeface="Verdana"/>
                <a:ea typeface="Verdana"/>
                <a:cs typeface="Verdana"/>
                <a:sym typeface="Verdana"/>
              </a:rPr>
              <a:t>“This bill would require a community college district or college to maximize the probability that the student will enter and complete transfer-level coursework in English and mathematics within a one-year timeframe, and use, in the placement of students into English and mathematics courses in order to achieve this goal, one or more of the following: high school coursework, high school grades, and high school grade point average.”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152400" y="152400"/>
            <a:ext cx="8675190" cy="4838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0"/>
          <p:cNvPicPr preferRelativeResize="0"/>
          <p:nvPr/>
        </p:nvPicPr>
        <p:blipFill>
          <a:blip r:embed="rId3">
            <a:alphaModFix/>
          </a:blip>
          <a:stretch>
            <a:fillRect/>
          </a:stretch>
        </p:blipFill>
        <p:spPr>
          <a:xfrm>
            <a:off x="152400" y="152400"/>
            <a:ext cx="8675190" cy="483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1"/>
          <p:cNvPicPr preferRelativeResize="0"/>
          <p:nvPr/>
        </p:nvPicPr>
        <p:blipFill>
          <a:blip r:embed="rId3">
            <a:alphaModFix/>
          </a:blip>
          <a:stretch>
            <a:fillRect/>
          </a:stretch>
        </p:blipFill>
        <p:spPr>
          <a:xfrm>
            <a:off x="152400" y="152400"/>
            <a:ext cx="8675190" cy="4838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