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94cadffb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94cadffb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4d5330d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4d5330d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4d5330d3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4d5330d3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4d5330d3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4d5330d3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4d5330d3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4d5330d3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4d5330d3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14d5330d3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94cadffb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94cadffb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94cadff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94cadff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94cadffb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94cadffb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3a1d8e9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3a1d8e9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94cadffb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94cadffb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4d5330d3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4d5330d3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4d5330d3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14d5330d3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94cadffb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94cadffb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3F8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opendemocracy.net/en/transformation/disabled-people-dont-need-to-be-fixed/" TargetMode="External"/><Relationship Id="rId4" Type="http://schemas.openxmlformats.org/officeDocument/2006/relationships/hyperlink" Target="https://www.youtube.com/watch?v=IelmZUxBIq0&amp;t=122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7r0MiGWQY2g&amp;t=7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200">
                <a:solidFill>
                  <a:srgbClr val="351C75"/>
                </a:solidFill>
              </a:rPr>
              <a:t>How to Be an Anti-Ableist Educator </a:t>
            </a:r>
            <a:r>
              <a:rPr lang="en">
                <a:solidFill>
                  <a:srgbClr val="351C75"/>
                </a:solidFill>
              </a:rPr>
              <a:t> </a:t>
            </a:r>
            <a:endParaRPr>
              <a:solidFill>
                <a:srgbClr val="351C75"/>
              </a:solidFill>
            </a:endParaRPr>
          </a:p>
        </p:txBody>
      </p:sp>
      <p:sp>
        <p:nvSpPr>
          <p:cNvPr id="55" name="Google Shape;55;p13"/>
          <p:cNvSpPr txBox="1"/>
          <p:nvPr>
            <p:ph idx="1" type="subTitle"/>
          </p:nvPr>
        </p:nvSpPr>
        <p:spPr>
          <a:xfrm>
            <a:off x="311700" y="2834125"/>
            <a:ext cx="8520600" cy="13860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solidFill>
                  <a:srgbClr val="351C75"/>
                </a:solidFill>
              </a:rPr>
              <a:t>Amanda Castelli–DSPS Counselor </a:t>
            </a:r>
            <a:endParaRPr>
              <a:solidFill>
                <a:srgbClr val="351C75"/>
              </a:solidFill>
            </a:endParaRPr>
          </a:p>
          <a:p>
            <a:pPr indent="0" lvl="0" marL="0" rtl="0" algn="ctr">
              <a:spcBef>
                <a:spcPts val="0"/>
              </a:spcBef>
              <a:spcAft>
                <a:spcPts val="0"/>
              </a:spcAft>
              <a:buNone/>
            </a:pPr>
            <a:r>
              <a:rPr lang="en">
                <a:solidFill>
                  <a:srgbClr val="351C75"/>
                </a:solidFill>
              </a:rPr>
              <a:t>Christopher Crone–DSPS Director</a:t>
            </a:r>
            <a:endParaRPr>
              <a:solidFill>
                <a:srgbClr val="351C75"/>
              </a:solidFill>
            </a:endParaRPr>
          </a:p>
          <a:p>
            <a:pPr indent="0" lvl="0" marL="0" rtl="0" algn="ctr">
              <a:spcBef>
                <a:spcPts val="0"/>
              </a:spcBef>
              <a:spcAft>
                <a:spcPts val="0"/>
              </a:spcAft>
              <a:buNone/>
            </a:pPr>
            <a:r>
              <a:rPr lang="en">
                <a:solidFill>
                  <a:srgbClr val="351C75"/>
                </a:solidFill>
              </a:rPr>
              <a:t>Ian Jones–LPC Alumnus</a:t>
            </a:r>
            <a:endParaRPr>
              <a:solidFill>
                <a:srgbClr val="351C75"/>
              </a:solidFill>
            </a:endParaRPr>
          </a:p>
          <a:p>
            <a:pPr indent="0" lvl="0" marL="0" rtl="0" algn="ctr">
              <a:spcBef>
                <a:spcPts val="0"/>
              </a:spcBef>
              <a:spcAft>
                <a:spcPts val="0"/>
              </a:spcAft>
              <a:buNone/>
            </a:pPr>
            <a:r>
              <a:rPr lang="en">
                <a:solidFill>
                  <a:srgbClr val="351C75"/>
                </a:solidFill>
              </a:rPr>
              <a:t>Karin Spirn–English Instructor</a:t>
            </a:r>
            <a:endParaRPr>
              <a:solidFill>
                <a:srgbClr val="351C7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3" name="Google Shape;113;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idx="1" type="body"/>
          </p:nvPr>
        </p:nvSpPr>
        <p:spPr>
          <a:xfrm>
            <a:off x="311700" y="1152475"/>
            <a:ext cx="8520600" cy="361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solidFill>
                  <a:schemeClr val="dk1"/>
                </a:solidFill>
              </a:rPr>
              <a:t>The ideology of ability</a:t>
            </a:r>
            <a:r>
              <a:rPr lang="en" sz="2400">
                <a:solidFill>
                  <a:schemeClr val="dk1"/>
                </a:solidFill>
              </a:rPr>
              <a:t> is at its simplest the preference for able-bodiedness. At its most radical, it defines the baseline by which humanness is determined, setting the measure of body and mind that gives or denies human status to individual persons. </a:t>
            </a:r>
            <a:endParaRPr sz="2400">
              <a:solidFill>
                <a:schemeClr val="dk1"/>
              </a:solidFill>
            </a:endParaRPr>
          </a:p>
          <a:p>
            <a:pPr indent="0" lvl="0" marL="0" rtl="0" algn="l">
              <a:spcBef>
                <a:spcPts val="1200"/>
              </a:spcBef>
              <a:spcAft>
                <a:spcPts val="0"/>
              </a:spcAft>
              <a:buNone/>
            </a:pPr>
            <a:r>
              <a:rPr lang="en" sz="2400">
                <a:solidFill>
                  <a:schemeClr val="dk1"/>
                </a:solidFill>
              </a:rPr>
              <a:t>Tobin Siebers, </a:t>
            </a:r>
            <a:r>
              <a:rPr i="1" lang="en" sz="2400">
                <a:solidFill>
                  <a:schemeClr val="dk1"/>
                </a:solidFill>
              </a:rPr>
              <a:t>Disability Theory</a:t>
            </a:r>
            <a:r>
              <a:rPr lang="en" sz="1900">
                <a:solidFill>
                  <a:schemeClr val="dk1"/>
                </a:solidFill>
              </a:rPr>
              <a:t> </a:t>
            </a:r>
            <a:endParaRPr sz="1900">
              <a:solidFill>
                <a:schemeClr val="dk1"/>
              </a:solidFill>
            </a:endParaRPr>
          </a:p>
          <a:p>
            <a:pPr indent="0" lvl="0" marL="0" rtl="0" algn="l">
              <a:spcBef>
                <a:spcPts val="1200"/>
              </a:spcBef>
              <a:spcAft>
                <a:spcPts val="1200"/>
              </a:spcAft>
              <a:buNone/>
            </a:pPr>
            <a:r>
              <a:rPr b="1" lang="en" sz="2200">
                <a:solidFill>
                  <a:schemeClr val="dk1"/>
                </a:solidFill>
              </a:rPr>
              <a:t>Ableism: </a:t>
            </a:r>
            <a:r>
              <a:rPr lang="en" sz="2200">
                <a:solidFill>
                  <a:schemeClr val="dk1"/>
                </a:solidFill>
              </a:rPr>
              <a:t>prejudice against disabled people</a:t>
            </a:r>
            <a:endParaRPr sz="2100"/>
          </a:p>
        </p:txBody>
      </p:sp>
      <p:sp>
        <p:nvSpPr>
          <p:cNvPr id="119" name="Google Shape;119;p23"/>
          <p:cNvSpPr txBox="1"/>
          <p:nvPr/>
        </p:nvSpPr>
        <p:spPr>
          <a:xfrm>
            <a:off x="639850" y="449575"/>
            <a:ext cx="8072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sz="1700"/>
          </a:p>
        </p:txBody>
      </p:sp>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4A86E8"/>
                </a:solidFill>
              </a:rPr>
              <a:t>Ideology of Ability/Ableism </a:t>
            </a:r>
            <a:endParaRPr>
              <a:solidFill>
                <a:srgbClr val="4A86E8"/>
              </a:solidFill>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9600">
                <a:solidFill>
                  <a:schemeClr val="dk1"/>
                </a:solidFill>
              </a:rPr>
              <a:t>The medical model defines disability as an individual defect lodged in the person, a defect that must be cured or eliminated if the person is to achieve full capacity as a human being.</a:t>
            </a:r>
            <a:endParaRPr sz="9600">
              <a:solidFill>
                <a:schemeClr val="dk1"/>
              </a:solidFill>
            </a:endParaRPr>
          </a:p>
          <a:p>
            <a:pPr indent="0" lvl="0" marL="0" rtl="0" algn="l">
              <a:spcBef>
                <a:spcPts val="1200"/>
              </a:spcBef>
              <a:spcAft>
                <a:spcPts val="0"/>
              </a:spcAft>
              <a:buNone/>
            </a:pPr>
            <a:r>
              <a:rPr lang="en" sz="9600">
                <a:solidFill>
                  <a:schemeClr val="dk1"/>
                </a:solidFill>
              </a:rPr>
              <a:t>Tobin Siebers, </a:t>
            </a:r>
            <a:r>
              <a:rPr i="1" lang="en" sz="9600">
                <a:solidFill>
                  <a:schemeClr val="dk1"/>
                </a:solidFill>
              </a:rPr>
              <a:t>Disability Theory</a:t>
            </a:r>
            <a:r>
              <a:rPr lang="en" sz="9600">
                <a:solidFill>
                  <a:schemeClr val="dk1"/>
                </a:solidFill>
              </a:rPr>
              <a:t> </a:t>
            </a:r>
            <a:endParaRPr sz="9600">
              <a:solidFill>
                <a:schemeClr val="dk1"/>
              </a:solidFill>
            </a:endParaRPr>
          </a:p>
          <a:p>
            <a:pPr indent="0" lvl="0" marL="0" rtl="0" algn="l">
              <a:spcBef>
                <a:spcPts val="1200"/>
              </a:spcBef>
              <a:spcAft>
                <a:spcPts val="0"/>
              </a:spcAft>
              <a:buNone/>
            </a:pPr>
            <a:r>
              <a:rPr lang="en" sz="6600" u="sng">
                <a:solidFill>
                  <a:schemeClr val="accent5"/>
                </a:solidFill>
                <a:hlinkClick r:id="rId3">
                  <a:extLst>
                    <a:ext uri="{A12FA001-AC4F-418D-AE19-62706E023703}">
                      <ahyp:hlinkClr val="tx"/>
                    </a:ext>
                  </a:extLst>
                </a:hlinkClick>
              </a:rPr>
              <a:t>https://www.opendemocracy.net/en/transformation/disabled-people-dont-need-to-be-fixed/</a:t>
            </a:r>
            <a:endParaRPr sz="14400">
              <a:solidFill>
                <a:schemeClr val="dk1"/>
              </a:solidFill>
            </a:endParaRPr>
          </a:p>
          <a:p>
            <a:pPr indent="0" lvl="0" marL="0" rtl="0" algn="l">
              <a:spcBef>
                <a:spcPts val="1200"/>
              </a:spcBef>
              <a:spcAft>
                <a:spcPts val="0"/>
              </a:spcAft>
              <a:buNone/>
            </a:pPr>
            <a:r>
              <a:rPr lang="en" sz="6400" u="sng">
                <a:solidFill>
                  <a:schemeClr val="hlink"/>
                </a:solidFill>
                <a:hlinkClick r:id="rId4"/>
              </a:rPr>
              <a:t>https://www.youtube.com/watch?v=IelmZUxBIq0&amp;t=122s</a:t>
            </a:r>
            <a:r>
              <a:rPr lang="en" sz="6400">
                <a:solidFill>
                  <a:schemeClr val="dk1"/>
                </a:solidFill>
              </a:rPr>
              <a:t> </a:t>
            </a:r>
            <a:endParaRPr sz="6400">
              <a:solidFill>
                <a:schemeClr val="dk1"/>
              </a:solidFill>
            </a:endParaRPr>
          </a:p>
          <a:p>
            <a:pPr indent="0" lvl="0" marL="0" rtl="0" algn="l">
              <a:spcBef>
                <a:spcPts val="1200"/>
              </a:spcBef>
              <a:spcAft>
                <a:spcPts val="0"/>
              </a:spcAft>
              <a:buNone/>
            </a:pPr>
            <a:r>
              <a:t/>
            </a:r>
            <a:endParaRPr sz="9600">
              <a:solidFill>
                <a:schemeClr val="dk1"/>
              </a:solidFill>
            </a:endParaRPr>
          </a:p>
          <a:p>
            <a:pPr indent="0" lvl="0" marL="0" rtl="0" algn="l">
              <a:spcBef>
                <a:spcPts val="1200"/>
              </a:spcBef>
              <a:spcAft>
                <a:spcPts val="1200"/>
              </a:spcAft>
              <a:buNone/>
            </a:pPr>
            <a:r>
              <a:t/>
            </a:r>
            <a:endParaRPr/>
          </a:p>
        </p:txBody>
      </p:sp>
      <p:sp>
        <p:nvSpPr>
          <p:cNvPr id="126" name="Google Shape;126;p24"/>
          <p:cNvSpPr txBox="1"/>
          <p:nvPr/>
        </p:nvSpPr>
        <p:spPr>
          <a:xfrm>
            <a:off x="639850" y="449575"/>
            <a:ext cx="8072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sz="1700"/>
          </a:p>
        </p:txBody>
      </p:sp>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4A86E8"/>
                </a:solidFill>
              </a:rPr>
              <a:t>Medical Model of Disability </a:t>
            </a:r>
            <a:endParaRPr>
              <a:solidFill>
                <a:srgbClr val="4A86E8"/>
              </a:solidFill>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sz="2800">
                <a:solidFill>
                  <a:schemeClr val="dk1"/>
                </a:solidFill>
              </a:rPr>
              <a:t>Disability exposes with great force the constraints imposed on bodies by social codes and norms. In a society of wheelchair users, stairs would be nonexistent, and the fact that they are everywhere in our society seems an indication only that most of our architects are able-bodied people who think unseriously about access.</a:t>
            </a:r>
            <a:endParaRPr sz="2800">
              <a:solidFill>
                <a:schemeClr val="dk1"/>
              </a:solidFill>
            </a:endParaRPr>
          </a:p>
          <a:p>
            <a:pPr indent="0" lvl="0" marL="0" rtl="0" algn="l">
              <a:spcBef>
                <a:spcPts val="1200"/>
              </a:spcBef>
              <a:spcAft>
                <a:spcPts val="0"/>
              </a:spcAft>
              <a:buNone/>
            </a:pPr>
            <a:r>
              <a:rPr lang="en" sz="2800">
                <a:solidFill>
                  <a:schemeClr val="dk1"/>
                </a:solidFill>
              </a:rPr>
              <a:t>Tobin Siebers, </a:t>
            </a:r>
            <a:r>
              <a:rPr i="1" lang="en" sz="2800">
                <a:solidFill>
                  <a:schemeClr val="dk1"/>
                </a:solidFill>
              </a:rPr>
              <a:t>Disability Theory</a:t>
            </a:r>
            <a:r>
              <a:rPr lang="en" sz="2800">
                <a:solidFill>
                  <a:schemeClr val="dk1"/>
                </a:solidFill>
              </a:rPr>
              <a:t> </a:t>
            </a:r>
            <a:endParaRPr sz="2800">
              <a:solidFill>
                <a:schemeClr val="dk1"/>
              </a:solidFill>
            </a:endParaRPr>
          </a:p>
          <a:p>
            <a:pPr indent="0" lvl="0" marL="0" rtl="0" algn="l">
              <a:spcBef>
                <a:spcPts val="1200"/>
              </a:spcBef>
              <a:spcAft>
                <a:spcPts val="0"/>
              </a:spcAft>
              <a:buNone/>
            </a:pPr>
            <a:r>
              <a:rPr lang="en" sz="2800" u="sng">
                <a:solidFill>
                  <a:schemeClr val="hlink"/>
                </a:solidFill>
                <a:hlinkClick r:id="rId3"/>
              </a:rPr>
              <a:t>https://www.youtube.com/watch?v=7r0MiGWQY2g&amp;t=7s</a:t>
            </a:r>
            <a:r>
              <a:rPr lang="en" sz="2800">
                <a:solidFill>
                  <a:schemeClr val="dk1"/>
                </a:solidFill>
              </a:rPr>
              <a:t> </a:t>
            </a:r>
            <a:endParaRPr sz="2800">
              <a:solidFill>
                <a:schemeClr val="dk1"/>
              </a:solidFill>
            </a:endParaRPr>
          </a:p>
          <a:p>
            <a:pPr indent="0" lvl="0" marL="0" rtl="0" algn="l">
              <a:spcBef>
                <a:spcPts val="1200"/>
              </a:spcBef>
              <a:spcAft>
                <a:spcPts val="1200"/>
              </a:spcAft>
              <a:buNone/>
            </a:pPr>
            <a:r>
              <a:t/>
            </a:r>
            <a:endParaRPr/>
          </a:p>
        </p:txBody>
      </p:sp>
      <p:sp>
        <p:nvSpPr>
          <p:cNvPr id="133" name="Google Shape;133;p25"/>
          <p:cNvSpPr txBox="1"/>
          <p:nvPr/>
        </p:nvSpPr>
        <p:spPr>
          <a:xfrm>
            <a:off x="639850" y="449575"/>
            <a:ext cx="8072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sz="1700"/>
          </a:p>
        </p:txBody>
      </p:sp>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4A86E8"/>
                </a:solidFill>
              </a:rPr>
              <a:t>The Built Environment/Disability as a Social Construct </a:t>
            </a:r>
            <a:endParaRPr>
              <a:solidFill>
                <a:srgbClr val="4A86E8"/>
              </a:solidFill>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a:bodyPr>
          <a:lstStyle/>
          <a:p>
            <a:pPr indent="0" lvl="0" marL="0" rtl="0" algn="l">
              <a:spcBef>
                <a:spcPts val="0"/>
              </a:spcBef>
              <a:spcAft>
                <a:spcPts val="0"/>
              </a:spcAft>
              <a:buNone/>
            </a:pPr>
            <a:r>
              <a:rPr lang="en" sz="4200">
                <a:solidFill>
                  <a:schemeClr val="dk1"/>
                </a:solidFill>
              </a:rPr>
              <a:t>The social model of disability opposes the medical model by defining disability relative to the social and built environment, arguing that disabling environments produce disability in bodies and require interventions at the level of social justice.</a:t>
            </a:r>
            <a:endParaRPr sz="4200">
              <a:solidFill>
                <a:schemeClr val="dk1"/>
              </a:solidFill>
            </a:endParaRPr>
          </a:p>
          <a:p>
            <a:pPr indent="0" lvl="0" marL="0" rtl="0" algn="l">
              <a:spcBef>
                <a:spcPts val="1200"/>
              </a:spcBef>
              <a:spcAft>
                <a:spcPts val="0"/>
              </a:spcAft>
              <a:buNone/>
            </a:pPr>
            <a:r>
              <a:t/>
            </a:r>
            <a:endParaRPr sz="4200">
              <a:solidFill>
                <a:schemeClr val="dk1"/>
              </a:solidFill>
            </a:endParaRPr>
          </a:p>
          <a:p>
            <a:pPr indent="0" lvl="0" marL="0" rtl="0" algn="l">
              <a:spcBef>
                <a:spcPts val="1200"/>
              </a:spcBef>
              <a:spcAft>
                <a:spcPts val="0"/>
              </a:spcAft>
              <a:buNone/>
            </a:pPr>
            <a:r>
              <a:rPr lang="en" sz="4200">
                <a:solidFill>
                  <a:schemeClr val="dk1"/>
                </a:solidFill>
              </a:rPr>
              <a:t>Tobin Siebers, </a:t>
            </a:r>
            <a:r>
              <a:rPr i="1" lang="en" sz="4200">
                <a:solidFill>
                  <a:schemeClr val="dk1"/>
                </a:solidFill>
              </a:rPr>
              <a:t>Disability Theory</a:t>
            </a:r>
            <a:r>
              <a:rPr lang="en" sz="4200">
                <a:solidFill>
                  <a:schemeClr val="dk1"/>
                </a:solidFill>
              </a:rPr>
              <a:t> </a:t>
            </a:r>
            <a:endParaRPr sz="4200">
              <a:solidFill>
                <a:schemeClr val="dk1"/>
              </a:solidFill>
            </a:endParaRPr>
          </a:p>
          <a:p>
            <a:pPr indent="0" lvl="0" marL="0" rtl="0" algn="l">
              <a:spcBef>
                <a:spcPts val="1200"/>
              </a:spcBef>
              <a:spcAft>
                <a:spcPts val="1200"/>
              </a:spcAft>
              <a:buNone/>
            </a:pPr>
            <a:r>
              <a:t/>
            </a:r>
            <a:endParaRPr/>
          </a:p>
        </p:txBody>
      </p:sp>
      <p:sp>
        <p:nvSpPr>
          <p:cNvPr id="140" name="Google Shape;140;p26"/>
          <p:cNvSpPr txBox="1"/>
          <p:nvPr/>
        </p:nvSpPr>
        <p:spPr>
          <a:xfrm>
            <a:off x="639850" y="449575"/>
            <a:ext cx="8072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sz="1700"/>
          </a:p>
        </p:txBody>
      </p:sp>
      <p:sp>
        <p:nvSpPr>
          <p:cNvPr id="141" name="Google Shape;14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4A86E8"/>
                </a:solidFill>
              </a:rPr>
              <a:t>Social Model of Disability </a:t>
            </a:r>
            <a:endParaRPr>
              <a:solidFill>
                <a:srgbClr val="4A86E8"/>
              </a:solidFill>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Ableism and Microaggressions </a:t>
            </a:r>
            <a:endParaRPr/>
          </a:p>
        </p:txBody>
      </p:sp>
      <p:sp>
        <p:nvSpPr>
          <p:cNvPr id="147" name="Google Shape;14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“Wheelchair-bound” or “confined to a wheelchair”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Assuming that disabled people dislike their disability (some do, some don’t)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Suggesting that disabled people would be better off dead (</a:t>
            </a:r>
            <a:r>
              <a:rPr i="1" lang="en">
                <a:solidFill>
                  <a:schemeClr val="dk1"/>
                </a:solidFill>
              </a:rPr>
              <a:t>Million Dollar Baby</a:t>
            </a:r>
            <a:r>
              <a:rPr lang="en">
                <a:solidFill>
                  <a:schemeClr val="dk1"/>
                </a:solidFill>
              </a:rPr>
              <a:t>)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Assuming that people who only use a wheelchair sometimes are “faking” disability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Calling disabled people “inspirational” or interpreting their stories as inspirational in a way that dehumanizes them</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Calling an accomplished disabled person “exceptional” and implying that other disabled people are less worthy and qualified for success.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1C75"/>
                </a:solidFill>
              </a:rPr>
              <a:t>Housekeeping</a:t>
            </a:r>
            <a:endParaRPr>
              <a:solidFill>
                <a:srgbClr val="351C75"/>
              </a:solidFill>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351C75"/>
              </a:buClr>
              <a:buSzPts val="1800"/>
              <a:buChar char="●"/>
            </a:pPr>
            <a:r>
              <a:rPr lang="en">
                <a:solidFill>
                  <a:srgbClr val="351C75"/>
                </a:solidFill>
              </a:rPr>
              <a:t>Please write any questions in the chat! We will end the session with a ten-minute Q&amp;A. </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Download the Disability Microaggressions Handout from the chat!</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We hope you enjoyed our entry music, “Hard Out Here for a Gimp” by the awesome band Wheelchair Sports Camp. </a:t>
            </a:r>
            <a:endParaRPr>
              <a:solidFill>
                <a:srgbClr val="351C75"/>
              </a:solidFill>
            </a:endParaRPr>
          </a:p>
          <a:p>
            <a:pPr indent="0" lvl="0" marL="0" rtl="0" algn="l">
              <a:spcBef>
                <a:spcPts val="1200"/>
              </a:spcBef>
              <a:spcAft>
                <a:spcPts val="1200"/>
              </a:spcAft>
              <a:buNone/>
            </a:pPr>
            <a:r>
              <a:t/>
            </a:r>
            <a:endParaRPr/>
          </a:p>
        </p:txBody>
      </p:sp>
      <p:pic>
        <p:nvPicPr>
          <p:cNvPr id="62" name="Google Shape;62;p14"/>
          <p:cNvPicPr preferRelativeResize="0"/>
          <p:nvPr/>
        </p:nvPicPr>
        <p:blipFill>
          <a:blip r:embed="rId3">
            <a:alphaModFix/>
          </a:blip>
          <a:stretch>
            <a:fillRect/>
          </a:stretch>
        </p:blipFill>
        <p:spPr>
          <a:xfrm>
            <a:off x="2770475" y="3032750"/>
            <a:ext cx="3752426" cy="2110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1C75"/>
                </a:solidFill>
              </a:rPr>
              <a:t>Discussion Questions </a:t>
            </a:r>
            <a:endParaRPr>
              <a:solidFill>
                <a:srgbClr val="351C75"/>
              </a:solidFill>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900">
                <a:solidFill>
                  <a:srgbClr val="351C75"/>
                </a:solidFill>
              </a:rPr>
              <a:t>We all have abilities and disabilities! With your group, introduce yourself and then answer the following questions: </a:t>
            </a:r>
            <a:endParaRPr sz="1900">
              <a:solidFill>
                <a:srgbClr val="351C75"/>
              </a:solidFill>
            </a:endParaRPr>
          </a:p>
          <a:p>
            <a:pPr indent="-349250" lvl="0" marL="457200" rtl="0" algn="l">
              <a:spcBef>
                <a:spcPts val="1200"/>
              </a:spcBef>
              <a:spcAft>
                <a:spcPts val="0"/>
              </a:spcAft>
              <a:buClr>
                <a:srgbClr val="351C75"/>
              </a:buClr>
              <a:buSzPts val="1900"/>
              <a:buChar char="●"/>
            </a:pPr>
            <a:r>
              <a:rPr lang="en" sz="1900">
                <a:solidFill>
                  <a:srgbClr val="351C75"/>
                </a:solidFill>
              </a:rPr>
              <a:t>Describe a disability (a physical impairment, a learning difference, a mental health issue) that you currently have that you would like to be cured or fixed. Why would you like it to be cured? </a:t>
            </a:r>
            <a:endParaRPr sz="1900">
              <a:solidFill>
                <a:srgbClr val="351C75"/>
              </a:solidFill>
            </a:endParaRPr>
          </a:p>
          <a:p>
            <a:pPr indent="-349250" lvl="0" marL="457200" rtl="0" algn="l">
              <a:spcBef>
                <a:spcPts val="0"/>
              </a:spcBef>
              <a:spcAft>
                <a:spcPts val="0"/>
              </a:spcAft>
              <a:buClr>
                <a:srgbClr val="351C75"/>
              </a:buClr>
              <a:buSzPts val="1900"/>
              <a:buChar char="●"/>
            </a:pPr>
            <a:r>
              <a:rPr lang="en" sz="1900">
                <a:solidFill>
                  <a:srgbClr val="351C75"/>
                </a:solidFill>
              </a:rPr>
              <a:t>Describe one disability that you currently have that you do </a:t>
            </a:r>
            <a:r>
              <a:rPr i="1" lang="en" sz="1900">
                <a:solidFill>
                  <a:srgbClr val="351C75"/>
                </a:solidFill>
              </a:rPr>
              <a:t>not want to </a:t>
            </a:r>
            <a:r>
              <a:rPr lang="en" sz="1900">
                <a:solidFill>
                  <a:srgbClr val="351C75"/>
                </a:solidFill>
              </a:rPr>
              <a:t>have cured or fixed. Why don't you want to be cured of this disability? </a:t>
            </a:r>
            <a:endParaRPr sz="2600">
              <a:solidFill>
                <a:srgbClr val="351C7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1C75"/>
                </a:solidFill>
              </a:rPr>
              <a:t>Don’t Assume Disabled People Want to Be “Fixed”!  </a:t>
            </a:r>
            <a:endParaRPr>
              <a:solidFill>
                <a:srgbClr val="351C75"/>
              </a:solidFill>
            </a:endParaRPr>
          </a:p>
        </p:txBody>
      </p:sp>
      <p:sp>
        <p:nvSpPr>
          <p:cNvPr id="74" name="Google Shape;74;p16"/>
          <p:cNvSpPr txBox="1"/>
          <p:nvPr>
            <p:ph idx="1" type="body"/>
          </p:nvPr>
        </p:nvSpPr>
        <p:spPr>
          <a:xfrm>
            <a:off x="311700" y="1017725"/>
            <a:ext cx="8520600" cy="39387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351C75"/>
              </a:buClr>
              <a:buSzPts val="2100"/>
              <a:buChar char="●"/>
            </a:pPr>
            <a:r>
              <a:rPr lang="en" sz="2100">
                <a:solidFill>
                  <a:srgbClr val="351C75"/>
                </a:solidFill>
              </a:rPr>
              <a:t>Ideology of ability: the assumption that it is </a:t>
            </a:r>
            <a:br>
              <a:rPr lang="en" sz="2100">
                <a:solidFill>
                  <a:srgbClr val="351C75"/>
                </a:solidFill>
              </a:rPr>
            </a:br>
            <a:r>
              <a:rPr lang="en" sz="2100">
                <a:solidFill>
                  <a:srgbClr val="351C75"/>
                </a:solidFill>
              </a:rPr>
              <a:t>always better to </a:t>
            </a:r>
            <a:r>
              <a:rPr lang="en" sz="2100">
                <a:solidFill>
                  <a:srgbClr val="351C75"/>
                </a:solidFill>
              </a:rPr>
              <a:t>b</a:t>
            </a:r>
            <a:r>
              <a:rPr lang="en" sz="2100">
                <a:solidFill>
                  <a:srgbClr val="351C75"/>
                </a:solidFill>
              </a:rPr>
              <a:t>e able-bodied than disabled </a:t>
            </a:r>
            <a:br>
              <a:rPr lang="en" sz="2100">
                <a:solidFill>
                  <a:srgbClr val="351C75"/>
                </a:solidFill>
              </a:rPr>
            </a:br>
            <a:r>
              <a:rPr lang="en" sz="2100">
                <a:solidFill>
                  <a:srgbClr val="351C75"/>
                </a:solidFill>
              </a:rPr>
              <a:t>(Tobin Siebers)</a:t>
            </a:r>
            <a:endParaRPr sz="2100">
              <a:solidFill>
                <a:srgbClr val="351C75"/>
              </a:solidFill>
            </a:endParaRPr>
          </a:p>
          <a:p>
            <a:pPr indent="-361950" lvl="0" marL="457200" rtl="0" algn="l">
              <a:spcBef>
                <a:spcPts val="0"/>
              </a:spcBef>
              <a:spcAft>
                <a:spcPts val="0"/>
              </a:spcAft>
              <a:buClr>
                <a:srgbClr val="351C75"/>
              </a:buClr>
              <a:buSzPts val="2100"/>
              <a:buChar char="●"/>
            </a:pPr>
            <a:r>
              <a:rPr lang="en" sz="2100">
                <a:solidFill>
                  <a:srgbClr val="351C75"/>
                </a:solidFill>
              </a:rPr>
              <a:t>Non-disabled people may assume that </a:t>
            </a:r>
            <a:br>
              <a:rPr lang="en" sz="2100">
                <a:solidFill>
                  <a:srgbClr val="351C75"/>
                </a:solidFill>
              </a:rPr>
            </a:br>
            <a:r>
              <a:rPr lang="en" sz="2100">
                <a:solidFill>
                  <a:srgbClr val="351C75"/>
                </a:solidFill>
              </a:rPr>
              <a:t>disabled people dislike their disability</a:t>
            </a:r>
            <a:endParaRPr sz="2100">
              <a:solidFill>
                <a:srgbClr val="351C75"/>
              </a:solidFill>
            </a:endParaRPr>
          </a:p>
          <a:p>
            <a:pPr indent="-361950" lvl="1" marL="914400" rtl="0" algn="l">
              <a:spcBef>
                <a:spcPts val="0"/>
              </a:spcBef>
              <a:spcAft>
                <a:spcPts val="0"/>
              </a:spcAft>
              <a:buClr>
                <a:srgbClr val="351C75"/>
              </a:buClr>
              <a:buSzPts val="2100"/>
              <a:buChar char="○"/>
            </a:pPr>
            <a:r>
              <a:rPr lang="en" sz="2100">
                <a:solidFill>
                  <a:srgbClr val="351C75"/>
                </a:solidFill>
              </a:rPr>
              <a:t>“I hope you can walk someday.” </a:t>
            </a:r>
            <a:endParaRPr sz="2100">
              <a:solidFill>
                <a:srgbClr val="351C75"/>
              </a:solidFill>
            </a:endParaRPr>
          </a:p>
          <a:p>
            <a:pPr indent="-361950" lvl="1" marL="914400" rtl="0" algn="l">
              <a:spcBef>
                <a:spcPts val="0"/>
              </a:spcBef>
              <a:spcAft>
                <a:spcPts val="0"/>
              </a:spcAft>
              <a:buClr>
                <a:srgbClr val="351C75"/>
              </a:buClr>
              <a:buSzPts val="2100"/>
              <a:buChar char="○"/>
            </a:pPr>
            <a:r>
              <a:rPr lang="en" sz="2100">
                <a:solidFill>
                  <a:srgbClr val="351C75"/>
                </a:solidFill>
              </a:rPr>
              <a:t>“She overcame her disability to reach </a:t>
            </a:r>
            <a:br>
              <a:rPr lang="en" sz="2100">
                <a:solidFill>
                  <a:srgbClr val="351C75"/>
                </a:solidFill>
              </a:rPr>
            </a:br>
            <a:r>
              <a:rPr lang="en" sz="2100">
                <a:solidFill>
                  <a:srgbClr val="351C75"/>
                </a:solidFill>
              </a:rPr>
              <a:t>high levels of success.” </a:t>
            </a:r>
            <a:endParaRPr sz="2100">
              <a:solidFill>
                <a:srgbClr val="351C75"/>
              </a:solidFill>
            </a:endParaRPr>
          </a:p>
          <a:p>
            <a:pPr indent="-361950" lvl="1" marL="914400" rtl="0" algn="l">
              <a:spcBef>
                <a:spcPts val="0"/>
              </a:spcBef>
              <a:spcAft>
                <a:spcPts val="0"/>
              </a:spcAft>
              <a:buClr>
                <a:srgbClr val="351C75"/>
              </a:buClr>
              <a:buSzPts val="2100"/>
              <a:buChar char="○"/>
            </a:pPr>
            <a:r>
              <a:rPr lang="en" sz="2100">
                <a:solidFill>
                  <a:srgbClr val="351C75"/>
                </a:solidFill>
              </a:rPr>
              <a:t>“He was tragically born blind.” </a:t>
            </a:r>
            <a:endParaRPr sz="2100">
              <a:solidFill>
                <a:srgbClr val="351C75"/>
              </a:solidFill>
            </a:endParaRPr>
          </a:p>
          <a:p>
            <a:pPr indent="-323850" lvl="0" marL="457200" rtl="0" algn="l">
              <a:spcBef>
                <a:spcPts val="0"/>
              </a:spcBef>
              <a:spcAft>
                <a:spcPts val="0"/>
              </a:spcAft>
              <a:buClr>
                <a:srgbClr val="351C75"/>
              </a:buClr>
              <a:buSzPts val="1500"/>
              <a:buChar char="●"/>
            </a:pPr>
            <a:r>
              <a:t/>
            </a:r>
            <a:endParaRPr sz="1500">
              <a:solidFill>
                <a:srgbClr val="351C75"/>
              </a:solidFill>
            </a:endParaRPr>
          </a:p>
          <a:p>
            <a:pPr indent="0" lvl="0" marL="457200" rtl="0" algn="l">
              <a:spcBef>
                <a:spcPts val="1200"/>
              </a:spcBef>
              <a:spcAft>
                <a:spcPts val="1200"/>
              </a:spcAft>
              <a:buNone/>
            </a:pPr>
            <a:r>
              <a:t/>
            </a:r>
            <a:endParaRPr/>
          </a:p>
        </p:txBody>
      </p:sp>
      <p:pic>
        <p:nvPicPr>
          <p:cNvPr id="75" name="Google Shape;75;p16"/>
          <p:cNvPicPr preferRelativeResize="0"/>
          <p:nvPr/>
        </p:nvPicPr>
        <p:blipFill>
          <a:blip r:embed="rId3">
            <a:alphaModFix/>
          </a:blip>
          <a:stretch>
            <a:fillRect/>
          </a:stretch>
        </p:blipFill>
        <p:spPr>
          <a:xfrm>
            <a:off x="6419500" y="1017725"/>
            <a:ext cx="2412800" cy="3410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rgbClr val="351C75"/>
              </a:buClr>
              <a:buSzPts val="2300"/>
              <a:buChar char="●"/>
            </a:pPr>
            <a:r>
              <a:rPr lang="en" sz="2300">
                <a:solidFill>
                  <a:srgbClr val="351C75"/>
                </a:solidFill>
              </a:rPr>
              <a:t>Non-disabled people project the fear and discomfort they would feel if they suddenly developed that disability, rather than remembering that for most disabled people, their disability is familiar and their norm.</a:t>
            </a:r>
            <a:endParaRPr sz="2300">
              <a:solidFill>
                <a:srgbClr val="351C75"/>
              </a:solidFill>
            </a:endParaRPr>
          </a:p>
          <a:p>
            <a:pPr indent="-355600" lvl="0" marL="457200" rtl="0" algn="l">
              <a:spcBef>
                <a:spcPts val="0"/>
              </a:spcBef>
              <a:spcAft>
                <a:spcPts val="0"/>
              </a:spcAft>
              <a:buClr>
                <a:srgbClr val="351C75"/>
              </a:buClr>
              <a:buSzPts val="2000"/>
              <a:buChar char="●"/>
            </a:pPr>
            <a:r>
              <a:rPr lang="en" sz="2300">
                <a:solidFill>
                  <a:srgbClr val="351C75"/>
                </a:solidFill>
              </a:rPr>
              <a:t>In many or most cases, disabled people want accessibility, not cures! </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1C75"/>
                </a:solidFill>
              </a:rPr>
              <a:t>Don’t assume that disabled people are “exceptional”! </a:t>
            </a:r>
            <a:endParaRPr>
              <a:solidFill>
                <a:srgbClr val="351C75"/>
              </a:solidFill>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342900" lvl="0" marL="457200" rtl="0" algn="l">
              <a:spcBef>
                <a:spcPts val="1200"/>
              </a:spcBef>
              <a:spcAft>
                <a:spcPts val="0"/>
              </a:spcAft>
              <a:buClr>
                <a:srgbClr val="351C75"/>
              </a:buClr>
              <a:buSzPts val="1800"/>
              <a:buChar char="●"/>
            </a:pPr>
            <a:r>
              <a:rPr lang="en">
                <a:solidFill>
                  <a:srgbClr val="351C75"/>
                </a:solidFill>
              </a:rPr>
              <a:t>Many accomplished disabled people </a:t>
            </a:r>
            <a:r>
              <a:rPr lang="en">
                <a:solidFill>
                  <a:srgbClr val="351C75"/>
                </a:solidFill>
              </a:rPr>
              <a:t>adamantly</a:t>
            </a:r>
            <a:r>
              <a:rPr lang="en">
                <a:solidFill>
                  <a:srgbClr val="351C75"/>
                </a:solidFill>
              </a:rPr>
              <a:t> argue that all disabled people could reach their full potential if society prioritized accessibility and support.</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The narrative of disabilities as tragic circumstances overcome by a few exceptional individuals is so powerful that it’s hard for many people to get the message from these leaders.</a:t>
            </a:r>
            <a:endParaRPr>
              <a:solidFill>
                <a:srgbClr val="351C75"/>
              </a:solidFill>
            </a:endParaRPr>
          </a:p>
          <a:p>
            <a:pPr indent="-342900" lvl="0" marL="457200" rtl="0" algn="l">
              <a:spcBef>
                <a:spcPts val="0"/>
              </a:spcBef>
              <a:spcAft>
                <a:spcPts val="0"/>
              </a:spcAft>
              <a:buClr>
                <a:srgbClr val="351C75"/>
              </a:buClr>
              <a:buSzPts val="1800"/>
              <a:buChar char="●"/>
            </a:pPr>
            <a:r>
              <a:rPr lang="en">
                <a:solidFill>
                  <a:srgbClr val="351C75"/>
                </a:solidFill>
              </a:rPr>
              <a:t>This cultural narrative dismisses the need for increased accessibility in our society. </a:t>
            </a:r>
            <a:endParaRPr>
              <a:solidFill>
                <a:srgbClr val="351C75"/>
              </a:solidFill>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93" name="Google Shape;93;p19"/>
          <p:cNvSpPr txBox="1"/>
          <p:nvPr/>
        </p:nvSpPr>
        <p:spPr>
          <a:xfrm>
            <a:off x="639850" y="449575"/>
            <a:ext cx="8072100" cy="437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Susan and I gave several interviews about the movie [</a:t>
            </a:r>
            <a:r>
              <a:rPr i="1" lang="en" sz="1700"/>
              <a:t>Breathing Lessons</a:t>
            </a:r>
            <a:r>
              <a:rPr lang="en" sz="1700"/>
              <a:t>]. Predictably, the questions focused on my alleged heroism. The conversation with a KGO-TV reporter was typical and exasperating. Near the end of the interview, during which I had discussed the political aspects of disability, she asked me, “What special qualities enabled you to get out of the nursing home?”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She still hadn’t gotten it. I exploded. “Look, it doesn’t matter how brave you are, how intelligent you are. If you’re in a nursing home and your state has no provisions for independent living, then you’re </a:t>
            </a:r>
            <a:endParaRPr sz="1700"/>
          </a:p>
          <a:p>
            <a:pPr indent="0" lvl="0" marL="0" rtl="0" algn="l">
              <a:spcBef>
                <a:spcPts val="0"/>
              </a:spcBef>
              <a:spcAft>
                <a:spcPts val="0"/>
              </a:spcAft>
              <a:buNone/>
            </a:pPr>
            <a:r>
              <a:rPr lang="en" sz="1700"/>
              <a:t>stuck.”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I watched the interview later that day. My final </a:t>
            </a:r>
            <a:endParaRPr sz="1700"/>
          </a:p>
          <a:p>
            <a:pPr indent="0" lvl="0" marL="0" rtl="0" algn="l">
              <a:spcBef>
                <a:spcPts val="0"/>
              </a:spcBef>
              <a:spcAft>
                <a:spcPts val="0"/>
              </a:spcAft>
              <a:buNone/>
            </a:pPr>
            <a:r>
              <a:rPr lang="en" sz="1700"/>
              <a:t>outburst had been cut, along with everything else </a:t>
            </a:r>
            <a:endParaRPr sz="1700"/>
          </a:p>
          <a:p>
            <a:pPr indent="0" lvl="0" marL="0" rtl="0" algn="l">
              <a:spcBef>
                <a:spcPts val="0"/>
              </a:spcBef>
              <a:spcAft>
                <a:spcPts val="0"/>
              </a:spcAft>
              <a:buNone/>
            </a:pPr>
            <a:r>
              <a:rPr lang="en" sz="1700"/>
              <a:t>political.</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Mark O’Brien, </a:t>
            </a:r>
            <a:r>
              <a:rPr i="1" lang="en" sz="1700"/>
              <a:t>How I Became a Human Being </a:t>
            </a:r>
            <a:endParaRPr i="1" sz="1700"/>
          </a:p>
        </p:txBody>
      </p:sp>
      <p:pic>
        <p:nvPicPr>
          <p:cNvPr id="94" name="Google Shape;94;p19"/>
          <p:cNvPicPr preferRelativeResize="0"/>
          <p:nvPr/>
        </p:nvPicPr>
        <p:blipFill>
          <a:blip r:embed="rId3">
            <a:alphaModFix/>
          </a:blip>
          <a:stretch>
            <a:fillRect/>
          </a:stretch>
        </p:blipFill>
        <p:spPr>
          <a:xfrm>
            <a:off x="5512800" y="2684348"/>
            <a:ext cx="3476624" cy="2273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100" name="Google Shape;100;p20"/>
          <p:cNvSpPr txBox="1"/>
          <p:nvPr/>
        </p:nvSpPr>
        <p:spPr>
          <a:xfrm>
            <a:off x="639850" y="449575"/>
            <a:ext cx="51132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highlight>
                  <a:srgbClr val="F3F8FF"/>
                </a:highlight>
              </a:rPr>
              <a:t>Challenge yourself to create a disability story without using the word inspiration. The overuse of the word, especially for the most trivial things, has dulled its meaning. People sometimes even use the word as a disguise for pity. For example, “You inspire me to stop complaining about my problems because I should feel grateful I don’t have yours.” Messages that perpetuate us versus them hierarchies contribute to marginalization. Engage audiences by moving beyond the inspiration cliche.</a:t>
            </a:r>
            <a:endParaRPr sz="1900">
              <a:solidFill>
                <a:schemeClr val="dk1"/>
              </a:solidFill>
              <a:highlight>
                <a:srgbClr val="F3F8FF"/>
              </a:highlight>
            </a:endParaRPr>
          </a:p>
          <a:p>
            <a:pPr indent="0" lvl="0" marL="0" rtl="0" algn="l">
              <a:spcBef>
                <a:spcPts val="0"/>
              </a:spcBef>
              <a:spcAft>
                <a:spcPts val="0"/>
              </a:spcAft>
              <a:buNone/>
            </a:pPr>
            <a:r>
              <a:t/>
            </a:r>
            <a:endParaRPr sz="1900">
              <a:solidFill>
                <a:schemeClr val="dk1"/>
              </a:solidFill>
              <a:highlight>
                <a:srgbClr val="FFFFFF"/>
              </a:highlight>
            </a:endParaRPr>
          </a:p>
          <a:p>
            <a:pPr indent="0" lvl="0" marL="0" rtl="0" algn="l">
              <a:spcBef>
                <a:spcPts val="0"/>
              </a:spcBef>
              <a:spcAft>
                <a:spcPts val="0"/>
              </a:spcAft>
              <a:buNone/>
            </a:pPr>
            <a:r>
              <a:rPr lang="en" sz="1900">
                <a:solidFill>
                  <a:schemeClr val="dk1"/>
                </a:solidFill>
                <a:highlight>
                  <a:srgbClr val="F3F8FF"/>
                </a:highlight>
              </a:rPr>
              <a:t>Haben Girma (https://habengirma.com/faq/)</a:t>
            </a:r>
            <a:endParaRPr sz="1900">
              <a:solidFill>
                <a:schemeClr val="dk1"/>
              </a:solidFill>
              <a:highlight>
                <a:srgbClr val="F3F8FF"/>
              </a:highlight>
            </a:endParaRPr>
          </a:p>
        </p:txBody>
      </p:sp>
      <p:pic>
        <p:nvPicPr>
          <p:cNvPr id="101" name="Google Shape;101;p20"/>
          <p:cNvPicPr preferRelativeResize="0"/>
          <p:nvPr/>
        </p:nvPicPr>
        <p:blipFill rotWithShape="1">
          <a:blip r:embed="rId3">
            <a:alphaModFix/>
          </a:blip>
          <a:srcRect b="8355" l="0" r="0" t="-6308"/>
          <a:stretch/>
        </p:blipFill>
        <p:spPr>
          <a:xfrm>
            <a:off x="5995525" y="266975"/>
            <a:ext cx="3148475" cy="46443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