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75" r:id="rId3"/>
    <p:sldId id="291" r:id="rId4"/>
    <p:sldId id="292" r:id="rId5"/>
    <p:sldId id="293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5332" autoAdjust="0"/>
  </p:normalViewPr>
  <p:slideViewPr>
    <p:cSldViewPr snapToGrid="0">
      <p:cViewPr varScale="1">
        <p:scale>
          <a:sx n="89" d="100"/>
          <a:sy n="89" d="100"/>
        </p:scale>
        <p:origin x="15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43BD3-84B6-43D9-80AA-4C587916DEB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F14A9-5D29-45D2-B99C-AF93182E0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56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ACCEC-EA3F-4932-8EAE-F36722E389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7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7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1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1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7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2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9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5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7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4835-D37C-45AC-817D-80C5A8FACC9D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1335B-5820-4E5D-9A8F-E1D1DF07C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 PUNK So IMUST ASIAN So MUST LIKE MATHS REBEL DYE MY HAIR CRAZY COLOURS  So I MUST BE LOOKING FOR ATTENTION Stereotype Signs Template  MemeTemplatesOfficial | Asian Meme on ME.M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33" y="243840"/>
            <a:ext cx="5016137" cy="738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65370" y="513807"/>
            <a:ext cx="60437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Disabilities do not discriminate!</a:t>
            </a:r>
          </a:p>
          <a:p>
            <a:endParaRPr lang="en-US" sz="3200" dirty="0" smtClean="0"/>
          </a:p>
          <a:p>
            <a:endParaRPr lang="en-US" sz="3200" b="1" dirty="0" smtClean="0"/>
          </a:p>
          <a:p>
            <a:r>
              <a:rPr lang="en-US" sz="3200" dirty="0" smtClean="0"/>
              <a:t>Everyone is confronted with stigma, stereotypes, labels</a:t>
            </a:r>
          </a:p>
          <a:p>
            <a:endParaRPr lang="en-US" sz="3200" dirty="0" smtClean="0"/>
          </a:p>
          <a:p>
            <a:r>
              <a:rPr lang="en-US" sz="3200" dirty="0" smtClean="0"/>
              <a:t>People </a:t>
            </a:r>
            <a:r>
              <a:rPr lang="en-US" sz="3200" dirty="0"/>
              <a:t>with disabilities are not excluded…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8396614" y="5084600"/>
            <a:ext cx="34655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ALL HAVE STRENGTHS</a:t>
            </a:r>
          </a:p>
          <a:p>
            <a:r>
              <a:rPr lang="en-US" dirty="0">
                <a:solidFill>
                  <a:srgbClr val="FF0000"/>
                </a:solidFill>
              </a:rPr>
              <a:t>WE ALL HAVE WEAKNESSES</a:t>
            </a:r>
          </a:p>
          <a:p>
            <a:r>
              <a:rPr lang="en-US" dirty="0">
                <a:solidFill>
                  <a:srgbClr val="FF0000"/>
                </a:solidFill>
              </a:rPr>
              <a:t>WE ALL HAVE BLIND SPOTS</a:t>
            </a:r>
          </a:p>
        </p:txBody>
      </p:sp>
    </p:spTree>
    <p:extLst>
      <p:ext uri="{BB962C8B-B14F-4D97-AF65-F5344CB8AC3E}">
        <p14:creationId xmlns:p14="http://schemas.microsoft.com/office/powerpoint/2010/main" val="26039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81743"/>
            <a:ext cx="3545540" cy="4894322"/>
          </a:xfrm>
        </p:spPr>
        <p:txBody>
          <a:bodyPr>
            <a:normAutofit/>
          </a:bodyPr>
          <a:lstStyle/>
          <a:p>
            <a:r>
              <a:rPr lang="en-US" sz="2400" b="1" dirty="0"/>
              <a:t>Understanding</a:t>
            </a:r>
            <a:br>
              <a:rPr lang="en-US" sz="2400" b="1" dirty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Care</a:t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Compassion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Self-Advocacy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Inclusion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Awareness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8483" y="5438473"/>
            <a:ext cx="9304604" cy="1101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Recognize your disabilities.  Recognize your abilities.</a:t>
            </a:r>
          </a:p>
          <a:p>
            <a:pPr marL="0" indent="0">
              <a:buNone/>
            </a:pPr>
            <a:r>
              <a:rPr lang="en-US" dirty="0" smtClean="0"/>
              <a:t>Celebrate your accomplishments!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Disability Rights Flori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483" y="1994264"/>
            <a:ext cx="9022033" cy="322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9657" y="628607"/>
            <a:ext cx="79590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Disabilities are another aspect of human diversity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.. but does NOT DEFINE WHO </a:t>
            </a:r>
            <a:r>
              <a:rPr lang="en-US" sz="2800" b="1" u="sng" dirty="0" smtClean="0"/>
              <a:t>YOU</a:t>
            </a:r>
            <a:r>
              <a:rPr lang="en-US" sz="2800" b="1" dirty="0" smtClean="0"/>
              <a:t> ARE!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321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1"/>
          <p:cNvSpPr>
            <a:spLocks noChangeArrowheads="1"/>
          </p:cNvSpPr>
          <p:nvPr/>
        </p:nvSpPr>
        <p:spPr bwMode="auto">
          <a:xfrm>
            <a:off x="325020" y="458120"/>
            <a:ext cx="6773612" cy="290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US" altLang="en-US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Assembly Concurrent Resolution No. 60 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[ Filed with Secretary of State  July 21, </a:t>
            </a:r>
            <a:r>
              <a:rPr lang="en-US" altLang="en-US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]ACR 60, Santiago. Education: students with disabilities</a:t>
            </a:r>
            <a:r>
              <a:rPr lang="en-US" altLang="en-US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 This 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measure would recognize the necessity of a more respectful and humanistic view of students with disabilities, and would affirm that state policies and procedures should use </a:t>
            </a:r>
            <a:r>
              <a:rPr lang="en-US" altLang="en-US" sz="2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People First Language </a:t>
            </a:r>
            <a: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the greatest extent possible.</a:t>
            </a:r>
            <a:br>
              <a:rPr lang="en-US" altLang="en-US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altLang="en-U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7700" name="TextBox 1"/>
          <p:cNvSpPr txBox="1">
            <a:spLocks noChangeArrowheads="1"/>
          </p:cNvSpPr>
          <p:nvPr/>
        </p:nvSpPr>
        <p:spPr bwMode="auto">
          <a:xfrm>
            <a:off x="8327105" y="104177"/>
            <a:ext cx="36215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dirty="0" smtClean="0">
                <a:solidFill>
                  <a:srgbClr val="FF0000"/>
                </a:solidFill>
              </a:rPr>
              <a:t>Words Matter</a:t>
            </a:r>
            <a:endParaRPr lang="en-US" altLang="en-US" sz="4000" dirty="0">
              <a:solidFill>
                <a:srgbClr val="FF0000"/>
              </a:solidFill>
            </a:endParaRPr>
          </a:p>
        </p:txBody>
      </p:sp>
      <p:pic>
        <p:nvPicPr>
          <p:cNvPr id="15770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152" y="812063"/>
            <a:ext cx="353853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5020" y="3116293"/>
            <a:ext cx="67736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Disabled Student Programs and Services (DSPS)</a:t>
            </a:r>
            <a:r>
              <a:rPr lang="en-US" sz="2000" dirty="0">
                <a:solidFill>
                  <a:srgbClr val="000000"/>
                </a:solidFill>
              </a:rPr>
              <a:t> (Education Code, Section 84850 and Title 5, California Code of Regulations (5 CCR) Sections 56000-56076) were enacted in </a:t>
            </a:r>
            <a:r>
              <a:rPr lang="en-US" sz="2000" b="1" dirty="0">
                <a:solidFill>
                  <a:srgbClr val="000000"/>
                </a:solidFill>
              </a:rPr>
              <a:t>1976</a:t>
            </a:r>
            <a:r>
              <a:rPr lang="en-US" sz="2000" dirty="0">
                <a:solidFill>
                  <a:srgbClr val="000000"/>
                </a:solidFill>
              </a:rPr>
              <a:t> through the passage of Assembly Bill 77 (</a:t>
            </a:r>
            <a:r>
              <a:rPr lang="en-US" sz="2000" dirty="0" err="1">
                <a:solidFill>
                  <a:srgbClr val="000000"/>
                </a:solidFill>
              </a:rPr>
              <a:t>Lanterman</a:t>
            </a:r>
            <a:r>
              <a:rPr lang="en-US" sz="2000" dirty="0">
                <a:solidFill>
                  <a:srgbClr val="000000"/>
                </a:solidFill>
              </a:rPr>
              <a:t>), which funds support services and instructional programs for students with disabilities in the California Community Colleges. 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8158842" y="4255762"/>
            <a:ext cx="4033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Should “</a:t>
            </a:r>
            <a:r>
              <a:rPr lang="en-US" sz="2000" b="1" dirty="0" smtClean="0">
                <a:solidFill>
                  <a:srgbClr val="FF0000"/>
                </a:solidFill>
              </a:rPr>
              <a:t>Disability</a:t>
            </a:r>
            <a:r>
              <a:rPr lang="en-US" sz="2000" dirty="0" smtClean="0">
                <a:solidFill>
                  <a:srgbClr val="FF0000"/>
                </a:solidFill>
              </a:rPr>
              <a:t>” or “</a:t>
            </a:r>
            <a:r>
              <a:rPr lang="en-US" sz="2000" b="1" dirty="0" smtClean="0">
                <a:solidFill>
                  <a:srgbClr val="FF0000"/>
                </a:solidFill>
              </a:rPr>
              <a:t>Disabled</a:t>
            </a:r>
            <a:r>
              <a:rPr lang="en-US" sz="2000" dirty="0" smtClean="0">
                <a:solidFill>
                  <a:srgbClr val="FF0000"/>
                </a:solidFill>
              </a:rPr>
              <a:t>” be considered “</a:t>
            </a:r>
            <a:r>
              <a:rPr lang="en-US" sz="2000" b="1" dirty="0" smtClean="0">
                <a:solidFill>
                  <a:srgbClr val="FF0000"/>
                </a:solidFill>
              </a:rPr>
              <a:t>bad words</a:t>
            </a:r>
            <a:r>
              <a:rPr lang="en-US" sz="2000" dirty="0" smtClean="0">
                <a:solidFill>
                  <a:srgbClr val="FF0000"/>
                </a:solidFill>
              </a:rPr>
              <a:t>”?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If so, then what? 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Name Ideas???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Given the Assembly Concurrent Resolution No. 60 (2015)…</a:t>
            </a:r>
          </a:p>
          <a:p>
            <a:pPr marL="0" indent="0">
              <a:buNone/>
            </a:pPr>
            <a:r>
              <a:rPr lang="en-US" dirty="0" smtClean="0"/>
              <a:t>(People First Language </a:t>
            </a:r>
            <a:r>
              <a:rPr lang="en-US" dirty="0" smtClean="0">
                <a:sym typeface="Wingdings" panose="05000000000000000000" pitchFamily="2" charset="2"/>
              </a:rPr>
              <a:t> i.e. “</a:t>
            </a:r>
            <a:r>
              <a:rPr lang="en-US" b="1" dirty="0" smtClean="0">
                <a:sym typeface="Wingdings" panose="05000000000000000000" pitchFamily="2" charset="2"/>
              </a:rPr>
              <a:t>Students With Disabilities</a:t>
            </a:r>
            <a:r>
              <a:rPr lang="en-US" dirty="0" smtClean="0">
                <a:sym typeface="Wingdings" panose="05000000000000000000" pitchFamily="2" charset="2"/>
              </a:rPr>
              <a:t>”)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Understanding the law as written in 1976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“</a:t>
            </a:r>
            <a:r>
              <a:rPr lang="en-US" b="1" dirty="0" smtClean="0">
                <a:sym typeface="Wingdings" panose="05000000000000000000" pitchFamily="2" charset="2"/>
              </a:rPr>
              <a:t>Disabled Student Programs and Services” -DSPS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8118"/>
          </a:xfrm>
        </p:spPr>
        <p:txBody>
          <a:bodyPr>
            <a:normAutofit/>
          </a:bodyPr>
          <a:lstStyle/>
          <a:p>
            <a:r>
              <a:rPr lang="en-US" dirty="0" smtClean="0"/>
              <a:t>Open For Suggestions!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“</a:t>
            </a:r>
            <a:r>
              <a:rPr lang="en-US" b="1" dirty="0" smtClean="0">
                <a:sym typeface="Wingdings" panose="05000000000000000000" pitchFamily="2" charset="2"/>
              </a:rPr>
              <a:t>Disabled Student Programs and Services” -DSPS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e.g. </a:t>
            </a:r>
            <a:r>
              <a:rPr lang="en-US" b="1" dirty="0" smtClean="0"/>
              <a:t>PSSSWD</a:t>
            </a:r>
            <a:r>
              <a:rPr lang="en-US" dirty="0" smtClean="0"/>
              <a:t> (pronounced “password”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sz="4000" b="1" dirty="0" smtClean="0"/>
              <a:t>P</a:t>
            </a:r>
            <a:r>
              <a:rPr lang="en-US" dirty="0" smtClean="0"/>
              <a:t>rograms and </a:t>
            </a:r>
            <a:r>
              <a:rPr lang="en-US" sz="4000" b="1" dirty="0" smtClean="0"/>
              <a:t>S</a:t>
            </a:r>
            <a:r>
              <a:rPr lang="en-US" dirty="0" smtClean="0"/>
              <a:t>ervices to </a:t>
            </a:r>
            <a:r>
              <a:rPr lang="en-US" sz="4000" b="1" dirty="0" smtClean="0"/>
              <a:t>S</a:t>
            </a:r>
            <a:r>
              <a:rPr lang="en-US" dirty="0" smtClean="0"/>
              <a:t>upport </a:t>
            </a:r>
            <a:r>
              <a:rPr lang="en-US" sz="4000" b="1" dirty="0" smtClean="0"/>
              <a:t>S</a:t>
            </a:r>
            <a:r>
              <a:rPr lang="en-US" dirty="0" smtClean="0"/>
              <a:t>tudents </a:t>
            </a:r>
            <a:r>
              <a:rPr lang="en-US" sz="4000" b="1" dirty="0" smtClean="0"/>
              <a:t>W</a:t>
            </a:r>
            <a:r>
              <a:rPr lang="en-US" dirty="0" smtClean="0"/>
              <a:t>ith </a:t>
            </a:r>
            <a:r>
              <a:rPr lang="en-US" sz="4000" b="1" dirty="0" smtClean="0"/>
              <a:t>D</a:t>
            </a:r>
            <a:r>
              <a:rPr lang="en-US" dirty="0" smtClean="0"/>
              <a:t>isabilities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e.g. </a:t>
            </a:r>
            <a:r>
              <a:rPr lang="en-US" dirty="0" err="1" smtClean="0"/>
              <a:t>Ohlone</a:t>
            </a:r>
            <a:r>
              <a:rPr lang="en-US" dirty="0" smtClean="0"/>
              <a:t> –SAS (Student Accessibility Services)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Chabot – ACE (Accessibility Center for Education)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066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tion: Henry Ford quote: Coming together is a beginning, keeping together is progress, working together is success." title="Photo 5 hands of different races shak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503" y="948287"/>
            <a:ext cx="6324601" cy="53022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" y="1410789"/>
            <a:ext cx="3057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 The People!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0" y="3029803"/>
            <a:ext cx="23179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Be the change that you want to see in the world..</a:t>
            </a:r>
          </a:p>
        </p:txBody>
      </p:sp>
      <p:sp>
        <p:nvSpPr>
          <p:cNvPr id="4" name="Rectangle 3"/>
          <p:cNvSpPr/>
          <p:nvPr/>
        </p:nvSpPr>
        <p:spPr>
          <a:xfrm>
            <a:off x="9316659" y="1241511"/>
            <a:ext cx="27752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LPC </a:t>
            </a:r>
            <a:r>
              <a:rPr lang="en-US" sz="3600" b="1" dirty="0" smtClean="0"/>
              <a:t>– Where everyone who comes here, </a:t>
            </a:r>
          </a:p>
          <a:p>
            <a:r>
              <a:rPr lang="en-US" sz="3600" b="1" dirty="0" smtClean="0"/>
              <a:t>belongs here!!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174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37951</TotalTime>
  <Words>353</Words>
  <Application>Microsoft Office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Understanding  Care  Compassion  Self-Advocacy  Inclusion  Awareness</vt:lpstr>
      <vt:lpstr>PowerPoint Presentation</vt:lpstr>
      <vt:lpstr>New Name Ideas???</vt:lpstr>
      <vt:lpstr>Open For Suggestions!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DSPS</dc:title>
  <dc:creator>Christopher Crone</dc:creator>
  <cp:lastModifiedBy>Christopher Crone</cp:lastModifiedBy>
  <cp:revision>84</cp:revision>
  <dcterms:created xsi:type="dcterms:W3CDTF">2021-05-17T01:01:34Z</dcterms:created>
  <dcterms:modified xsi:type="dcterms:W3CDTF">2022-03-04T20:19:26Z</dcterms:modified>
</cp:coreProperties>
</file>