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5sSKL4BPa/zNvcszF16Jo0zZy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8e4dd6bf9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118e4dd6bf9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AndLine" id="12" name="Google Shape;12;p13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24" name="Google Shape;24;p14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35" name="Google Shape;35;p16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43" name="Google Shape;43;p17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53" name="Google Shape;53;p18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59" name="Google Shape;59;p19"/>
          <p:cNvSpPr/>
          <p:nvPr/>
        </p:nvSpPr>
        <p:spPr>
          <a:xfrm>
            <a:off x="3974206" y="5126892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67" name="Google Shape;67;p20"/>
          <p:cNvSpPr/>
          <p:nvPr/>
        </p:nvSpPr>
        <p:spPr>
          <a:xfrm rot="5400000">
            <a:off x="2797492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/>
          <p:nvPr>
            <p:ph idx="2" type="pic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75" name="Google Shape;75;p21"/>
          <p:cNvSpPr/>
          <p:nvPr/>
        </p:nvSpPr>
        <p:spPr>
          <a:xfrm rot="5400000">
            <a:off x="2798064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4946600" y="640075"/>
            <a:ext cx="71676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None/>
            </a:pPr>
            <a:r>
              <a:t/>
            </a:r>
            <a:endParaRPr sz="5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None/>
            </a:pPr>
            <a:r>
              <a:rPr lang="en-US" sz="5100"/>
              <a:t>Using Data to Guide Student Success Teams</a:t>
            </a:r>
            <a:endParaRPr sz="5100"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5297760" y="4636008"/>
            <a:ext cx="6251111" cy="1572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Helping our students just got easier and more effective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5412862" y="4409267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DA34E"/>
          </a:solidFill>
          <a:ln cap="rnd" cmpd="sng" w="38100">
            <a:solidFill>
              <a:srgbClr val="7DA3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fferent colors of powder explosion" id="96" name="Google Shape;96;p1"/>
          <p:cNvPicPr preferRelativeResize="0"/>
          <p:nvPr/>
        </p:nvPicPr>
        <p:blipFill rotWithShape="1">
          <a:blip r:embed="rId3">
            <a:alphaModFix/>
          </a:blip>
          <a:srcRect b="-1" l="23495" r="24892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0" y="0"/>
            <a:ext cx="4090556" cy="6858000"/>
          </a:xfrm>
          <a:custGeom>
            <a:rect b="b" l="l" r="r" t="t"/>
            <a:pathLst>
              <a:path extrusionOk="0" h="6858000" w="4090556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 txBox="1"/>
          <p:nvPr>
            <p:ph type="title"/>
          </p:nvPr>
        </p:nvSpPr>
        <p:spPr>
          <a:xfrm>
            <a:off x="143300" y="640825"/>
            <a:ext cx="3947100" cy="55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200">
                <a:solidFill>
                  <a:schemeClr val="lt1"/>
                </a:solidFill>
              </a:rPr>
              <a:t>3 examples of Student Data Sets</a:t>
            </a:r>
            <a:endParaRPr sz="5200"/>
          </a:p>
        </p:txBody>
      </p:sp>
      <p:grpSp>
        <p:nvGrpSpPr>
          <p:cNvPr id="180" name="Google Shape;180;p10"/>
          <p:cNvGrpSpPr/>
          <p:nvPr/>
        </p:nvGrpSpPr>
        <p:grpSpPr>
          <a:xfrm>
            <a:off x="4610665" y="663909"/>
            <a:ext cx="6900512" cy="5534789"/>
            <a:chOff x="0" y="675"/>
            <a:chExt cx="6900512" cy="5534789"/>
          </a:xfrm>
        </p:grpSpPr>
        <p:sp>
          <p:nvSpPr>
            <p:cNvPr id="181" name="Google Shape;181;p10"/>
            <p:cNvSpPr/>
            <p:nvPr/>
          </p:nvSpPr>
          <p:spPr>
            <a:xfrm>
              <a:off x="0" y="675"/>
              <a:ext cx="6900512" cy="158136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478363" y="356483"/>
              <a:ext cx="869752" cy="8697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1826480" y="675"/>
              <a:ext cx="5074031" cy="1581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1826480" y="675"/>
              <a:ext cx="5074031" cy="1581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350" lIns="167350" spcFirstLastPara="1" rIns="167350" wrap="square" tIns="16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 applied to LPC and I'm excited to be in your program! What do you want me to know?</a:t>
              </a: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977386"/>
              <a:ext cx="6900512" cy="1581368"/>
            </a:xfrm>
            <a:prstGeom prst="roundRect">
              <a:avLst>
                <a:gd fmla="val 10000" name="adj"/>
              </a:avLst>
            </a:prstGeom>
            <a:solidFill>
              <a:srgbClr val="069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478363" y="2333194"/>
              <a:ext cx="869752" cy="8697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1826480" y="1977386"/>
              <a:ext cx="5074031" cy="1581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1826480" y="1977386"/>
              <a:ext cx="5074031" cy="1581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350" lIns="167350" spcFirstLastPara="1" rIns="167350" wrap="square" tIns="16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have a goa</a:t>
              </a:r>
              <a:r>
                <a:rPr b="1" lang="en-US" sz="2500">
                  <a:solidFill>
                    <a:schemeClr val="dk1"/>
                  </a:solidFill>
                </a:rPr>
                <a:t>l </a:t>
              </a: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 completing your degree but don't have an Ed Plan yet</a:t>
              </a: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0" y="3954096"/>
              <a:ext cx="6900512" cy="1581368"/>
            </a:xfrm>
            <a:prstGeom prst="roundRect">
              <a:avLst>
                <a:gd fmla="val 10000" name="adj"/>
              </a:avLst>
            </a:prstGeom>
            <a:solidFill>
              <a:srgbClr val="E645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478363" y="4309904"/>
              <a:ext cx="869752" cy="8697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826480" y="3954096"/>
              <a:ext cx="5074031" cy="1581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1826480" y="3954096"/>
              <a:ext cx="5074031" cy="1581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350" lIns="167350" spcFirstLastPara="1" rIns="167350" wrap="square" tIns="16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almost completed my major coursework, but </a:t>
              </a:r>
              <a:r>
                <a:rPr b="1" lang="en-US" sz="2500">
                  <a:solidFill>
                    <a:schemeClr val="dk1"/>
                  </a:solidFill>
                </a:rPr>
                <a:t>s</a:t>
              </a: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topped attending LPC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cap="rnd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/>
              <a:t>Discussion and Wrap-Up</a:t>
            </a:r>
            <a:endParaRPr/>
          </a:p>
        </p:txBody>
      </p:sp>
      <p:sp>
        <p:nvSpPr>
          <p:cNvPr id="200" name="Google Shape;200;p11"/>
          <p:cNvSpPr txBox="1"/>
          <p:nvPr>
            <p:ph idx="1" type="body"/>
          </p:nvPr>
        </p:nvSpPr>
        <p:spPr>
          <a:xfrm>
            <a:off x="752175" y="1929375"/>
            <a:ext cx="11345100" cy="4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came up for your group?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questions do you have?   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interested and want to learn more?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   Community of Practice: Student Success Teams    Mar 25th 1:30-3:00 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     Email us! 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 for participating!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>
            <p:ph type="title"/>
          </p:nvPr>
        </p:nvSpPr>
        <p:spPr>
          <a:xfrm>
            <a:off x="4853988" y="320041"/>
            <a:ext cx="6707084" cy="3892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What are Student Success Teams?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4853987" y="4409267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cap="rnd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amwork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" y="1371600"/>
            <a:ext cx="4087368" cy="40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5031059" y="4631473"/>
            <a:ext cx="6311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H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 does this relate to our Academic &amp; Career Pathways?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" y="51142"/>
            <a:ext cx="12258906" cy="68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7874952" y="4350725"/>
            <a:ext cx="3363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 if all students </a:t>
            </a:r>
            <a:r>
              <a:rPr b="1" lang="en-US" sz="2100">
                <a:solidFill>
                  <a:schemeClr val="dk1"/>
                </a:solidFill>
              </a:rPr>
              <a:t>were</a:t>
            </a: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organized into a Pathway supported by a Student Success Team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>
            <p:ph type="title"/>
          </p:nvPr>
        </p:nvSpPr>
        <p:spPr>
          <a:xfrm>
            <a:off x="841248" y="548640"/>
            <a:ext cx="341954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Student Success Teams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 rot="5400000">
            <a:off x="2539411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cap="rnd" cmpd="sng" w="412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5012473" y="3274742"/>
            <a:ext cx="6785517" cy="122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B23214"/>
                </a:solidFill>
                <a:latin typeface="Calibri"/>
                <a:ea typeface="Calibri"/>
                <a:cs typeface="Calibri"/>
                <a:sym typeface="Calibri"/>
              </a:rPr>
              <a:t> Use data for timely </a:t>
            </a:r>
            <a:r>
              <a:rPr b="1" lang="en-US" sz="2400">
                <a:solidFill>
                  <a:srgbClr val="B23214"/>
                </a:solidFill>
                <a:latin typeface="Calibri"/>
                <a:ea typeface="Calibri"/>
                <a:cs typeface="Calibri"/>
                <a:sym typeface="Calibri"/>
              </a:rPr>
              <a:t>student interventions</a:t>
            </a:r>
            <a:br>
              <a:rPr b="1" lang="en-US" sz="1800">
                <a:solidFill>
                  <a:srgbClr val="B2321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5099592" y="4476982"/>
            <a:ext cx="66182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Provide </a:t>
            </a:r>
            <a:r>
              <a:rPr b="1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equity-infused practices and holistic support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along the student journey 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103077" y="1283785"/>
            <a:ext cx="6413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320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23206"/>
                </a:solidFill>
                <a:latin typeface="Calibri"/>
                <a:ea typeface="Calibri"/>
                <a:cs typeface="Calibri"/>
                <a:sym typeface="Calibri"/>
              </a:rPr>
              <a:t>Comprised of individuals from </a:t>
            </a:r>
            <a:r>
              <a:rPr b="1" lang="en-US" sz="2400">
                <a:solidFill>
                  <a:srgbClr val="723206"/>
                </a:solidFill>
                <a:latin typeface="Calibri"/>
                <a:ea typeface="Calibri"/>
                <a:cs typeface="Calibri"/>
                <a:sym typeface="Calibri"/>
              </a:rPr>
              <a:t>Academic Services, Student Services, Administrative Services, Student Mentors</a:t>
            </a:r>
            <a:endParaRPr sz="2400">
              <a:solidFill>
                <a:srgbClr val="7232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0" y="0"/>
            <a:ext cx="4090556" cy="6858000"/>
          </a:xfrm>
          <a:custGeom>
            <a:rect b="b" l="l" r="r" t="t"/>
            <a:pathLst>
              <a:path extrusionOk="0" h="6858000" w="4090556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>
            <p:ph type="title"/>
          </p:nvPr>
        </p:nvSpPr>
        <p:spPr>
          <a:xfrm>
            <a:off x="127600" y="640825"/>
            <a:ext cx="3963000" cy="55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4460">
                <a:solidFill>
                  <a:schemeClr val="lt1"/>
                </a:solidFill>
              </a:rPr>
              <a:t>What would we like to know about our Students?</a:t>
            </a:r>
            <a:endParaRPr sz="4460"/>
          </a:p>
        </p:txBody>
      </p:sp>
      <p:grpSp>
        <p:nvGrpSpPr>
          <p:cNvPr id="132" name="Google Shape;132;p5"/>
          <p:cNvGrpSpPr/>
          <p:nvPr/>
        </p:nvGrpSpPr>
        <p:grpSpPr>
          <a:xfrm>
            <a:off x="4499335" y="966788"/>
            <a:ext cx="6900512" cy="5051476"/>
            <a:chOff x="0" y="242332"/>
            <a:chExt cx="6900512" cy="5051476"/>
          </a:xfrm>
        </p:grpSpPr>
        <p:sp>
          <p:nvSpPr>
            <p:cNvPr id="133" name="Google Shape;133;p5"/>
            <p:cNvSpPr/>
            <p:nvPr/>
          </p:nvSpPr>
          <p:spPr>
            <a:xfrm>
              <a:off x="0" y="242332"/>
              <a:ext cx="6900512" cy="155902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76105" y="318437"/>
              <a:ext cx="6748302" cy="140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Who are they?</a:t>
              </a:r>
              <a:endParaRPr sz="45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0" y="1988558"/>
              <a:ext cx="6900512" cy="1559025"/>
            </a:xfrm>
            <a:prstGeom prst="roundRect">
              <a:avLst>
                <a:gd fmla="val 16667" name="adj"/>
              </a:avLst>
            </a:prstGeom>
            <a:solidFill>
              <a:srgbClr val="03A06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76105" y="2064663"/>
              <a:ext cx="6748302" cy="140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Challenges and Barriers</a:t>
              </a:r>
              <a:endParaRPr sz="45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3734783"/>
              <a:ext cx="6900512" cy="1559025"/>
            </a:xfrm>
            <a:prstGeom prst="roundRect">
              <a:avLst>
                <a:gd fmla="val 16667" name="adj"/>
              </a:avLst>
            </a:prstGeom>
            <a:solidFill>
              <a:srgbClr val="08953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76105" y="3810888"/>
              <a:ext cx="6748302" cy="140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can we help?</a:t>
              </a:r>
              <a:endParaRPr sz="45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8e4dd6bf9_5_0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18e4dd6bf9_5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118e4dd6bf9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12191999" cy="671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923694" y="282499"/>
            <a:ext cx="654390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Instead we're going to use...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6997199" y="614250"/>
            <a:ext cx="4524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DATA!</a:t>
            </a:r>
            <a:endParaRPr/>
          </a:p>
        </p:txBody>
      </p:sp>
      <p:pic>
        <p:nvPicPr>
          <p:cNvPr descr="A picture containing text, people, several&#10;&#10;Description automatically generated"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871" y="3774599"/>
            <a:ext cx="3527611" cy="281997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4519124" y="2565000"/>
            <a:ext cx="330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that's not all.....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5322053" y="3026690"/>
            <a:ext cx="5656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Imagine data that's disaggregated based on </a:t>
            </a:r>
            <a:r>
              <a:rPr b="1" lang="en-US" sz="2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students' pathways and demographics....</a:t>
            </a:r>
            <a:endParaRPr sz="1100"/>
          </a:p>
        </p:txBody>
      </p:sp>
      <p:sp>
        <p:nvSpPr>
          <p:cNvPr id="155" name="Google Shape;155;p7"/>
          <p:cNvSpPr txBox="1"/>
          <p:nvPr/>
        </p:nvSpPr>
        <p:spPr>
          <a:xfrm>
            <a:off x="5322062" y="5349014"/>
            <a:ext cx="6149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Then we can really see the </a:t>
            </a:r>
            <a:r>
              <a:rPr b="1" lang="en-US" sz="25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equity gaps </a:t>
            </a:r>
            <a:r>
              <a:rPr lang="en-US" sz="25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and where to focus our work  </a:t>
            </a:r>
            <a:endParaRPr sz="2500"/>
          </a:p>
        </p:txBody>
      </p:sp>
      <p:sp>
        <p:nvSpPr>
          <p:cNvPr id="156" name="Google Shape;156;p7"/>
          <p:cNvSpPr txBox="1"/>
          <p:nvPr/>
        </p:nvSpPr>
        <p:spPr>
          <a:xfrm>
            <a:off x="5322046" y="4451247"/>
            <a:ext cx="5268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Imagine the ability to contact students!</a:t>
            </a:r>
            <a:endParaRPr b="1"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cap="rnd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/>
              <a:t>Student Data Sets</a:t>
            </a:r>
            <a:endParaRPr/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Looking into the future... </a:t>
            </a:r>
            <a:r>
              <a:rPr b="1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Guided Pathways leads will: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Collaborate with LPC office of IR and </a:t>
            </a: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Ellucian Advise</a:t>
            </a: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Provide each Student Success Team with </a:t>
            </a: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data sets</a:t>
            </a:r>
            <a:r>
              <a:rPr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b="1"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Train </a:t>
            </a: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Student Success Team members on basic data analysis</a:t>
            </a:r>
            <a:b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Place students and SST members into a </a:t>
            </a:r>
            <a:r>
              <a:rPr b="1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Canvas 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"course" for each pathway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cap="rnd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/>
              <a:t>Breakout Group Activity</a:t>
            </a:r>
            <a:endParaRPr/>
          </a:p>
        </p:txBody>
      </p:sp>
      <p:sp>
        <p:nvSpPr>
          <p:cNvPr id="172" name="Google Shape;172;p9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20 minutes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Pick 1-3 data set descriptions (no actual data) to discuss     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Suggested discussion questions: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6702C"/>
              </a:buClr>
              <a:buSzPct val="100000"/>
              <a:buChar char="•"/>
            </a:pPr>
            <a:r>
              <a:rPr lang="en-US">
                <a:solidFill>
                  <a:srgbClr val="06702C"/>
                </a:solidFill>
                <a:latin typeface="Calibri"/>
                <a:ea typeface="Calibri"/>
                <a:cs typeface="Calibri"/>
                <a:sym typeface="Calibri"/>
              </a:rPr>
              <a:t>How do you </a:t>
            </a:r>
            <a:r>
              <a:rPr b="1" lang="en-US">
                <a:solidFill>
                  <a:srgbClr val="06702C"/>
                </a:solidFill>
                <a:latin typeface="Calibri"/>
                <a:ea typeface="Calibri"/>
                <a:cs typeface="Calibri"/>
                <a:sym typeface="Calibri"/>
              </a:rPr>
              <a:t>envision helping students</a:t>
            </a:r>
            <a:r>
              <a:rPr lang="en-US">
                <a:solidFill>
                  <a:srgbClr val="06702C"/>
                </a:solidFill>
                <a:latin typeface="Calibri"/>
                <a:ea typeface="Calibri"/>
                <a:cs typeface="Calibri"/>
                <a:sym typeface="Calibri"/>
              </a:rPr>
              <a:t> with this information? 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•"/>
            </a:pPr>
            <a:r>
              <a:rPr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student interventions</a:t>
            </a:r>
            <a:r>
              <a:rPr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would you recommend?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00000"/>
              <a:buChar char="•"/>
            </a:pPr>
            <a: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How could a Student Success Team </a:t>
            </a:r>
            <a:r>
              <a:rPr b="1"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communicate </a:t>
            </a:r>
            <a: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appropriate information to a student?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2022-02-08T21:32:55Z</dcterms:created>
  <dc:creator>Kristy Woods (Wagener)</dc:creator>
</cp:coreProperties>
</file>