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Old Standard TT"/>
      <p:regular r:id="rId21"/>
      <p:bold r:id="rId22"/>
      <p: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OldStandardTT-bold.fntdata"/><Relationship Id="rId10" Type="http://schemas.openxmlformats.org/officeDocument/2006/relationships/slide" Target="slides/slide5.xml"/><Relationship Id="rId21" Type="http://schemas.openxmlformats.org/officeDocument/2006/relationships/font" Target="fonts/OldStandardTT-regular.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ldStandardTT-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0d334a8e47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0d334a8e47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08f3be065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08f3be065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0d334a8e47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0d334a8e47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0d334a8e4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10d334a8e4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0d334a8e47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10d334a8e47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18e02d790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18e02d790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18e02d790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18e02d790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8e02d7901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8e02d7901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8e02d7901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8e02d790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8e02d7901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8e02d7901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8e02d7901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8e02d7901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0d334a8e4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0d334a8e4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0d334a8e4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0d334a8e4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0d334a8e4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0d334a8e4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laspositascollege.edu/raw/rawresources.php"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laspositascollege.edu/computercenter/index.php" TargetMode="External"/><Relationship Id="rId4" Type="http://schemas.openxmlformats.org/officeDocument/2006/relationships/hyperlink" Target="http://www.laspositascollege.edu/computercenter/index.php" TargetMode="External"/><Relationship Id="rId5" Type="http://schemas.openxmlformats.org/officeDocument/2006/relationships/hyperlink" Target="https://libanswers.laspositascollege.edu/" TargetMode="External"/><Relationship Id="rId6" Type="http://schemas.openxmlformats.org/officeDocument/2006/relationships/hyperlink" Target="http://www.laspositascollege.edu/resourceguide/index.php" TargetMode="External"/><Relationship Id="rId7" Type="http://schemas.openxmlformats.org/officeDocument/2006/relationships/hyperlink" Target="http://www.laspositascollege.edu/healthcenter/mentalhealth.php" TargetMode="External"/><Relationship Id="rId8"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sz="3200"/>
              <a:t>Using Pronto, RAW, Smart Shops to Increase Student Success</a:t>
            </a:r>
            <a:endParaRPr sz="3200"/>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Michelle Gonzales</a:t>
            </a:r>
            <a:endParaRPr/>
          </a:p>
          <a:p>
            <a:pPr indent="457200" lvl="0" marL="2286000" rtl="0" algn="l">
              <a:spcBef>
                <a:spcPts val="0"/>
              </a:spcBef>
              <a:spcAft>
                <a:spcPts val="0"/>
              </a:spcAft>
              <a:buNone/>
            </a:pPr>
            <a:r>
              <a:rPr lang="en"/>
              <a:t>Las Positas College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35483"/>
              <a:buFont typeface="Arial"/>
              <a:buNone/>
            </a:pPr>
            <a:r>
              <a:rPr b="1" lang="en" sz="3100"/>
              <a:t>Curriculum Extension</a:t>
            </a:r>
            <a:endParaRPr b="1" sz="3100"/>
          </a:p>
          <a:p>
            <a:pPr indent="0" lvl="0" marL="0" rtl="0" algn="l">
              <a:spcBef>
                <a:spcPts val="0"/>
              </a:spcBef>
              <a:spcAft>
                <a:spcPts val="0"/>
              </a:spcAft>
              <a:buNone/>
            </a:pPr>
            <a:r>
              <a:t/>
            </a:r>
            <a:endParaRPr/>
          </a:p>
        </p:txBody>
      </p:sp>
      <p:sp>
        <p:nvSpPr>
          <p:cNvPr id="118" name="Google Shape;118;p22"/>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links to relevant articles re. related current events, research, etc</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Related images and videos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Group work materials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reminders, links, flyers regarding related campus events</a:t>
            </a:r>
            <a:endParaRPr sz="2400">
              <a:latin typeface="Calibri"/>
              <a:ea typeface="Calibri"/>
              <a:cs typeface="Calibri"/>
              <a:sym typeface="Calibri"/>
            </a:endParaRPr>
          </a:p>
          <a:p>
            <a:pPr indent="0" lvl="0" marL="457200" rtl="0" algn="l">
              <a:spcBef>
                <a:spcPts val="0"/>
              </a:spcBef>
              <a:spcAft>
                <a:spcPts val="0"/>
              </a:spcAft>
              <a:buNone/>
            </a:pPr>
            <a:r>
              <a:t/>
            </a:r>
            <a:endParaRPr sz="1100">
              <a:latin typeface="Arial"/>
              <a:ea typeface="Arial"/>
              <a:cs typeface="Arial"/>
              <a:sym typeface="Arial"/>
            </a:endParaRPr>
          </a:p>
        </p:txBody>
      </p:sp>
      <p:pic>
        <p:nvPicPr>
          <p:cNvPr id="119" name="Google Shape;119;p22"/>
          <p:cNvPicPr preferRelativeResize="0"/>
          <p:nvPr/>
        </p:nvPicPr>
        <p:blipFill>
          <a:blip r:embed="rId3">
            <a:alphaModFix/>
          </a:blip>
          <a:stretch>
            <a:fillRect/>
          </a:stretch>
        </p:blipFill>
        <p:spPr>
          <a:xfrm>
            <a:off x="16575" y="2083075"/>
            <a:ext cx="9110851" cy="455542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Student-to-Teacher Contact </a:t>
            </a:r>
            <a:endParaRPr b="1"/>
          </a:p>
        </p:txBody>
      </p:sp>
      <p:sp>
        <p:nvSpPr>
          <p:cNvPr id="125" name="Google Shape;125;p23"/>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400">
                <a:latin typeface="Calibri"/>
                <a:ea typeface="Calibri"/>
                <a:cs typeface="Calibri"/>
                <a:sym typeface="Calibri"/>
              </a:rPr>
              <a:t>Students can quickly message class/teacher when there are issues with</a:t>
            </a:r>
            <a:endParaRPr sz="2400">
              <a:latin typeface="Calibri"/>
              <a:ea typeface="Calibri"/>
              <a:cs typeface="Calibri"/>
              <a:sym typeface="Calibri"/>
            </a:endParaRPr>
          </a:p>
          <a:p>
            <a:pPr indent="-381000" lvl="0" marL="457200" rtl="0" algn="l">
              <a:spcBef>
                <a:spcPts val="1200"/>
              </a:spcBef>
              <a:spcAft>
                <a:spcPts val="0"/>
              </a:spcAft>
              <a:buSzPts val="2400"/>
              <a:buFont typeface="Calibri"/>
              <a:buChar char="●"/>
            </a:pPr>
            <a:r>
              <a:rPr lang="en" sz="2400">
                <a:latin typeface="Calibri"/>
                <a:ea typeface="Calibri"/>
                <a:cs typeface="Calibri"/>
                <a:sym typeface="Calibri"/>
              </a:rPr>
              <a:t>assignments or google docs permissions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quizzes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when a link is broken</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when they have quick questions</a:t>
            </a:r>
            <a:endParaRPr sz="2400">
              <a:latin typeface="Calibri"/>
              <a:ea typeface="Calibri"/>
              <a:cs typeface="Calibri"/>
              <a:sym typeface="Calibri"/>
            </a:endParaRPr>
          </a:p>
          <a:p>
            <a:pPr indent="0" lvl="0" marL="0" rtl="0" algn="l">
              <a:spcBef>
                <a:spcPts val="1200"/>
              </a:spcBef>
              <a:spcAft>
                <a:spcPts val="1200"/>
              </a:spcAft>
              <a:buNone/>
            </a:pPr>
            <a:r>
              <a:rPr lang="en" sz="2400">
                <a:highlight>
                  <a:schemeClr val="lt2"/>
                </a:highlight>
                <a:latin typeface="Calibri"/>
                <a:ea typeface="Calibri"/>
                <a:cs typeface="Calibri"/>
                <a:sym typeface="Calibri"/>
              </a:rPr>
              <a:t>Students can DM instructors when in crisis</a:t>
            </a:r>
            <a:endParaRPr sz="2400">
              <a:highlight>
                <a:schemeClr val="lt2"/>
              </a:highlight>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Emergency Contact</a:t>
            </a:r>
            <a:endParaRPr b="1"/>
          </a:p>
        </p:txBody>
      </p:sp>
      <p:sp>
        <p:nvSpPr>
          <p:cNvPr id="131" name="Google Shape;131;p24"/>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info via Pronto when Canvas or other learning interfaces go down</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info about due date extensions when above happens (minimize stress)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Resend Zoom links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Contact students when you need to be absent or are running late</a:t>
            </a:r>
            <a:endParaRPr sz="2400">
              <a:latin typeface="Calibri"/>
              <a:ea typeface="Calibri"/>
              <a:cs typeface="Calibri"/>
              <a:sym typeface="Calibri"/>
            </a:endParaRPr>
          </a:p>
          <a:p>
            <a:pPr indent="0" lvl="0" marL="457200" rtl="0" algn="l">
              <a:spcBef>
                <a:spcPts val="0"/>
              </a:spcBef>
              <a:spcAft>
                <a:spcPts val="0"/>
              </a:spcAft>
              <a:buNone/>
            </a:pPr>
            <a:r>
              <a:t/>
            </a:r>
            <a:endParaRPr sz="24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5"/>
          <p:cNvSpPr txBox="1"/>
          <p:nvPr>
            <p:ph idx="1" type="body"/>
          </p:nvPr>
        </p:nvSpPr>
        <p:spPr>
          <a:xfrm>
            <a:off x="311700" y="609450"/>
            <a:ext cx="8520600" cy="4098000"/>
          </a:xfrm>
          <a:prstGeom prst="rect">
            <a:avLst/>
          </a:prstGeom>
        </p:spPr>
        <p:txBody>
          <a:bodyPr anchorCtr="0" anchor="t" bIns="91425" lIns="91425" spcFirstLastPara="1" rIns="91425" wrap="square" tIns="91425">
            <a:normAutofit fontScale="47500"/>
          </a:bodyPr>
          <a:lstStyle/>
          <a:p>
            <a:pPr indent="-380920" lvl="0" marL="457200" rtl="0" algn="l">
              <a:spcBef>
                <a:spcPts val="0"/>
              </a:spcBef>
              <a:spcAft>
                <a:spcPts val="0"/>
              </a:spcAft>
              <a:buSzPct val="100000"/>
              <a:buFont typeface="Calibri"/>
              <a:buChar char="●"/>
            </a:pPr>
            <a:r>
              <a:rPr lang="en" sz="5050">
                <a:latin typeface="Calibri"/>
                <a:ea typeface="Calibri"/>
                <a:cs typeface="Calibri"/>
                <a:sym typeface="Calibri"/>
              </a:rPr>
              <a:t>Contact students when they are MIA and/or before dropping them from the course</a:t>
            </a:r>
            <a:endParaRPr sz="5050">
              <a:latin typeface="Calibri"/>
              <a:ea typeface="Calibri"/>
              <a:cs typeface="Calibri"/>
              <a:sym typeface="Calibri"/>
            </a:endParaRPr>
          </a:p>
          <a:p>
            <a:pPr indent="-380920" lvl="0" marL="457200" rtl="0" algn="l">
              <a:spcBef>
                <a:spcPts val="0"/>
              </a:spcBef>
              <a:spcAft>
                <a:spcPts val="0"/>
              </a:spcAft>
              <a:buSzPct val="100000"/>
              <a:buFont typeface="Calibri"/>
              <a:buChar char="●"/>
            </a:pPr>
            <a:r>
              <a:rPr lang="en" sz="5050">
                <a:latin typeface="Calibri"/>
                <a:ea typeface="Calibri"/>
                <a:cs typeface="Calibri"/>
                <a:sym typeface="Calibri"/>
              </a:rPr>
              <a:t>Contact students regarding due date extensions during </a:t>
            </a:r>
            <a:endParaRPr sz="5050">
              <a:latin typeface="Calibri"/>
              <a:ea typeface="Calibri"/>
              <a:cs typeface="Calibri"/>
              <a:sym typeface="Calibri"/>
            </a:endParaRPr>
          </a:p>
          <a:p>
            <a:pPr indent="457200" lvl="0" marL="457200" rtl="0" algn="l">
              <a:spcBef>
                <a:spcPts val="0"/>
              </a:spcBef>
              <a:spcAft>
                <a:spcPts val="0"/>
              </a:spcAft>
              <a:buNone/>
            </a:pPr>
            <a:r>
              <a:rPr lang="en" sz="5050">
                <a:latin typeface="Calibri"/>
                <a:ea typeface="Calibri"/>
                <a:cs typeface="Calibri"/>
                <a:sym typeface="Calibri"/>
              </a:rPr>
              <a:t>1) power outages 💡</a:t>
            </a:r>
            <a:endParaRPr sz="5050">
              <a:latin typeface="Calibri"/>
              <a:ea typeface="Calibri"/>
              <a:cs typeface="Calibri"/>
              <a:sym typeface="Calibri"/>
            </a:endParaRPr>
          </a:p>
          <a:p>
            <a:pPr indent="0" lvl="0" marL="914400" rtl="0" algn="l">
              <a:spcBef>
                <a:spcPts val="0"/>
              </a:spcBef>
              <a:spcAft>
                <a:spcPts val="0"/>
              </a:spcAft>
              <a:buNone/>
            </a:pPr>
            <a:r>
              <a:rPr lang="en" sz="5050">
                <a:latin typeface="Calibri"/>
                <a:ea typeface="Calibri"/>
                <a:cs typeface="Calibri"/>
                <a:sym typeface="Calibri"/>
              </a:rPr>
              <a:t>2) fire season evacuations (don’t assume bc where you live </a:t>
            </a:r>
            <a:endParaRPr sz="5050">
              <a:latin typeface="Calibri"/>
              <a:ea typeface="Calibri"/>
              <a:cs typeface="Calibri"/>
              <a:sym typeface="Calibri"/>
            </a:endParaRPr>
          </a:p>
          <a:p>
            <a:pPr indent="0" lvl="0" marL="914400" rtl="0" algn="l">
              <a:spcBef>
                <a:spcPts val="0"/>
              </a:spcBef>
              <a:spcAft>
                <a:spcPts val="0"/>
              </a:spcAft>
              <a:buNone/>
            </a:pPr>
            <a:r>
              <a:rPr lang="en" sz="5050">
                <a:latin typeface="Calibri"/>
                <a:ea typeface="Calibri"/>
                <a:cs typeface="Calibri"/>
                <a:sym typeface="Calibri"/>
              </a:rPr>
              <a:t>     is fine that your students aren’t facing evacuations)  📛</a:t>
            </a:r>
            <a:endParaRPr sz="5050">
              <a:latin typeface="Calibri"/>
              <a:ea typeface="Calibri"/>
              <a:cs typeface="Calibri"/>
              <a:sym typeface="Calibri"/>
            </a:endParaRPr>
          </a:p>
          <a:p>
            <a:pPr indent="457200" lvl="0" marL="457200" rtl="0" algn="l">
              <a:spcBef>
                <a:spcPts val="0"/>
              </a:spcBef>
              <a:spcAft>
                <a:spcPts val="0"/>
              </a:spcAft>
              <a:buNone/>
            </a:pPr>
            <a:r>
              <a:rPr lang="en" sz="5050">
                <a:latin typeface="Calibri"/>
                <a:ea typeface="Calibri"/>
                <a:cs typeface="Calibri"/>
                <a:sym typeface="Calibri"/>
              </a:rPr>
              <a:t>3) campus emergencies 🔫</a:t>
            </a:r>
            <a:endParaRPr sz="5050">
              <a:latin typeface="Calibri"/>
              <a:ea typeface="Calibri"/>
              <a:cs typeface="Calibri"/>
              <a:sym typeface="Calibri"/>
            </a:endParaRPr>
          </a:p>
          <a:p>
            <a:pPr indent="457200" lvl="0" marL="457200" rtl="0" algn="l">
              <a:spcBef>
                <a:spcPts val="0"/>
              </a:spcBef>
              <a:spcAft>
                <a:spcPts val="0"/>
              </a:spcAft>
              <a:buNone/>
            </a:pPr>
            <a:r>
              <a:rPr lang="en" sz="5050">
                <a:latin typeface="Calibri"/>
                <a:ea typeface="Calibri"/>
                <a:cs typeface="Calibri"/>
                <a:sym typeface="Calibri"/>
              </a:rPr>
              <a:t>4) global pandemics 🦠</a:t>
            </a:r>
            <a:endParaRPr sz="5050">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1" lang="en" sz="3100"/>
              <a:t>Student-to-Student Communication</a:t>
            </a:r>
            <a:endParaRPr b="1" sz="3100"/>
          </a:p>
          <a:p>
            <a:pPr indent="0" lvl="0" marL="0" rtl="0" algn="l">
              <a:spcBef>
                <a:spcPts val="0"/>
              </a:spcBef>
              <a:spcAft>
                <a:spcPts val="0"/>
              </a:spcAft>
              <a:buNone/>
            </a:pPr>
            <a:r>
              <a:t/>
            </a:r>
            <a:endParaRPr/>
          </a:p>
        </p:txBody>
      </p:sp>
      <p:sp>
        <p:nvSpPr>
          <p:cNvPr id="142" name="Google Shape;142;p2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2400">
                <a:latin typeface="Calibri"/>
                <a:ea typeface="Calibri"/>
                <a:cs typeface="Calibri"/>
                <a:sym typeface="Calibri"/>
              </a:rPr>
              <a:t>Encourage students to use Pronto to contact one another </a:t>
            </a:r>
            <a:endParaRPr sz="2400">
              <a:latin typeface="Calibri"/>
              <a:ea typeface="Calibri"/>
              <a:cs typeface="Calibri"/>
              <a:sym typeface="Calibri"/>
            </a:endParaRPr>
          </a:p>
          <a:p>
            <a:pPr indent="0" lvl="0" marL="0" rtl="0" algn="l">
              <a:spcBef>
                <a:spcPts val="0"/>
              </a:spcBef>
              <a:spcAft>
                <a:spcPts val="0"/>
              </a:spcAft>
              <a:buNone/>
            </a:pPr>
            <a:r>
              <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to contact one another to discuss assignment instructions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to contact peers in need of support or encouragement </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to share links, documents, etc</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to form study groups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to organize group assignments</a:t>
            </a:r>
            <a:endParaRPr sz="2400">
              <a:latin typeface="Calibri"/>
              <a:ea typeface="Calibri"/>
              <a:cs typeface="Calibri"/>
              <a:sym typeface="Calibri"/>
            </a:endParaRPr>
          </a:p>
          <a:p>
            <a:pPr indent="0" lvl="0" marL="0" rtl="0" algn="l">
              <a:spcBef>
                <a:spcPts val="0"/>
              </a:spcBef>
              <a:spcAft>
                <a:spcPts val="0"/>
              </a:spcAft>
              <a:buNone/>
            </a:pPr>
            <a:r>
              <a:t/>
            </a:r>
            <a:endParaRPr sz="2400">
              <a:latin typeface="Calibri"/>
              <a:ea typeface="Calibri"/>
              <a:cs typeface="Calibri"/>
              <a:sym typeface="Calibri"/>
            </a:endParaRPr>
          </a:p>
          <a:p>
            <a:pPr indent="0" lvl="0" marL="0" rtl="0" algn="l">
              <a:spcBef>
                <a:spcPts val="0"/>
              </a:spcBef>
              <a:spcAft>
                <a:spcPts val="1200"/>
              </a:spcAft>
              <a:buNone/>
            </a:pPr>
            <a:r>
              <a:t/>
            </a:r>
            <a:endParaRPr>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Creating Groups in Pronto</a:t>
            </a:r>
            <a:endParaRPr b="1"/>
          </a:p>
        </p:txBody>
      </p:sp>
      <p:sp>
        <p:nvSpPr>
          <p:cNvPr id="148" name="Google Shape;148;p2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Font typeface="Calibri"/>
              <a:buChar char="●"/>
            </a:pPr>
            <a:r>
              <a:rPr lang="en" sz="2000">
                <a:latin typeface="Calibri"/>
                <a:ea typeface="Calibri"/>
                <a:cs typeface="Calibri"/>
                <a:sym typeface="Calibri"/>
              </a:rPr>
              <a:t>Aside from the synced groups in Pronto that are created when attached to a course, teachers and students can also manually create groups in Pronto when needed.</a:t>
            </a:r>
            <a:endParaRPr sz="2000">
              <a:latin typeface="Calibri"/>
              <a:ea typeface="Calibri"/>
              <a:cs typeface="Calibri"/>
              <a:sym typeface="Calibri"/>
            </a:endParaRPr>
          </a:p>
          <a:p>
            <a:pPr indent="-355600" lvl="0" marL="457200" rtl="0" algn="l">
              <a:spcBef>
                <a:spcPts val="0"/>
              </a:spcBef>
              <a:spcAft>
                <a:spcPts val="0"/>
              </a:spcAft>
              <a:buSzPts val="2000"/>
              <a:buFont typeface="Calibri"/>
              <a:buChar char="●"/>
            </a:pPr>
            <a:r>
              <a:rPr lang="en" sz="2000">
                <a:latin typeface="Calibri"/>
                <a:ea typeface="Calibri"/>
                <a:cs typeface="Calibri"/>
                <a:sym typeface="Calibri"/>
              </a:rPr>
              <a:t>Some examples could include:</a:t>
            </a:r>
            <a:endParaRPr sz="2000">
              <a:latin typeface="Calibri"/>
              <a:ea typeface="Calibri"/>
              <a:cs typeface="Calibri"/>
              <a:sym typeface="Calibri"/>
            </a:endParaRPr>
          </a:p>
          <a:p>
            <a:pPr indent="-330200" lvl="1" marL="914400" rtl="0" algn="l">
              <a:spcBef>
                <a:spcPts val="0"/>
              </a:spcBef>
              <a:spcAft>
                <a:spcPts val="0"/>
              </a:spcAft>
              <a:buSzPts val="1600"/>
              <a:buFont typeface="Calibri"/>
              <a:buChar char="○"/>
            </a:pPr>
            <a:r>
              <a:rPr lang="en" sz="1600">
                <a:latin typeface="Calibri"/>
                <a:ea typeface="Calibri"/>
                <a:cs typeface="Calibri"/>
                <a:sym typeface="Calibri"/>
              </a:rPr>
              <a:t>Study groups</a:t>
            </a:r>
            <a:endParaRPr sz="1600">
              <a:latin typeface="Calibri"/>
              <a:ea typeface="Calibri"/>
              <a:cs typeface="Calibri"/>
              <a:sym typeface="Calibri"/>
            </a:endParaRPr>
          </a:p>
          <a:p>
            <a:pPr indent="-330200" lvl="1" marL="914400" rtl="0" algn="l">
              <a:spcBef>
                <a:spcPts val="0"/>
              </a:spcBef>
              <a:spcAft>
                <a:spcPts val="0"/>
              </a:spcAft>
              <a:buSzPts val="1600"/>
              <a:buFont typeface="Calibri"/>
              <a:buChar char="○"/>
            </a:pPr>
            <a:r>
              <a:rPr lang="en" sz="1600">
                <a:latin typeface="Calibri"/>
                <a:ea typeface="Calibri"/>
                <a:cs typeface="Calibri"/>
                <a:sym typeface="Calibri"/>
              </a:rPr>
              <a:t>Group projects</a:t>
            </a:r>
            <a:endParaRPr sz="1600">
              <a:latin typeface="Calibri"/>
              <a:ea typeface="Calibri"/>
              <a:cs typeface="Calibri"/>
              <a:sym typeface="Calibri"/>
            </a:endParaRPr>
          </a:p>
          <a:p>
            <a:pPr indent="-330200" lvl="1" marL="914400" rtl="0" algn="l">
              <a:spcBef>
                <a:spcPts val="0"/>
              </a:spcBef>
              <a:spcAft>
                <a:spcPts val="0"/>
              </a:spcAft>
              <a:buSzPts val="1600"/>
              <a:buFont typeface="Calibri"/>
              <a:buChar char="○"/>
            </a:pPr>
            <a:r>
              <a:rPr lang="en" sz="1600">
                <a:latin typeface="Calibri"/>
                <a:ea typeface="Calibri"/>
                <a:cs typeface="Calibri"/>
                <a:sym typeface="Calibri"/>
              </a:rPr>
              <a:t>Special topics/themes</a:t>
            </a:r>
            <a:endParaRPr sz="1600">
              <a:latin typeface="Calibri"/>
              <a:ea typeface="Calibri"/>
              <a:cs typeface="Calibri"/>
              <a:sym typeface="Calibri"/>
            </a:endParaRPr>
          </a:p>
          <a:p>
            <a:pPr indent="-330200" lvl="1" marL="914400" rtl="0" algn="l">
              <a:spcBef>
                <a:spcPts val="0"/>
              </a:spcBef>
              <a:spcAft>
                <a:spcPts val="0"/>
              </a:spcAft>
              <a:buSzPts val="1600"/>
              <a:buFont typeface="Calibri"/>
              <a:buChar char="○"/>
            </a:pPr>
            <a:r>
              <a:rPr lang="en" sz="1600">
                <a:latin typeface="Calibri"/>
                <a:ea typeface="Calibri"/>
                <a:cs typeface="Calibri"/>
                <a:sym typeface="Calibri"/>
              </a:rPr>
              <a:t>Student government/clubs</a:t>
            </a:r>
            <a:endParaRPr sz="1600">
              <a:latin typeface="Calibri"/>
              <a:ea typeface="Calibri"/>
              <a:cs typeface="Calibri"/>
              <a:sym typeface="Calibri"/>
            </a:endParaRPr>
          </a:p>
          <a:p>
            <a:pPr indent="-355600" lvl="0" marL="457200" rtl="0" algn="l">
              <a:spcBef>
                <a:spcPts val="0"/>
              </a:spcBef>
              <a:spcAft>
                <a:spcPts val="0"/>
              </a:spcAft>
              <a:buSzPts val="2000"/>
              <a:buFont typeface="Calibri"/>
              <a:buChar char="●"/>
            </a:pPr>
            <a:r>
              <a:rPr lang="en" sz="2000">
                <a:latin typeface="Calibri"/>
                <a:ea typeface="Calibri"/>
                <a:cs typeface="Calibri"/>
                <a:sym typeface="Calibri"/>
              </a:rPr>
              <a:t>Use group creation to further network and engage!</a:t>
            </a:r>
            <a:endParaRPr sz="20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392075" y="16672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3100"/>
          </a:p>
          <a:p>
            <a:pPr indent="0" lvl="0" marL="0" rtl="0" algn="l">
              <a:spcBef>
                <a:spcPts val="1200"/>
              </a:spcBef>
              <a:spcAft>
                <a:spcPts val="1200"/>
              </a:spcAft>
              <a:buNone/>
            </a:pPr>
            <a:r>
              <a:rPr lang="en" sz="3100"/>
              <a:t>Our most at risk students, students who enter with GPAs 2.5 or below demonstrates higher rates of success in their English classes than any other group when they use the RAW Center.</a:t>
            </a:r>
            <a:endParaRPr sz="3100"/>
          </a:p>
        </p:txBody>
      </p:sp>
      <p:pic>
        <p:nvPicPr>
          <p:cNvPr id="66" name="Google Shape;66;p14"/>
          <p:cNvPicPr preferRelativeResize="0"/>
          <p:nvPr/>
        </p:nvPicPr>
        <p:blipFill>
          <a:blip r:embed="rId3">
            <a:alphaModFix/>
          </a:blip>
          <a:stretch>
            <a:fillRect/>
          </a:stretch>
        </p:blipFill>
        <p:spPr>
          <a:xfrm>
            <a:off x="3679775" y="717400"/>
            <a:ext cx="1570100" cy="1570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2" name="Google Shape;72;p15"/>
          <p:cNvSpPr txBox="1"/>
          <p:nvPr>
            <p:ph idx="1" type="body"/>
          </p:nvPr>
        </p:nvSpPr>
        <p:spPr>
          <a:xfrm>
            <a:off x="378675" y="1546650"/>
            <a:ext cx="8520600" cy="33972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381000" lvl="0" marL="457200" rtl="0" algn="l">
              <a:spcBef>
                <a:spcPts val="1200"/>
              </a:spcBef>
              <a:spcAft>
                <a:spcPts val="0"/>
              </a:spcAft>
              <a:buSzPct val="100000"/>
              <a:buChar char="●"/>
            </a:pPr>
            <a:r>
              <a:rPr lang="en" sz="9600"/>
              <a:t>Adult students have HS reading and writing training</a:t>
            </a:r>
            <a:endParaRPr sz="9600"/>
          </a:p>
          <a:p>
            <a:pPr indent="-381000" lvl="0" marL="457200" rtl="0" algn="l">
              <a:spcBef>
                <a:spcPts val="0"/>
              </a:spcBef>
              <a:spcAft>
                <a:spcPts val="0"/>
              </a:spcAft>
              <a:buSzPct val="100000"/>
              <a:buChar char="●"/>
            </a:pPr>
            <a:r>
              <a:rPr lang="en" sz="9600"/>
              <a:t>May lack student skills, schema for college reading and writing</a:t>
            </a:r>
            <a:endParaRPr sz="9600"/>
          </a:p>
          <a:p>
            <a:pPr indent="-381000" lvl="0" marL="457200" rtl="0" algn="l">
              <a:spcBef>
                <a:spcPts val="0"/>
              </a:spcBef>
              <a:spcAft>
                <a:spcPts val="0"/>
              </a:spcAft>
              <a:buSzPct val="100000"/>
              <a:buChar char="●"/>
            </a:pPr>
            <a:r>
              <a:rPr lang="en" sz="9600"/>
              <a:t>May simply need coaching, </a:t>
            </a:r>
            <a:r>
              <a:rPr lang="en" sz="9600"/>
              <a:t>guidance</a:t>
            </a:r>
            <a:r>
              <a:rPr lang="en" sz="9600"/>
              <a:t>, refreshers</a:t>
            </a:r>
            <a:endParaRPr sz="9600"/>
          </a:p>
          <a:p>
            <a:pPr indent="-381000" lvl="0" marL="457200" rtl="0" algn="l">
              <a:spcBef>
                <a:spcPts val="0"/>
              </a:spcBef>
              <a:spcAft>
                <a:spcPts val="0"/>
              </a:spcAft>
              <a:buSzPct val="100000"/>
              <a:buChar char="●"/>
            </a:pPr>
            <a:r>
              <a:rPr lang="en" sz="9600"/>
              <a:t>Experienced English and ESL instructor can diagnose reading and writing issues quickly</a:t>
            </a:r>
            <a:endParaRPr sz="9600"/>
          </a:p>
          <a:p>
            <a:pPr indent="-381000" lvl="0" marL="457200" rtl="0" algn="l">
              <a:spcBef>
                <a:spcPts val="0"/>
              </a:spcBef>
              <a:spcAft>
                <a:spcPts val="0"/>
              </a:spcAft>
              <a:buSzPct val="100000"/>
              <a:buChar char="●"/>
            </a:pPr>
            <a:r>
              <a:rPr lang="en" sz="9600"/>
              <a:t>Offer further training, practice, reminders, handouts, proofreading, support</a:t>
            </a:r>
            <a:endParaRPr sz="9600"/>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Experienced English and ESL instructors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73" name="Google Shape;73;p15"/>
          <p:cNvPicPr preferRelativeResize="0"/>
          <p:nvPr/>
        </p:nvPicPr>
        <p:blipFill>
          <a:blip r:embed="rId3">
            <a:alphaModFix/>
          </a:blip>
          <a:stretch>
            <a:fillRect/>
          </a:stretch>
        </p:blipFill>
        <p:spPr>
          <a:xfrm>
            <a:off x="3469175" y="177150"/>
            <a:ext cx="1807475" cy="1807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idx="1" type="body"/>
          </p:nvPr>
        </p:nvSpPr>
        <p:spPr>
          <a:xfrm>
            <a:off x="311700" y="2062750"/>
            <a:ext cx="8520600" cy="2799600"/>
          </a:xfrm>
          <a:prstGeom prst="rect">
            <a:avLst/>
          </a:prstGeom>
        </p:spPr>
        <p:txBody>
          <a:bodyPr anchorCtr="0" anchor="t" bIns="91425" lIns="91425" spcFirstLastPara="1" rIns="91425" wrap="square" tIns="91425">
            <a:normAutofit/>
          </a:bodyPr>
          <a:lstStyle/>
          <a:p>
            <a:pPr indent="-381000" lvl="0" marL="457200" rtl="0" algn="l">
              <a:spcBef>
                <a:spcPts val="0"/>
              </a:spcBef>
              <a:spcAft>
                <a:spcPts val="0"/>
              </a:spcAft>
              <a:buSzPts val="2400"/>
              <a:buChar char="●"/>
            </a:pPr>
            <a:r>
              <a:rPr lang="en" sz="2400"/>
              <a:t>Open 7 days a week via Canvas LPC Tutoring/RAW</a:t>
            </a:r>
            <a:endParaRPr sz="2400"/>
          </a:p>
          <a:p>
            <a:pPr indent="-381000" lvl="0" marL="457200" rtl="0" algn="l">
              <a:spcBef>
                <a:spcPts val="0"/>
              </a:spcBef>
              <a:spcAft>
                <a:spcPts val="0"/>
              </a:spcAft>
              <a:buSzPts val="2400"/>
              <a:buChar char="●"/>
            </a:pPr>
            <a:r>
              <a:rPr lang="en" sz="2400"/>
              <a:t>22 hours per week</a:t>
            </a:r>
            <a:endParaRPr sz="2400"/>
          </a:p>
          <a:p>
            <a:pPr indent="-381000" lvl="0" marL="457200" rtl="0" algn="l">
              <a:spcBef>
                <a:spcPts val="0"/>
              </a:spcBef>
              <a:spcAft>
                <a:spcPts val="0"/>
              </a:spcAft>
              <a:buSzPts val="2400"/>
              <a:buChar char="●"/>
            </a:pPr>
            <a:r>
              <a:rPr lang="en" sz="2400"/>
              <a:t>Drop-in on campus/6 hours</a:t>
            </a:r>
            <a:endParaRPr sz="2400"/>
          </a:p>
          <a:p>
            <a:pPr indent="-381000" lvl="0" marL="457200" rtl="0" algn="l">
              <a:spcBef>
                <a:spcPts val="0"/>
              </a:spcBef>
              <a:spcAft>
                <a:spcPts val="0"/>
              </a:spcAft>
              <a:buSzPts val="2400"/>
              <a:buChar char="●"/>
            </a:pPr>
            <a:r>
              <a:rPr lang="en" sz="2400"/>
              <a:t>Drop-in online 16 hours</a:t>
            </a:r>
            <a:endParaRPr sz="2400"/>
          </a:p>
          <a:p>
            <a:pPr indent="-381000" lvl="0" marL="457200" rtl="0" algn="l">
              <a:spcBef>
                <a:spcPts val="0"/>
              </a:spcBef>
              <a:spcAft>
                <a:spcPts val="0"/>
              </a:spcAft>
              <a:buSzPts val="2400"/>
              <a:buChar char="●"/>
            </a:pPr>
            <a:r>
              <a:rPr lang="en" sz="2400"/>
              <a:t>Paper drop-off service</a:t>
            </a:r>
            <a:endParaRPr sz="2400"/>
          </a:p>
          <a:p>
            <a:pPr indent="-381000" lvl="0" marL="457200" rtl="0" algn="l">
              <a:spcBef>
                <a:spcPts val="0"/>
              </a:spcBef>
              <a:spcAft>
                <a:spcPts val="0"/>
              </a:spcAft>
              <a:buSzPts val="2400"/>
              <a:buChar char="●"/>
            </a:pPr>
            <a:r>
              <a:rPr lang="en" sz="2400"/>
              <a:t>RAW</a:t>
            </a:r>
            <a:r>
              <a:rPr lang="en" sz="2400" u="sng">
                <a:solidFill>
                  <a:schemeClr val="hlink"/>
                </a:solidFill>
                <a:hlinkClick r:id="rId3"/>
              </a:rPr>
              <a:t> resources site</a:t>
            </a:r>
            <a:endParaRPr sz="2400"/>
          </a:p>
        </p:txBody>
      </p:sp>
      <p:pic>
        <p:nvPicPr>
          <p:cNvPr id="79" name="Google Shape;79;p16"/>
          <p:cNvPicPr preferRelativeResize="0"/>
          <p:nvPr/>
        </p:nvPicPr>
        <p:blipFill>
          <a:blip r:embed="rId4">
            <a:alphaModFix/>
          </a:blip>
          <a:stretch>
            <a:fillRect/>
          </a:stretch>
        </p:blipFill>
        <p:spPr>
          <a:xfrm>
            <a:off x="3666375" y="288775"/>
            <a:ext cx="1570100" cy="1570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t>Smart Shop Workshop Series</a:t>
            </a:r>
            <a:endParaRPr/>
          </a:p>
        </p:txBody>
      </p:sp>
      <p:sp>
        <p:nvSpPr>
          <p:cNvPr id="85" name="Google Shape;85;p1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381000" lvl="0" marL="457200" rtl="0" algn="l">
              <a:spcBef>
                <a:spcPts val="0"/>
              </a:spcBef>
              <a:spcAft>
                <a:spcPts val="0"/>
              </a:spcAft>
              <a:buSzPts val="2400"/>
              <a:buChar char="●"/>
            </a:pPr>
            <a:r>
              <a:rPr lang="en" sz="2400"/>
              <a:t>Campus IR data </a:t>
            </a:r>
            <a:r>
              <a:rPr lang="en" sz="2400"/>
              <a:t>correlates increased student success and workshop attendance.</a:t>
            </a:r>
            <a:endParaRPr sz="2400"/>
          </a:p>
          <a:p>
            <a:pPr indent="-381000" lvl="0" marL="457200" rtl="0" algn="l">
              <a:spcBef>
                <a:spcPts val="0"/>
              </a:spcBef>
              <a:spcAft>
                <a:spcPts val="0"/>
              </a:spcAft>
              <a:buSzPts val="2400"/>
              <a:buChar char="●"/>
            </a:pPr>
            <a:r>
              <a:rPr lang="en" sz="2400"/>
              <a:t>Have an idea for a workshop?</a:t>
            </a:r>
            <a:endParaRPr sz="2400"/>
          </a:p>
          <a:p>
            <a:pPr indent="-381000" lvl="0" marL="457200" rtl="0" algn="l">
              <a:spcBef>
                <a:spcPts val="0"/>
              </a:spcBef>
              <a:spcAft>
                <a:spcPts val="0"/>
              </a:spcAft>
              <a:buSzPts val="2400"/>
              <a:buChar char="●"/>
            </a:pPr>
            <a:r>
              <a:rPr lang="en" sz="2400"/>
              <a:t>Attend coordinator meeting, create workshops and set dates</a:t>
            </a:r>
            <a:endParaRPr sz="2400"/>
          </a:p>
          <a:p>
            <a:pPr indent="-381000" lvl="0" marL="457200" rtl="0" algn="l">
              <a:spcBef>
                <a:spcPts val="0"/>
              </a:spcBef>
              <a:spcAft>
                <a:spcPts val="0"/>
              </a:spcAft>
              <a:buSzPts val="2400"/>
              <a:buChar char="●"/>
            </a:pPr>
            <a:r>
              <a:rPr lang="en" sz="2400"/>
              <a:t>The workshop series will put your workshop on the calendar and do the marketing</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1" name="Google Shape;91;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92" name="Google Shape;92;p18"/>
          <p:cNvPicPr preferRelativeResize="0"/>
          <p:nvPr/>
        </p:nvPicPr>
        <p:blipFill>
          <a:blip r:embed="rId3">
            <a:alphaModFix/>
          </a:blip>
          <a:stretch>
            <a:fillRect/>
          </a:stretch>
        </p:blipFill>
        <p:spPr>
          <a:xfrm>
            <a:off x="1265150" y="1058225"/>
            <a:ext cx="6342343" cy="33348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94725"/>
            <a:ext cx="8520600" cy="613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1" lang="en" sz="2800"/>
              <a:t>Teacher-to-Student Contact</a:t>
            </a:r>
            <a:endParaRPr sz="4700"/>
          </a:p>
        </p:txBody>
      </p:sp>
      <p:sp>
        <p:nvSpPr>
          <p:cNvPr id="98" name="Google Shape;98;p19"/>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Font typeface="Calibri"/>
              <a:buChar char="●"/>
            </a:pPr>
            <a:r>
              <a:rPr lang="en" sz="2400">
                <a:latin typeface="Calibri"/>
                <a:ea typeface="Calibri"/>
                <a:cs typeface="Calibri"/>
                <a:sym typeface="Calibri"/>
              </a:rPr>
              <a:t>Post reminders about upcoming office hours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Post Zoom links to office hours at the start of those hours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quick messages to tell students to check email for info sent via email</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DM individual students as needed </a:t>
            </a:r>
            <a:endParaRPr sz="2400">
              <a:latin typeface="Calibri"/>
              <a:ea typeface="Calibri"/>
              <a:cs typeface="Calibri"/>
              <a:sym typeface="Calibri"/>
            </a:endParaRPr>
          </a:p>
          <a:p>
            <a:pPr indent="0" lvl="0" marL="0" rtl="0" algn="l">
              <a:spcBef>
                <a:spcPts val="0"/>
              </a:spcBef>
              <a:spcAft>
                <a:spcPts val="1200"/>
              </a:spcAft>
              <a:buNone/>
            </a:pPr>
            <a:r>
              <a:t/>
            </a:r>
            <a:endParaRPr sz="19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idx="1" type="body"/>
          </p:nvPr>
        </p:nvSpPr>
        <p:spPr>
          <a:xfrm>
            <a:off x="313975" y="591000"/>
            <a:ext cx="7645800" cy="21495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Font typeface="Calibri"/>
              <a:buChar char="●"/>
            </a:pPr>
            <a:r>
              <a:rPr lang="en" sz="2400">
                <a:latin typeface="Calibri"/>
                <a:ea typeface="Calibri"/>
                <a:cs typeface="Calibri"/>
                <a:sym typeface="Calibri"/>
              </a:rPr>
              <a:t>Post Smart Shop Weeklies</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Post reminders to use the RAW Center</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Send links to other oft-needed campus resources:</a:t>
            </a:r>
            <a:r>
              <a:rPr lang="en" sz="2400" u="sng">
                <a:solidFill>
                  <a:srgbClr val="1155CC"/>
                </a:solidFill>
                <a:latin typeface="Calibri"/>
                <a:ea typeface="Calibri"/>
                <a:cs typeface="Calibri"/>
                <a:sym typeface="Calibri"/>
                <a:hlinkClick r:id="rId3">
                  <a:extLst>
                    <a:ext uri="{A12FA001-AC4F-418D-AE19-62706E023703}">
                      <ahyp:hlinkClr val="tx"/>
                    </a:ext>
                  </a:extLst>
                </a:hlinkClick>
              </a:rPr>
              <a:t> </a:t>
            </a:r>
            <a:endParaRPr sz="2400"/>
          </a:p>
          <a:p>
            <a:pPr indent="0" lvl="0" marL="457200" rtl="0" algn="l">
              <a:spcBef>
                <a:spcPts val="0"/>
              </a:spcBef>
              <a:spcAft>
                <a:spcPts val="0"/>
              </a:spcAft>
              <a:buNone/>
            </a:pPr>
            <a:r>
              <a:rPr lang="en" sz="2400" u="sng">
                <a:solidFill>
                  <a:srgbClr val="1155CC"/>
                </a:solidFill>
                <a:latin typeface="Calibri"/>
                <a:ea typeface="Calibri"/>
                <a:cs typeface="Calibri"/>
                <a:sym typeface="Calibri"/>
                <a:hlinkClick r:id="rId4">
                  <a:extLst>
                    <a:ext uri="{A12FA001-AC4F-418D-AE19-62706E023703}">
                      <ahyp:hlinkClr val="tx"/>
                    </a:ext>
                  </a:extLst>
                </a:hlinkClick>
              </a:rPr>
              <a:t>computer center</a:t>
            </a:r>
            <a:r>
              <a:rPr lang="en" sz="2400">
                <a:latin typeface="Calibri"/>
                <a:ea typeface="Calibri"/>
                <a:cs typeface="Calibri"/>
                <a:sym typeface="Calibri"/>
              </a:rPr>
              <a:t>, </a:t>
            </a:r>
            <a:r>
              <a:rPr lang="en" sz="2400" u="sng">
                <a:solidFill>
                  <a:srgbClr val="1155CC"/>
                </a:solidFill>
                <a:latin typeface="Calibri"/>
                <a:ea typeface="Calibri"/>
                <a:cs typeface="Calibri"/>
                <a:sym typeface="Calibri"/>
                <a:hlinkClick r:id="rId5">
                  <a:extLst>
                    <a:ext uri="{A12FA001-AC4F-418D-AE19-62706E023703}">
                      <ahyp:hlinkClr val="tx"/>
                    </a:ext>
                  </a:extLst>
                </a:hlinkClick>
              </a:rPr>
              <a:t>the library</a:t>
            </a:r>
            <a:r>
              <a:rPr lang="en" sz="2400">
                <a:latin typeface="Calibri"/>
                <a:ea typeface="Calibri"/>
                <a:cs typeface="Calibri"/>
                <a:sym typeface="Calibri"/>
              </a:rPr>
              <a:t>,  the </a:t>
            </a:r>
            <a:r>
              <a:rPr lang="en" sz="2400" u="sng">
                <a:solidFill>
                  <a:srgbClr val="1155CC"/>
                </a:solidFill>
                <a:latin typeface="Calibri"/>
                <a:ea typeface="Calibri"/>
                <a:cs typeface="Calibri"/>
                <a:sym typeface="Calibri"/>
                <a:hlinkClick r:id="rId6">
                  <a:extLst>
                    <a:ext uri="{A12FA001-AC4F-418D-AE19-62706E023703}">
                      <ahyp:hlinkClr val="tx"/>
                    </a:ext>
                  </a:extLst>
                </a:hlinkClick>
              </a:rPr>
              <a:t>student resource guide</a:t>
            </a:r>
            <a:r>
              <a:rPr lang="en" sz="2400">
                <a:latin typeface="Calibri"/>
                <a:ea typeface="Calibri"/>
                <a:cs typeface="Calibri"/>
                <a:sym typeface="Calibri"/>
              </a:rPr>
              <a:t>, </a:t>
            </a:r>
            <a:r>
              <a:rPr lang="en" sz="2400" u="sng">
                <a:solidFill>
                  <a:srgbClr val="1155CC"/>
                </a:solidFill>
                <a:latin typeface="Calibri"/>
                <a:ea typeface="Calibri"/>
                <a:cs typeface="Calibri"/>
                <a:sym typeface="Calibri"/>
                <a:hlinkClick r:id="rId7">
                  <a:extLst>
                    <a:ext uri="{A12FA001-AC4F-418D-AE19-62706E023703}">
                      <ahyp:hlinkClr val="tx"/>
                    </a:ext>
                  </a:extLst>
                </a:hlinkClick>
              </a:rPr>
              <a:t>mental health services</a:t>
            </a:r>
            <a:endParaRPr sz="2400">
              <a:solidFill>
                <a:srgbClr val="1155CC"/>
              </a:solidFill>
              <a:latin typeface="Calibri"/>
              <a:ea typeface="Calibri"/>
              <a:cs typeface="Calibri"/>
              <a:sym typeface="Calibri"/>
            </a:endParaRPr>
          </a:p>
          <a:p>
            <a:pPr indent="0" lvl="0" marL="0" rtl="0" algn="l">
              <a:spcBef>
                <a:spcPts val="0"/>
              </a:spcBef>
              <a:spcAft>
                <a:spcPts val="1200"/>
              </a:spcAft>
              <a:buNone/>
            </a:pPr>
            <a:r>
              <a:t/>
            </a:r>
            <a:endParaRPr sz="2400"/>
          </a:p>
        </p:txBody>
      </p:sp>
      <p:pic>
        <p:nvPicPr>
          <p:cNvPr id="104" name="Google Shape;104;p20"/>
          <p:cNvPicPr preferRelativeResize="0"/>
          <p:nvPr/>
        </p:nvPicPr>
        <p:blipFill>
          <a:blip r:embed="rId8">
            <a:alphaModFix/>
          </a:blip>
          <a:stretch>
            <a:fillRect/>
          </a:stretch>
        </p:blipFill>
        <p:spPr>
          <a:xfrm>
            <a:off x="1929975" y="3062075"/>
            <a:ext cx="4727976" cy="1533075"/>
          </a:xfrm>
          <a:prstGeom prst="rect">
            <a:avLst/>
          </a:prstGeom>
          <a:noFill/>
          <a:ln>
            <a:noFill/>
          </a:ln>
        </p:spPr>
      </p:pic>
      <p:sp>
        <p:nvSpPr>
          <p:cNvPr id="105" name="Google Shape;105;p20"/>
          <p:cNvSpPr txBox="1"/>
          <p:nvPr/>
        </p:nvSpPr>
        <p:spPr>
          <a:xfrm>
            <a:off x="7461300" y="1514425"/>
            <a:ext cx="5319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Old Standard TT"/>
              <a:ea typeface="Old Standard TT"/>
              <a:cs typeface="Old Standard TT"/>
              <a:sym typeface="Old Standard T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idx="1" type="body"/>
          </p:nvPr>
        </p:nvSpPr>
        <p:spPr>
          <a:xfrm>
            <a:off x="385575" y="605875"/>
            <a:ext cx="8520600" cy="3377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t/>
            </a:r>
            <a:endParaRPr sz="2400">
              <a:latin typeface="Calibri"/>
              <a:ea typeface="Calibri"/>
              <a:cs typeface="Calibri"/>
              <a:sym typeface="Calibri"/>
            </a:endParaRPr>
          </a:p>
          <a:p>
            <a:pPr indent="-381000" lvl="0" marL="457200" rtl="0" algn="l">
              <a:spcBef>
                <a:spcPts val="0"/>
              </a:spcBef>
              <a:spcAft>
                <a:spcPts val="0"/>
              </a:spcAft>
              <a:buSzPts val="2400"/>
              <a:buFont typeface="Calibri"/>
              <a:buChar char="●"/>
            </a:pPr>
            <a:r>
              <a:rPr lang="en" sz="2400">
                <a:latin typeface="Calibri"/>
                <a:ea typeface="Calibri"/>
                <a:cs typeface="Calibri"/>
                <a:sym typeface="Calibri"/>
              </a:rPr>
              <a:t>Create and post infographic of weekly module assignments</a:t>
            </a:r>
            <a:endParaRPr sz="2400">
              <a:latin typeface="Calibri"/>
              <a:ea typeface="Calibri"/>
              <a:cs typeface="Calibri"/>
              <a:sym typeface="Calibri"/>
            </a:endParaRPr>
          </a:p>
          <a:p>
            <a:pPr indent="0" lvl="0" marL="457200" rtl="0" algn="l">
              <a:spcBef>
                <a:spcPts val="0"/>
              </a:spcBef>
              <a:spcAft>
                <a:spcPts val="0"/>
              </a:spcAft>
              <a:buNone/>
            </a:pPr>
            <a:r>
              <a:t/>
            </a:r>
            <a:endParaRPr sz="2400">
              <a:latin typeface="Calibri"/>
              <a:ea typeface="Calibri"/>
              <a:cs typeface="Calibri"/>
              <a:sym typeface="Calibri"/>
            </a:endParaRPr>
          </a:p>
        </p:txBody>
      </p:sp>
      <p:pic>
        <p:nvPicPr>
          <p:cNvPr id="111" name="Google Shape;111;p21"/>
          <p:cNvPicPr preferRelativeResize="0"/>
          <p:nvPr/>
        </p:nvPicPr>
        <p:blipFill>
          <a:blip r:embed="rId3">
            <a:alphaModFix/>
          </a:blip>
          <a:stretch>
            <a:fillRect/>
          </a:stretch>
        </p:blipFill>
        <p:spPr>
          <a:xfrm>
            <a:off x="1297475" y="2040475"/>
            <a:ext cx="2340825" cy="2340825"/>
          </a:xfrm>
          <a:prstGeom prst="rect">
            <a:avLst/>
          </a:prstGeom>
          <a:noFill/>
          <a:ln>
            <a:noFill/>
          </a:ln>
        </p:spPr>
      </p:pic>
      <p:pic>
        <p:nvPicPr>
          <p:cNvPr id="112" name="Google Shape;112;p21"/>
          <p:cNvPicPr preferRelativeResize="0"/>
          <p:nvPr/>
        </p:nvPicPr>
        <p:blipFill>
          <a:blip r:embed="rId4">
            <a:alphaModFix/>
          </a:blip>
          <a:stretch>
            <a:fillRect/>
          </a:stretch>
        </p:blipFill>
        <p:spPr>
          <a:xfrm>
            <a:off x="4346850" y="1945425"/>
            <a:ext cx="3691779" cy="23408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