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6"/>
  </p:notesMasterIdLst>
  <p:handoutMasterIdLst>
    <p:handoutMasterId r:id="rId27"/>
  </p:handoutMasterIdLst>
  <p:sldIdLst>
    <p:sldId id="256" r:id="rId2"/>
    <p:sldId id="257" r:id="rId3"/>
    <p:sldId id="267" r:id="rId4"/>
    <p:sldId id="259" r:id="rId5"/>
    <p:sldId id="268" r:id="rId6"/>
    <p:sldId id="269" r:id="rId7"/>
    <p:sldId id="262" r:id="rId8"/>
    <p:sldId id="263" r:id="rId9"/>
    <p:sldId id="264" r:id="rId10"/>
    <p:sldId id="270" r:id="rId11"/>
    <p:sldId id="271" r:id="rId12"/>
    <p:sldId id="272" r:id="rId13"/>
    <p:sldId id="273" r:id="rId14"/>
    <p:sldId id="288" r:id="rId15"/>
    <p:sldId id="289" r:id="rId16"/>
    <p:sldId id="285" r:id="rId17"/>
    <p:sldId id="286" r:id="rId18"/>
    <p:sldId id="284" r:id="rId19"/>
    <p:sldId id="277" r:id="rId20"/>
    <p:sldId id="280" r:id="rId21"/>
    <p:sldId id="274" r:id="rId22"/>
    <p:sldId id="282" r:id="rId23"/>
    <p:sldId id="279" r:id="rId24"/>
    <p:sldId id="281"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12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0386C-4AE1-4ACB-B44B-1BCA613A1F7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972EF172-6DA6-4CA1-96F6-172D8A78A05D}"/>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B1BB988-82DD-4FB5-9411-505F81CEC0A4}" type="datetimeFigureOut">
              <a:rPr lang="en-US" smtClean="0"/>
              <a:t>3/15/2023</a:t>
            </a:fld>
            <a:endParaRPr lang="en-US"/>
          </a:p>
        </p:txBody>
      </p:sp>
      <p:sp>
        <p:nvSpPr>
          <p:cNvPr id="4" name="Footer Placeholder 3">
            <a:extLst>
              <a:ext uri="{FF2B5EF4-FFF2-40B4-BE49-F238E27FC236}">
                <a16:creationId xmlns:a16="http://schemas.microsoft.com/office/drawing/2014/main" id="{50AD052A-215B-4A52-8B71-03E7486BFBDA}"/>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A3FD1B69-6C46-4D81-8856-92D7553CDE61}"/>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1BC55B4-F0F8-413F-A9D7-82E449F12306}" type="slidenum">
              <a:rPr lang="en-US" smtClean="0"/>
              <a:t>‹#›</a:t>
            </a:fld>
            <a:endParaRPr lang="en-US"/>
          </a:p>
        </p:txBody>
      </p:sp>
    </p:spTree>
    <p:extLst>
      <p:ext uri="{BB962C8B-B14F-4D97-AF65-F5344CB8AC3E}">
        <p14:creationId xmlns:p14="http://schemas.microsoft.com/office/powerpoint/2010/main" val="4000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BFFB90-6E01-4308-83D1-F82DFF3178D4}" type="datetimeFigureOut">
              <a:rPr lang="en-US" smtClean="0"/>
              <a:t>3/15/2023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9223D7B-74D6-447D-A3C3-D9A6DCEE80F6}" type="slidenum">
              <a:rPr lang="en-US" smtClean="0"/>
              <a:t>‹#›</a:t>
            </a:fld>
            <a:endParaRPr lang="en-US"/>
          </a:p>
        </p:txBody>
      </p:sp>
    </p:spTree>
    <p:extLst>
      <p:ext uri="{BB962C8B-B14F-4D97-AF65-F5344CB8AC3E}">
        <p14:creationId xmlns:p14="http://schemas.microsoft.com/office/powerpoint/2010/main" val="222347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74B4DE-6CD2-4D8B-B807-DCD984AC5AC8}"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47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59741A-24A8-4684-B6CD-C74179EBEBE1}"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44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F4F067-05E6-4430-8CFF-D4B2B4C9FB7E}"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636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923DD1D-2212-467D-9B6F-8D989939AAFC}" type="datetime1">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75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2E3C83D-1300-40EB-96BB-7CB04A8E7A82}" type="datetime1">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203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4B40F75-73EC-4BDD-AF58-B81B16E2A00A}" type="datetime1">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30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B5C15-9A36-462D-8505-3B49D8476AB1}"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182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E06E0A-1604-4D89-8770-5D3D46B45A74}"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11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342067-B155-46B1-920A-60C3279B00ED}"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0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FDA06-D8F8-48FC-8B4B-FF19A4191B0D}"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51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A43BBE-2528-4BEA-B6B5-463D8A2080D2}" type="datetime1">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431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11F4D-EE09-49EB-A904-23C4B7E460E1}" type="datetime1">
              <a:rPr lang="en-US" smtClean="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22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3DEBDA-E5B7-4160-86B5-C86D09797C51}" type="datetime1">
              <a:rPr lang="en-US" smtClean="0"/>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82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BAE6-6C8C-4F83-B211-F4B5716D55B6}" type="datetime1">
              <a:rPr lang="en-US" smtClean="0"/>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232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0B390D-2227-4BA5-A0E6-88AC6A5F57DC}" type="datetime1">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4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F8E2F1-780C-4D94-B949-56488D67F8D2}" type="datetime1">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366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77E837F-4169-445F-A9DE-2051B217C301}" type="datetime1">
              <a:rPr lang="en-US" smtClean="0"/>
              <a:t>3/15/2023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8868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crosoft.com/en-us/microsoft-365/onedrive/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chrepublic.com/article/how-to-set-up-and-use-microsoft-onedrive-on-a-mac/" TargetMode="External"/><Relationship Id="rId2" Type="http://schemas.openxmlformats.org/officeDocument/2006/relationships/hyperlink" Target="https://support.microsoft.com/en-us/office/sync-onedrive-files-and-folders-d9262485-9bf8-4ceb-bac2-e83f68cb6a9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2FE6-BF25-4EEC-B229-67641224B44A}"/>
              </a:ext>
            </a:extLst>
          </p:cNvPr>
          <p:cNvSpPr>
            <a:spLocks noGrp="1"/>
          </p:cNvSpPr>
          <p:nvPr>
            <p:ph type="ctrTitle"/>
          </p:nvPr>
        </p:nvSpPr>
        <p:spPr>
          <a:xfrm>
            <a:off x="1941910" y="1449836"/>
            <a:ext cx="6686549" cy="2990451"/>
          </a:xfrm>
        </p:spPr>
        <p:txBody>
          <a:bodyPr anchor="ctr"/>
          <a:lstStyle/>
          <a:p>
            <a:pPr algn="ctr"/>
            <a:r>
              <a:rPr lang="en-US" b="1" dirty="0"/>
              <a:t>Basics of Using Microsoft 365 </a:t>
            </a:r>
            <a:br>
              <a:rPr lang="en-US" b="1" dirty="0"/>
            </a:br>
            <a:r>
              <a:rPr lang="en-US" sz="5400" b="1" dirty="0"/>
              <a:t>OneDrive</a:t>
            </a:r>
          </a:p>
        </p:txBody>
      </p:sp>
      <p:sp>
        <p:nvSpPr>
          <p:cNvPr id="3" name="Subtitle 2">
            <a:extLst>
              <a:ext uri="{FF2B5EF4-FFF2-40B4-BE49-F238E27FC236}">
                <a16:creationId xmlns:a16="http://schemas.microsoft.com/office/drawing/2014/main" id="{71443ED0-BD1D-4975-B736-02323DAE14BD}"/>
              </a:ext>
            </a:extLst>
          </p:cNvPr>
          <p:cNvSpPr>
            <a:spLocks noGrp="1"/>
          </p:cNvSpPr>
          <p:nvPr>
            <p:ph type="subTitle" idx="1"/>
          </p:nvPr>
        </p:nvSpPr>
        <p:spPr>
          <a:xfrm>
            <a:off x="1941910" y="4565897"/>
            <a:ext cx="6686549" cy="842268"/>
          </a:xfrm>
        </p:spPr>
        <p:txBody>
          <a:bodyPr/>
          <a:lstStyle/>
          <a:p>
            <a:pPr algn="r"/>
            <a:r>
              <a:rPr lang="en-US" dirty="0"/>
              <a:t>Las Positas College</a:t>
            </a:r>
          </a:p>
          <a:p>
            <a:pPr algn="r"/>
            <a:r>
              <a:rPr lang="en-US" dirty="0"/>
              <a:t>Spring 2023</a:t>
            </a:r>
          </a:p>
        </p:txBody>
      </p:sp>
      <p:sp>
        <p:nvSpPr>
          <p:cNvPr id="4" name="Slide Number Placeholder 3">
            <a:extLst>
              <a:ext uri="{FF2B5EF4-FFF2-40B4-BE49-F238E27FC236}">
                <a16:creationId xmlns:a16="http://schemas.microsoft.com/office/drawing/2014/main" id="{8910D22C-4B07-4B0E-A1CE-C3E32AD285C1}"/>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a:extLst>
              <a:ext uri="{FF2B5EF4-FFF2-40B4-BE49-F238E27FC236}">
                <a16:creationId xmlns:a16="http://schemas.microsoft.com/office/drawing/2014/main" id="{53F48173-5324-4EF6-92C4-A98DB309071D}"/>
              </a:ext>
            </a:extLst>
          </p:cNvPr>
          <p:cNvPicPr>
            <a:picLocks noChangeAspect="1"/>
          </p:cNvPicPr>
          <p:nvPr/>
        </p:nvPicPr>
        <p:blipFill>
          <a:blip r:embed="rId2"/>
          <a:stretch>
            <a:fillRect/>
          </a:stretch>
        </p:blipFill>
        <p:spPr>
          <a:xfrm>
            <a:off x="1941910" y="4558059"/>
            <a:ext cx="885825" cy="850106"/>
          </a:xfrm>
          <a:prstGeom prst="rect">
            <a:avLst/>
          </a:prstGeom>
        </p:spPr>
      </p:pic>
    </p:spTree>
    <p:extLst>
      <p:ext uri="{BB962C8B-B14F-4D97-AF65-F5344CB8AC3E}">
        <p14:creationId xmlns:p14="http://schemas.microsoft.com/office/powerpoint/2010/main" val="17008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7556-E12E-4B43-AE59-615F3C6F03D1}"/>
              </a:ext>
            </a:extLst>
          </p:cNvPr>
          <p:cNvSpPr>
            <a:spLocks noGrp="1"/>
          </p:cNvSpPr>
          <p:nvPr>
            <p:ph type="title"/>
          </p:nvPr>
        </p:nvSpPr>
        <p:spPr/>
        <p:txBody>
          <a:bodyPr>
            <a:normAutofit fontScale="90000"/>
          </a:bodyPr>
          <a:lstStyle/>
          <a:p>
            <a:r>
              <a:rPr lang="en-US" sz="1500" b="1" dirty="0"/>
              <a:t>Basics of Using Microsoft 365 OneDrive</a:t>
            </a:r>
            <a:br>
              <a:rPr lang="en-US" b="1" dirty="0"/>
            </a:br>
            <a:r>
              <a:rPr lang="en-US" b="1" dirty="0"/>
              <a:t>Sharing Documents with Others</a:t>
            </a:r>
            <a:r>
              <a:rPr lang="en-US" sz="1500" dirty="0"/>
              <a:t>(continued)</a:t>
            </a:r>
          </a:p>
        </p:txBody>
      </p:sp>
      <p:sp>
        <p:nvSpPr>
          <p:cNvPr id="3" name="Content Placeholder 2">
            <a:extLst>
              <a:ext uri="{FF2B5EF4-FFF2-40B4-BE49-F238E27FC236}">
                <a16:creationId xmlns:a16="http://schemas.microsoft.com/office/drawing/2014/main" id="{209BF92A-1560-438E-BAEC-A849F25EF015}"/>
              </a:ext>
            </a:extLst>
          </p:cNvPr>
          <p:cNvSpPr>
            <a:spLocks noGrp="1"/>
          </p:cNvSpPr>
          <p:nvPr>
            <p:ph sz="half" idx="1"/>
          </p:nvPr>
        </p:nvSpPr>
        <p:spPr>
          <a:xfrm>
            <a:off x="1941909" y="2457450"/>
            <a:ext cx="4742977" cy="3153792"/>
          </a:xfrm>
        </p:spPr>
        <p:txBody>
          <a:bodyPr>
            <a:normAutofit fontScale="92500"/>
          </a:bodyPr>
          <a:lstStyle/>
          <a:p>
            <a:pPr lvl="1">
              <a:buFont typeface="Wingdings" panose="05000000000000000000" pitchFamily="2" charset="2"/>
              <a:buChar char="§"/>
            </a:pPr>
            <a:r>
              <a:rPr lang="en-US" sz="1650" dirty="0"/>
              <a:t>If the person to be shared with is to have View Only access, then leave the pencil on the right lined through;</a:t>
            </a:r>
          </a:p>
          <a:p>
            <a:pPr lvl="1">
              <a:buFont typeface="Wingdings" panose="05000000000000000000" pitchFamily="2" charset="2"/>
              <a:buChar char="§"/>
            </a:pPr>
            <a:r>
              <a:rPr lang="en-US" sz="1650" dirty="0"/>
              <a:t>type the name of the first employee (to be given view access to this file) until their name appears highlighted at the top of the list and click on to select;</a:t>
            </a:r>
          </a:p>
          <a:p>
            <a:pPr lvl="1">
              <a:buFont typeface="Wingdings" panose="05000000000000000000" pitchFamily="2" charset="2"/>
              <a:buChar char="§"/>
            </a:pPr>
            <a:r>
              <a:rPr lang="en-US" sz="1650" dirty="0"/>
              <a:t>Type in any additional names the same way;</a:t>
            </a:r>
          </a:p>
          <a:p>
            <a:pPr lvl="1">
              <a:buFont typeface="Wingdings" panose="05000000000000000000" pitchFamily="2" charset="2"/>
              <a:buChar char="§"/>
            </a:pPr>
            <a:r>
              <a:rPr lang="en-US" sz="1650" dirty="0"/>
              <a:t>Press Enter to select these names and setting;</a:t>
            </a:r>
          </a:p>
          <a:p>
            <a:pPr marL="0" indent="0">
              <a:buNone/>
            </a:pPr>
            <a:endParaRPr lang="en-US" dirty="0"/>
          </a:p>
        </p:txBody>
      </p:sp>
      <p:pic>
        <p:nvPicPr>
          <p:cNvPr id="5" name="Content Placeholder 4">
            <a:extLst>
              <a:ext uri="{FF2B5EF4-FFF2-40B4-BE49-F238E27FC236}">
                <a16:creationId xmlns:a16="http://schemas.microsoft.com/office/drawing/2014/main" id="{AEBBEF39-C808-429E-AD83-5563E0E30EED}"/>
              </a:ext>
            </a:extLst>
          </p:cNvPr>
          <p:cNvPicPr>
            <a:picLocks noGrp="1" noChangeAspect="1"/>
          </p:cNvPicPr>
          <p:nvPr>
            <p:ph sz="half" idx="2"/>
          </p:nvPr>
        </p:nvPicPr>
        <p:blipFill>
          <a:blip r:embed="rId2"/>
          <a:stretch>
            <a:fillRect/>
          </a:stretch>
        </p:blipFill>
        <p:spPr>
          <a:xfrm>
            <a:off x="6744891" y="3097790"/>
            <a:ext cx="1883569" cy="1541102"/>
          </a:xfrm>
          <a:prstGeom prst="rect">
            <a:avLst/>
          </a:prstGeom>
        </p:spPr>
      </p:pic>
      <p:sp>
        <p:nvSpPr>
          <p:cNvPr id="4" name="Slide Number Placeholder 3">
            <a:extLst>
              <a:ext uri="{FF2B5EF4-FFF2-40B4-BE49-F238E27FC236}">
                <a16:creationId xmlns:a16="http://schemas.microsoft.com/office/drawing/2014/main" id="{9FD37AB4-5887-4F1A-AFCB-A80ECD9DC96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49906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8A1C-A2B4-4848-BF16-1FF9004AF539}"/>
              </a:ext>
            </a:extLst>
          </p:cNvPr>
          <p:cNvSpPr>
            <a:spLocks noGrp="1"/>
          </p:cNvSpPr>
          <p:nvPr>
            <p:ph type="title"/>
          </p:nvPr>
        </p:nvSpPr>
        <p:spPr/>
        <p:txBody>
          <a:bodyPr>
            <a:normAutofit fontScale="90000"/>
          </a:bodyPr>
          <a:lstStyle/>
          <a:p>
            <a:r>
              <a:rPr lang="en-US" sz="1500" b="1" dirty="0"/>
              <a:t>Basics of Using Microsoft 365 OneDrive</a:t>
            </a:r>
            <a:br>
              <a:rPr lang="en-US" b="1" dirty="0"/>
            </a:br>
            <a:r>
              <a:rPr lang="en-US" b="1" dirty="0"/>
              <a:t>Sharing Documents with Others</a:t>
            </a:r>
            <a:r>
              <a:rPr lang="en-US" sz="1500" dirty="0"/>
              <a:t>(continued)</a:t>
            </a:r>
          </a:p>
        </p:txBody>
      </p:sp>
      <p:sp>
        <p:nvSpPr>
          <p:cNvPr id="3" name="Content Placeholder 2">
            <a:extLst>
              <a:ext uri="{FF2B5EF4-FFF2-40B4-BE49-F238E27FC236}">
                <a16:creationId xmlns:a16="http://schemas.microsoft.com/office/drawing/2014/main" id="{AE319BD4-F81E-4419-90C4-9A55E7937FB7}"/>
              </a:ext>
            </a:extLst>
          </p:cNvPr>
          <p:cNvSpPr>
            <a:spLocks noGrp="1"/>
          </p:cNvSpPr>
          <p:nvPr>
            <p:ph sz="half" idx="1"/>
          </p:nvPr>
        </p:nvSpPr>
        <p:spPr>
          <a:xfrm>
            <a:off x="1941909" y="2286001"/>
            <a:ext cx="4809559" cy="3358533"/>
          </a:xfrm>
        </p:spPr>
        <p:txBody>
          <a:bodyPr>
            <a:normAutofit fontScale="85000" lnSpcReduction="10000"/>
          </a:bodyPr>
          <a:lstStyle/>
          <a:p>
            <a:pPr lvl="1">
              <a:buFont typeface="Wingdings" panose="05000000000000000000" pitchFamily="2" charset="2"/>
              <a:buChar char="§"/>
            </a:pPr>
            <a:r>
              <a:rPr lang="en-US" sz="1800" dirty="0"/>
              <a:t>To allow a person Edit access to the file, click on the drop-down next to the pencil and select Can Edit;</a:t>
            </a:r>
          </a:p>
          <a:p>
            <a:pPr lvl="1">
              <a:buFont typeface="Wingdings" panose="05000000000000000000" pitchFamily="2" charset="2"/>
              <a:buChar char="§"/>
            </a:pPr>
            <a:r>
              <a:rPr lang="en-US" sz="1800" dirty="0"/>
              <a:t>Type in employee names for those whom you want to be able to edit the file;</a:t>
            </a:r>
          </a:p>
          <a:p>
            <a:pPr lvl="1">
              <a:buFont typeface="Wingdings" panose="05000000000000000000" pitchFamily="2" charset="2"/>
              <a:buChar char="§"/>
            </a:pPr>
            <a:r>
              <a:rPr lang="en-US" sz="1800" dirty="0"/>
              <a:t>When finished entering names, go to the Message section space and type in a message;</a:t>
            </a:r>
          </a:p>
          <a:p>
            <a:pPr lvl="1">
              <a:buFont typeface="Wingdings" panose="05000000000000000000" pitchFamily="2" charset="2"/>
              <a:buChar char="§"/>
            </a:pPr>
            <a:r>
              <a:rPr lang="en-US" sz="1800" dirty="0"/>
              <a:t>Click on Send when complete to send a notification e-mail to everyone being given access;</a:t>
            </a:r>
          </a:p>
          <a:p>
            <a:pPr lvl="1">
              <a:buFont typeface="Wingdings" panose="05000000000000000000" pitchFamily="2" charset="2"/>
              <a:buChar char="§"/>
            </a:pPr>
            <a:r>
              <a:rPr lang="en-US" sz="1800" dirty="0"/>
              <a:t>A copy of the file will be in everyone’s Shared box.</a:t>
            </a:r>
          </a:p>
          <a:p>
            <a:pPr marL="0" indent="0">
              <a:buNone/>
            </a:pPr>
            <a:endParaRPr lang="en-US" sz="1650" dirty="0"/>
          </a:p>
          <a:p>
            <a:pPr marL="0" indent="0">
              <a:buNone/>
            </a:pPr>
            <a:endParaRPr lang="en-US" dirty="0"/>
          </a:p>
        </p:txBody>
      </p:sp>
      <p:pic>
        <p:nvPicPr>
          <p:cNvPr id="5" name="Content Placeholder 4">
            <a:extLst>
              <a:ext uri="{FF2B5EF4-FFF2-40B4-BE49-F238E27FC236}">
                <a16:creationId xmlns:a16="http://schemas.microsoft.com/office/drawing/2014/main" id="{4D7551C4-753A-44D2-837C-9A1F0DD4F418}"/>
              </a:ext>
            </a:extLst>
          </p:cNvPr>
          <p:cNvPicPr>
            <a:picLocks noGrp="1" noChangeAspect="1"/>
          </p:cNvPicPr>
          <p:nvPr>
            <p:ph sz="half" idx="2"/>
          </p:nvPr>
        </p:nvPicPr>
        <p:blipFill>
          <a:blip r:embed="rId2"/>
          <a:stretch>
            <a:fillRect/>
          </a:stretch>
        </p:blipFill>
        <p:spPr>
          <a:xfrm>
            <a:off x="6807458" y="2941253"/>
            <a:ext cx="1821002" cy="1630748"/>
          </a:xfrm>
          <a:prstGeom prst="rect">
            <a:avLst/>
          </a:prstGeom>
        </p:spPr>
      </p:pic>
      <p:sp>
        <p:nvSpPr>
          <p:cNvPr id="4" name="Slide Number Placeholder 3">
            <a:extLst>
              <a:ext uri="{FF2B5EF4-FFF2-40B4-BE49-F238E27FC236}">
                <a16:creationId xmlns:a16="http://schemas.microsoft.com/office/drawing/2014/main" id="{07214CA0-93C4-4FAC-B729-D99D60788692}"/>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3730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E641-3C2B-4486-B1D6-7899F5E25796}"/>
              </a:ext>
            </a:extLst>
          </p:cNvPr>
          <p:cNvSpPr>
            <a:spLocks noGrp="1"/>
          </p:cNvSpPr>
          <p:nvPr>
            <p:ph type="title"/>
          </p:nvPr>
        </p:nvSpPr>
        <p:spPr/>
        <p:txBody>
          <a:bodyPr>
            <a:normAutofit fontScale="90000"/>
          </a:bodyPr>
          <a:lstStyle/>
          <a:p>
            <a:r>
              <a:rPr lang="en-US" sz="1500" b="1" dirty="0"/>
              <a:t>Basics of Using Microsoft 365 OneDrive</a:t>
            </a:r>
            <a:br>
              <a:rPr lang="en-US" b="1" dirty="0"/>
            </a:br>
            <a:r>
              <a:rPr lang="en-US" b="1" dirty="0"/>
              <a:t>Sharing Documents with Others</a:t>
            </a:r>
            <a:r>
              <a:rPr lang="en-US" sz="1500" dirty="0"/>
              <a:t>(continued)</a:t>
            </a:r>
          </a:p>
        </p:txBody>
      </p:sp>
      <p:sp>
        <p:nvSpPr>
          <p:cNvPr id="3" name="Content Placeholder 2">
            <a:extLst>
              <a:ext uri="{FF2B5EF4-FFF2-40B4-BE49-F238E27FC236}">
                <a16:creationId xmlns:a16="http://schemas.microsoft.com/office/drawing/2014/main" id="{D8E04D75-A9C9-461B-AE44-4247B5E76A0A}"/>
              </a:ext>
            </a:extLst>
          </p:cNvPr>
          <p:cNvSpPr>
            <a:spLocks noGrp="1"/>
          </p:cNvSpPr>
          <p:nvPr>
            <p:ph sz="half" idx="1"/>
          </p:nvPr>
        </p:nvSpPr>
        <p:spPr>
          <a:xfrm>
            <a:off x="1941910" y="2457450"/>
            <a:ext cx="4656419" cy="3406806"/>
          </a:xfrm>
        </p:spPr>
        <p:txBody>
          <a:bodyPr>
            <a:normAutofit/>
          </a:bodyPr>
          <a:lstStyle/>
          <a:p>
            <a:r>
              <a:rPr lang="en-US" sz="1800" dirty="0"/>
              <a:t>As time goes on you may want to give more employees access to a file and remove or change access for others.  For this and other functions select Mange Access.</a:t>
            </a:r>
          </a:p>
          <a:p>
            <a:pPr marL="0" indent="0">
              <a:buNone/>
            </a:pPr>
            <a:endParaRPr lang="en-US" sz="1650" dirty="0"/>
          </a:p>
          <a:p>
            <a:pPr marL="0" indent="0">
              <a:buNone/>
            </a:pPr>
            <a:endParaRPr lang="en-US" sz="1650" dirty="0"/>
          </a:p>
          <a:p>
            <a:pPr marL="0" indent="0">
              <a:buNone/>
            </a:pPr>
            <a:r>
              <a:rPr lang="en-US" sz="1650" dirty="0"/>
              <a:t>Note: With recent version of OneDrive, this screen can be accessed by clicking on the Private or Shared designation for the file.</a:t>
            </a:r>
          </a:p>
          <a:p>
            <a:endParaRPr lang="en-US" sz="1800" dirty="0"/>
          </a:p>
          <a:p>
            <a:endParaRPr lang="en-US" sz="1800" dirty="0"/>
          </a:p>
        </p:txBody>
      </p:sp>
      <p:pic>
        <p:nvPicPr>
          <p:cNvPr id="5" name="Content Placeholder 4">
            <a:extLst>
              <a:ext uri="{FF2B5EF4-FFF2-40B4-BE49-F238E27FC236}">
                <a16:creationId xmlns:a16="http://schemas.microsoft.com/office/drawing/2014/main" id="{33EA8AE8-52C6-45FD-B3B1-DA7BE0D51900}"/>
              </a:ext>
            </a:extLst>
          </p:cNvPr>
          <p:cNvPicPr>
            <a:picLocks noGrp="1" noChangeAspect="1"/>
          </p:cNvPicPr>
          <p:nvPr>
            <p:ph sz="half" idx="2"/>
          </p:nvPr>
        </p:nvPicPr>
        <p:blipFill>
          <a:blip r:embed="rId2"/>
          <a:stretch>
            <a:fillRect/>
          </a:stretch>
        </p:blipFill>
        <p:spPr>
          <a:xfrm>
            <a:off x="7202092" y="2464518"/>
            <a:ext cx="1490879" cy="1209721"/>
          </a:xfrm>
          <a:prstGeom prst="rect">
            <a:avLst/>
          </a:prstGeom>
        </p:spPr>
      </p:pic>
      <p:sp>
        <p:nvSpPr>
          <p:cNvPr id="4" name="Slide Number Placeholder 3">
            <a:extLst>
              <a:ext uri="{FF2B5EF4-FFF2-40B4-BE49-F238E27FC236}">
                <a16:creationId xmlns:a16="http://schemas.microsoft.com/office/drawing/2014/main" id="{A2590F45-FDE0-48A8-9EC6-EE265DE7469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6">
            <a:extLst>
              <a:ext uri="{FF2B5EF4-FFF2-40B4-BE49-F238E27FC236}">
                <a16:creationId xmlns:a16="http://schemas.microsoft.com/office/drawing/2014/main" id="{DDE98B5D-5115-4BCE-94C9-1ABAF209C77C}"/>
              </a:ext>
            </a:extLst>
          </p:cNvPr>
          <p:cNvPicPr>
            <a:picLocks noChangeAspect="1"/>
          </p:cNvPicPr>
          <p:nvPr/>
        </p:nvPicPr>
        <p:blipFill>
          <a:blip r:embed="rId3"/>
          <a:stretch>
            <a:fillRect/>
          </a:stretch>
        </p:blipFill>
        <p:spPr>
          <a:xfrm>
            <a:off x="6458478" y="3728544"/>
            <a:ext cx="2314961" cy="1910370"/>
          </a:xfrm>
          <a:prstGeom prst="rect">
            <a:avLst/>
          </a:prstGeom>
        </p:spPr>
      </p:pic>
    </p:spTree>
    <p:extLst>
      <p:ext uri="{BB962C8B-B14F-4D97-AF65-F5344CB8AC3E}">
        <p14:creationId xmlns:p14="http://schemas.microsoft.com/office/powerpoint/2010/main" val="206082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DA7A-1F21-48B4-B211-A1CB9040BC0F}"/>
              </a:ext>
            </a:extLst>
          </p:cNvPr>
          <p:cNvSpPr>
            <a:spLocks noGrp="1"/>
          </p:cNvSpPr>
          <p:nvPr>
            <p:ph type="title"/>
          </p:nvPr>
        </p:nvSpPr>
        <p:spPr/>
        <p:txBody>
          <a:bodyPr/>
          <a:lstStyle/>
          <a:p>
            <a:r>
              <a:rPr lang="en-US" sz="1500" b="1" dirty="0"/>
              <a:t>Basics of Using Microsoft 365 OneDrive</a:t>
            </a:r>
            <a:br>
              <a:rPr lang="en-US" b="1" dirty="0"/>
            </a:br>
            <a:r>
              <a:rPr lang="en-US" b="1" dirty="0"/>
              <a:t>Demo</a:t>
            </a:r>
            <a:endParaRPr lang="en-US" dirty="0"/>
          </a:p>
        </p:txBody>
      </p:sp>
      <p:sp>
        <p:nvSpPr>
          <p:cNvPr id="3" name="Content Placeholder 2">
            <a:extLst>
              <a:ext uri="{FF2B5EF4-FFF2-40B4-BE49-F238E27FC236}">
                <a16:creationId xmlns:a16="http://schemas.microsoft.com/office/drawing/2014/main" id="{531544C4-A628-40C6-8FE2-D2CA42D30F73}"/>
              </a:ext>
            </a:extLst>
          </p:cNvPr>
          <p:cNvSpPr>
            <a:spLocks noGrp="1"/>
          </p:cNvSpPr>
          <p:nvPr>
            <p:ph idx="1"/>
          </p:nvPr>
        </p:nvSpPr>
        <p:spPr>
          <a:xfrm>
            <a:off x="1941909" y="2457450"/>
            <a:ext cx="6686550" cy="3353540"/>
          </a:xfrm>
        </p:spPr>
        <p:txBody>
          <a:bodyPr>
            <a:normAutofit fontScale="92500" lnSpcReduction="20000"/>
          </a:bodyPr>
          <a:lstStyle/>
          <a:p>
            <a:r>
              <a:rPr lang="en-US" sz="1950" dirty="0"/>
              <a:t>Demo: sharing file;</a:t>
            </a:r>
          </a:p>
          <a:p>
            <a:endParaRPr lang="en-US" sz="1950" dirty="0"/>
          </a:p>
          <a:p>
            <a:endParaRPr lang="en-US" sz="1650" dirty="0"/>
          </a:p>
          <a:p>
            <a:endParaRPr lang="en-US" sz="1650" dirty="0"/>
          </a:p>
          <a:p>
            <a:endParaRPr lang="en-US" sz="1650" dirty="0"/>
          </a:p>
          <a:p>
            <a:endParaRPr lang="en-US" sz="1650" dirty="0"/>
          </a:p>
          <a:p>
            <a:endParaRPr lang="en-US" sz="1650" dirty="0"/>
          </a:p>
          <a:p>
            <a:endParaRPr lang="en-US" sz="1650" dirty="0"/>
          </a:p>
          <a:p>
            <a:pPr lvl="1">
              <a:buFont typeface="Arial" panose="020B0604020202020204" pitchFamily="34" charset="0"/>
              <a:buChar char="•"/>
            </a:pPr>
            <a:r>
              <a:rPr lang="en-US" sz="1800" dirty="0"/>
              <a:t>Notice, that two people are working on the same file at the same time and OneDrive shows you where each person is working.</a:t>
            </a:r>
          </a:p>
          <a:p>
            <a:endParaRPr lang="en-US" sz="1650" dirty="0"/>
          </a:p>
        </p:txBody>
      </p:sp>
      <p:sp>
        <p:nvSpPr>
          <p:cNvPr id="5" name="Slide Number Placeholder 4">
            <a:extLst>
              <a:ext uri="{FF2B5EF4-FFF2-40B4-BE49-F238E27FC236}">
                <a16:creationId xmlns:a16="http://schemas.microsoft.com/office/drawing/2014/main" id="{398E6F47-A313-498E-963F-5A6C9C89626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Picture 3">
            <a:extLst>
              <a:ext uri="{FF2B5EF4-FFF2-40B4-BE49-F238E27FC236}">
                <a16:creationId xmlns:a16="http://schemas.microsoft.com/office/drawing/2014/main" id="{EF9B6512-9489-4375-89A9-C1C1A19F8635}"/>
              </a:ext>
            </a:extLst>
          </p:cNvPr>
          <p:cNvPicPr>
            <a:picLocks noChangeAspect="1"/>
          </p:cNvPicPr>
          <p:nvPr/>
        </p:nvPicPr>
        <p:blipFill>
          <a:blip r:embed="rId2"/>
          <a:stretch>
            <a:fillRect/>
          </a:stretch>
        </p:blipFill>
        <p:spPr>
          <a:xfrm>
            <a:off x="2052115" y="2878309"/>
            <a:ext cx="6466138" cy="1991499"/>
          </a:xfrm>
          <a:prstGeom prst="rect">
            <a:avLst/>
          </a:prstGeom>
        </p:spPr>
      </p:pic>
    </p:spTree>
    <p:extLst>
      <p:ext uri="{BB962C8B-B14F-4D97-AF65-F5344CB8AC3E}">
        <p14:creationId xmlns:p14="http://schemas.microsoft.com/office/powerpoint/2010/main" val="296250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11AA-AE26-4F83-89B8-E4AB2D711DBF}"/>
              </a:ext>
            </a:extLst>
          </p:cNvPr>
          <p:cNvSpPr>
            <a:spLocks noGrp="1"/>
          </p:cNvSpPr>
          <p:nvPr>
            <p:ph type="title"/>
          </p:nvPr>
        </p:nvSpPr>
        <p:spPr>
          <a:xfrm>
            <a:off x="1944694" y="1325333"/>
            <a:ext cx="6683765" cy="1149873"/>
          </a:xfrm>
        </p:spPr>
        <p:txBody>
          <a:bodyPr>
            <a:normAutofit fontScale="90000"/>
          </a:bodyPr>
          <a:lstStyle/>
          <a:p>
            <a:r>
              <a:rPr lang="en-US" sz="1500" b="1" dirty="0"/>
              <a:t>Basics of Using Microsoft 365 OneDrive</a:t>
            </a:r>
            <a:br>
              <a:rPr lang="en-US" b="1" dirty="0"/>
            </a:br>
            <a:r>
              <a:rPr lang="en-US" b="1" dirty="0"/>
              <a:t>Syncing Files Between Your Device and OneDrive (Optional)</a:t>
            </a:r>
            <a:endParaRPr lang="en-US" dirty="0"/>
          </a:p>
        </p:txBody>
      </p:sp>
      <p:sp>
        <p:nvSpPr>
          <p:cNvPr id="3" name="Content Placeholder 2">
            <a:extLst>
              <a:ext uri="{FF2B5EF4-FFF2-40B4-BE49-F238E27FC236}">
                <a16:creationId xmlns:a16="http://schemas.microsoft.com/office/drawing/2014/main" id="{AE553927-3A07-484D-8D49-42116B0035EC}"/>
              </a:ext>
            </a:extLst>
          </p:cNvPr>
          <p:cNvSpPr>
            <a:spLocks noGrp="1"/>
          </p:cNvSpPr>
          <p:nvPr>
            <p:ph idx="1"/>
          </p:nvPr>
        </p:nvSpPr>
        <p:spPr>
          <a:xfrm>
            <a:off x="1941909" y="2475205"/>
            <a:ext cx="6686550" cy="3342443"/>
          </a:xfrm>
        </p:spPr>
        <p:txBody>
          <a:bodyPr>
            <a:normAutofit fontScale="92500" lnSpcReduction="10000"/>
          </a:bodyPr>
          <a:lstStyle/>
          <a:p>
            <a:r>
              <a:rPr lang="en-US" sz="1800" dirty="0"/>
              <a:t>It’s possible to have a folder on OneDrive sync with your PC/ laptop if your device uses Windows 10 or 11;</a:t>
            </a:r>
          </a:p>
          <a:p>
            <a:r>
              <a:rPr lang="en-US" sz="1800" dirty="0"/>
              <a:t>Note: While there are benefits to having a folder syncing between these two platforms there are also drawbacks to take into consideration first;</a:t>
            </a:r>
            <a:endParaRPr lang="en-US" sz="1650" dirty="0"/>
          </a:p>
          <a:p>
            <a:pPr lvl="1">
              <a:buFont typeface="Wingdings" panose="05000000000000000000" pitchFamily="2" charset="2"/>
              <a:buChar char="§"/>
            </a:pPr>
            <a:r>
              <a:rPr lang="en-US" sz="1650" dirty="0"/>
              <a:t>Deleting files in folders that have been sync’d will permanently delete the file in both places; </a:t>
            </a:r>
          </a:p>
          <a:p>
            <a:pPr lvl="1">
              <a:buFont typeface="Wingdings" panose="05000000000000000000" pitchFamily="2" charset="2"/>
              <a:buChar char="§"/>
            </a:pPr>
            <a:r>
              <a:rPr lang="en-US" sz="1650" dirty="0"/>
              <a:t>If a synced file becomes corrupt, or your device picks up a virus, it will transfer to the synced folder as well; </a:t>
            </a:r>
          </a:p>
          <a:p>
            <a:pPr lvl="1">
              <a:buFont typeface="Wingdings" panose="05000000000000000000" pitchFamily="2" charset="2"/>
              <a:buChar char="§"/>
            </a:pPr>
            <a:r>
              <a:rPr lang="en-US" sz="1650" dirty="0"/>
              <a:t>If your laptop goes missing, whoever has it will now be able to access all the files on the device and in your synced OneDrive folder;</a:t>
            </a:r>
          </a:p>
        </p:txBody>
      </p:sp>
      <p:sp>
        <p:nvSpPr>
          <p:cNvPr id="4" name="Slide Number Placeholder 3">
            <a:extLst>
              <a:ext uri="{FF2B5EF4-FFF2-40B4-BE49-F238E27FC236}">
                <a16:creationId xmlns:a16="http://schemas.microsoft.com/office/drawing/2014/main" id="{09F48090-8390-46C3-B673-8DD935AC6AD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7391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9BCD-8632-4074-93DA-1DFDEC0817E7}"/>
              </a:ext>
            </a:extLst>
          </p:cNvPr>
          <p:cNvSpPr>
            <a:spLocks noGrp="1"/>
          </p:cNvSpPr>
          <p:nvPr>
            <p:ph type="title"/>
          </p:nvPr>
        </p:nvSpPr>
        <p:spPr>
          <a:xfrm>
            <a:off x="1944694" y="1325332"/>
            <a:ext cx="6683765" cy="1116582"/>
          </a:xfrm>
        </p:spPr>
        <p:txBody>
          <a:bodyPr>
            <a:normAutofit fontScale="90000"/>
          </a:bodyPr>
          <a:lstStyle/>
          <a:p>
            <a:r>
              <a:rPr lang="en-US" sz="1650" b="1" dirty="0"/>
              <a:t>Basics of Using Microsoft 365 OneDrive</a:t>
            </a:r>
            <a:br>
              <a:rPr lang="en-US" b="1" dirty="0"/>
            </a:br>
            <a:r>
              <a:rPr lang="en-US" sz="3000" b="1" dirty="0"/>
              <a:t>Syncing Files Between Your Device and OneDrive (optional) </a:t>
            </a:r>
            <a:r>
              <a:rPr lang="en-US" sz="1650" dirty="0"/>
              <a:t>(continued)</a:t>
            </a:r>
          </a:p>
        </p:txBody>
      </p:sp>
      <p:sp>
        <p:nvSpPr>
          <p:cNvPr id="3" name="Content Placeholder 2">
            <a:extLst>
              <a:ext uri="{FF2B5EF4-FFF2-40B4-BE49-F238E27FC236}">
                <a16:creationId xmlns:a16="http://schemas.microsoft.com/office/drawing/2014/main" id="{CD85600D-7466-451F-A6BE-FBB5A375B898}"/>
              </a:ext>
            </a:extLst>
          </p:cNvPr>
          <p:cNvSpPr>
            <a:spLocks noGrp="1"/>
          </p:cNvSpPr>
          <p:nvPr>
            <p:ph idx="1"/>
          </p:nvPr>
        </p:nvSpPr>
        <p:spPr>
          <a:xfrm>
            <a:off x="1941909" y="2521812"/>
            <a:ext cx="6686550" cy="3355759"/>
          </a:xfrm>
        </p:spPr>
        <p:txBody>
          <a:bodyPr>
            <a:normAutofit fontScale="92500"/>
          </a:bodyPr>
          <a:lstStyle/>
          <a:p>
            <a:r>
              <a:rPr lang="en-US" sz="1800" dirty="0"/>
              <a:t>Still want to learn how to sync device to OneDrive:</a:t>
            </a:r>
          </a:p>
          <a:p>
            <a:pPr lvl="1">
              <a:buFont typeface="Wingdings" panose="05000000000000000000" pitchFamily="2" charset="2"/>
              <a:buChar char="§"/>
            </a:pPr>
            <a:r>
              <a:rPr lang="en-US" sz="1650" dirty="0"/>
              <a:t>First, and “best” practice is to create a folder in OneDrive specifically for this file syncing;  </a:t>
            </a:r>
            <a:r>
              <a:rPr lang="en-US" sz="1650" b="1" dirty="0"/>
              <a:t>(Please, Do NOT sync your desktop or all the files on your device or OneDrive!) </a:t>
            </a:r>
          </a:p>
          <a:p>
            <a:pPr lvl="1">
              <a:buFont typeface="Wingdings" panose="05000000000000000000" pitchFamily="2" charset="2"/>
              <a:buChar char="§"/>
            </a:pPr>
            <a:r>
              <a:rPr lang="en-US" sz="1650" dirty="0"/>
              <a:t>Back at your PC/ laptop:</a:t>
            </a:r>
          </a:p>
          <a:p>
            <a:pPr lvl="2">
              <a:buFont typeface="Arial" panose="020B0604020202020204" pitchFamily="34" charset="0"/>
              <a:buChar char="•"/>
            </a:pPr>
            <a:r>
              <a:rPr lang="en-US" sz="1650" u="sng" dirty="0"/>
              <a:t>If you are Using a College/ District Issued Device</a:t>
            </a:r>
          </a:p>
          <a:p>
            <a:pPr marL="685800" lvl="2" indent="0">
              <a:buNone/>
            </a:pPr>
            <a:r>
              <a:rPr lang="en-US" sz="1650" dirty="0"/>
              <a:t>	- Click on This PC, and look for “OneDrive – 	clpccd.org” in the left navigation.  If you have this 	One Drive is configured and can skip to slide 18;</a:t>
            </a:r>
          </a:p>
          <a:p>
            <a:pPr marL="685800" lvl="2" indent="0">
              <a:buNone/>
            </a:pPr>
            <a:r>
              <a:rPr lang="en-US" sz="1650" dirty="0"/>
              <a:t>	- or the Start flag and search for OneDrive with the 	blue cloud.  Then go to slide 17;</a:t>
            </a:r>
          </a:p>
        </p:txBody>
      </p:sp>
      <p:sp>
        <p:nvSpPr>
          <p:cNvPr id="6" name="Slide Number Placeholder 5">
            <a:extLst>
              <a:ext uri="{FF2B5EF4-FFF2-40B4-BE49-F238E27FC236}">
                <a16:creationId xmlns:a16="http://schemas.microsoft.com/office/drawing/2014/main" id="{D2E73844-8A5A-460D-A590-3F73E548A09B}"/>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4" name="Picture 3">
            <a:extLst>
              <a:ext uri="{FF2B5EF4-FFF2-40B4-BE49-F238E27FC236}">
                <a16:creationId xmlns:a16="http://schemas.microsoft.com/office/drawing/2014/main" id="{26800C97-EED5-4568-B248-FC92DE3182C6}"/>
              </a:ext>
            </a:extLst>
          </p:cNvPr>
          <p:cNvPicPr>
            <a:picLocks noChangeAspect="1"/>
          </p:cNvPicPr>
          <p:nvPr/>
        </p:nvPicPr>
        <p:blipFill>
          <a:blip r:embed="rId2"/>
          <a:stretch>
            <a:fillRect/>
          </a:stretch>
        </p:blipFill>
        <p:spPr>
          <a:xfrm>
            <a:off x="8009026" y="4059867"/>
            <a:ext cx="525412" cy="700549"/>
          </a:xfrm>
          <a:prstGeom prst="rect">
            <a:avLst/>
          </a:prstGeom>
        </p:spPr>
      </p:pic>
      <p:pic>
        <p:nvPicPr>
          <p:cNvPr id="5" name="Picture 4">
            <a:extLst>
              <a:ext uri="{FF2B5EF4-FFF2-40B4-BE49-F238E27FC236}">
                <a16:creationId xmlns:a16="http://schemas.microsoft.com/office/drawing/2014/main" id="{087032F6-A186-4B6E-A641-43917D03BD3A}"/>
              </a:ext>
            </a:extLst>
          </p:cNvPr>
          <p:cNvPicPr>
            <a:picLocks noChangeAspect="1"/>
          </p:cNvPicPr>
          <p:nvPr/>
        </p:nvPicPr>
        <p:blipFill>
          <a:blip r:embed="rId3"/>
          <a:stretch>
            <a:fillRect/>
          </a:stretch>
        </p:blipFill>
        <p:spPr>
          <a:xfrm>
            <a:off x="1992167" y="5058606"/>
            <a:ext cx="862781" cy="700549"/>
          </a:xfrm>
          <a:prstGeom prst="rect">
            <a:avLst/>
          </a:prstGeom>
        </p:spPr>
      </p:pic>
    </p:spTree>
    <p:extLst>
      <p:ext uri="{BB962C8B-B14F-4D97-AF65-F5344CB8AC3E}">
        <p14:creationId xmlns:p14="http://schemas.microsoft.com/office/powerpoint/2010/main" val="272413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44-2275-4557-972C-7024EE48880F}"/>
              </a:ext>
            </a:extLst>
          </p:cNvPr>
          <p:cNvSpPr>
            <a:spLocks noGrp="1"/>
          </p:cNvSpPr>
          <p:nvPr>
            <p:ph type="title"/>
          </p:nvPr>
        </p:nvSpPr>
        <p:spPr>
          <a:xfrm>
            <a:off x="1944694" y="1325332"/>
            <a:ext cx="6683765" cy="1132118"/>
          </a:xfrm>
        </p:spPr>
        <p:txBody>
          <a:bodyPr>
            <a:normAutofit fontScale="90000"/>
          </a:bodyPr>
          <a:lstStyle/>
          <a:p>
            <a:r>
              <a:rPr lang="en-US" sz="1650" b="1" dirty="0"/>
              <a:t>Basics of Using Microsoft 365 OneDrive</a:t>
            </a:r>
            <a:br>
              <a:rPr lang="en-US" b="1" dirty="0"/>
            </a:br>
            <a:r>
              <a:rPr lang="en-US" sz="3000" b="1" dirty="0"/>
              <a:t>Syncing Files Between Your Device and OneDrive (optional) </a:t>
            </a:r>
            <a:r>
              <a:rPr lang="en-US" sz="1650" dirty="0"/>
              <a:t>(continued)</a:t>
            </a:r>
          </a:p>
        </p:txBody>
      </p:sp>
      <p:sp>
        <p:nvSpPr>
          <p:cNvPr id="3" name="Content Placeholder 2">
            <a:extLst>
              <a:ext uri="{FF2B5EF4-FFF2-40B4-BE49-F238E27FC236}">
                <a16:creationId xmlns:a16="http://schemas.microsoft.com/office/drawing/2014/main" id="{D3D8B44F-12E5-4B72-92D4-6ACAFE6F3FE4}"/>
              </a:ext>
            </a:extLst>
          </p:cNvPr>
          <p:cNvSpPr>
            <a:spLocks noGrp="1"/>
          </p:cNvSpPr>
          <p:nvPr>
            <p:ph idx="1"/>
          </p:nvPr>
        </p:nvSpPr>
        <p:spPr>
          <a:xfrm>
            <a:off x="1941909" y="2515155"/>
            <a:ext cx="6686550" cy="3202619"/>
          </a:xfrm>
        </p:spPr>
        <p:txBody>
          <a:bodyPr>
            <a:normAutofit/>
          </a:bodyPr>
          <a:lstStyle/>
          <a:p>
            <a:pPr lvl="2">
              <a:buFont typeface="Arial" panose="020B0604020202020204" pitchFamily="34" charset="0"/>
              <a:buChar char="•"/>
            </a:pPr>
            <a:r>
              <a:rPr lang="en-US" sz="1650" u="sng" dirty="0"/>
              <a:t>If you are Using a Personal Device </a:t>
            </a:r>
            <a:endParaRPr lang="en-US" sz="1650" dirty="0"/>
          </a:p>
          <a:p>
            <a:pPr marL="342900" lvl="1" indent="0">
              <a:buNone/>
            </a:pPr>
            <a:r>
              <a:rPr lang="en-US" sz="1650" dirty="0"/>
              <a:t>		- Syncing to a personal device can be a little more 			involved. (Often times there is already a 	OneDrive 				app that was loaded with your Microsoft install);</a:t>
            </a:r>
          </a:p>
          <a:p>
            <a:pPr marL="342900" lvl="1" indent="0">
              <a:buNone/>
            </a:pPr>
            <a:r>
              <a:rPr lang="en-US" sz="1650" dirty="0"/>
              <a:t>		- Click on the Start flag and search for OneDrive 				with the blue cloud (not white cloud or any other 				icon).  If you don’t have this, then visit the Microsoft 			site </a:t>
            </a:r>
            <a:r>
              <a:rPr lang="en-US" u="sng" dirty="0">
                <a:hlinkClick r:id="rId2"/>
              </a:rPr>
              <a:t>https://www.microsoft.com/en-us/microsoft-365/onedrive/download</a:t>
            </a:r>
            <a:r>
              <a:rPr lang="en-US" dirty="0"/>
              <a:t> </a:t>
            </a:r>
          </a:p>
          <a:p>
            <a:pPr marL="342900" lvl="1" indent="0">
              <a:buNone/>
            </a:pPr>
            <a:r>
              <a:rPr lang="en-US" sz="1650" dirty="0"/>
              <a:t> 		and download OneDrive for PC, Mac or Android.</a:t>
            </a:r>
          </a:p>
          <a:p>
            <a:endParaRPr lang="en-US" dirty="0"/>
          </a:p>
        </p:txBody>
      </p:sp>
      <p:sp>
        <p:nvSpPr>
          <p:cNvPr id="4" name="Slide Number Placeholder 3">
            <a:extLst>
              <a:ext uri="{FF2B5EF4-FFF2-40B4-BE49-F238E27FC236}">
                <a16:creationId xmlns:a16="http://schemas.microsoft.com/office/drawing/2014/main" id="{C4E1A21B-FDD5-4CE6-AEC0-556B7A6DF7B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85124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6DA1-1DB8-48AE-82C5-DAF2B90605A7}"/>
              </a:ext>
            </a:extLst>
          </p:cNvPr>
          <p:cNvSpPr>
            <a:spLocks noGrp="1"/>
          </p:cNvSpPr>
          <p:nvPr>
            <p:ph type="title"/>
          </p:nvPr>
        </p:nvSpPr>
        <p:spPr>
          <a:xfrm>
            <a:off x="1944694" y="1325333"/>
            <a:ext cx="6683765" cy="1126584"/>
          </a:xfrm>
        </p:spPr>
        <p:txBody>
          <a:bodyPr>
            <a:normAutofit fontScale="90000"/>
          </a:bodyPr>
          <a:lstStyle/>
          <a:p>
            <a:r>
              <a:rPr lang="en-US" sz="1650" b="1" dirty="0"/>
              <a:t>Basics of Using Microsoft 365 OneDrive</a:t>
            </a:r>
            <a:br>
              <a:rPr lang="en-US" b="1" dirty="0"/>
            </a:br>
            <a:r>
              <a:rPr lang="en-US" sz="3000" b="1" dirty="0"/>
              <a:t>Syncing Files Between Your Device and OneDrive (optional) </a:t>
            </a:r>
            <a:r>
              <a:rPr lang="en-US" sz="1650" dirty="0"/>
              <a:t>(continued)</a:t>
            </a:r>
          </a:p>
        </p:txBody>
      </p:sp>
      <p:sp>
        <p:nvSpPr>
          <p:cNvPr id="3" name="Content Placeholder 2">
            <a:extLst>
              <a:ext uri="{FF2B5EF4-FFF2-40B4-BE49-F238E27FC236}">
                <a16:creationId xmlns:a16="http://schemas.microsoft.com/office/drawing/2014/main" id="{5ABC0891-3304-49D6-B68A-2704C8D1E640}"/>
              </a:ext>
            </a:extLst>
          </p:cNvPr>
          <p:cNvSpPr>
            <a:spLocks noGrp="1"/>
          </p:cNvSpPr>
          <p:nvPr>
            <p:ph sz="half" idx="1"/>
          </p:nvPr>
        </p:nvSpPr>
        <p:spPr>
          <a:xfrm>
            <a:off x="1941909" y="2457450"/>
            <a:ext cx="5082548" cy="3413464"/>
          </a:xfrm>
        </p:spPr>
        <p:txBody>
          <a:bodyPr>
            <a:normAutofit fontScale="92500"/>
          </a:bodyPr>
          <a:lstStyle/>
          <a:p>
            <a:pPr lvl="2">
              <a:buFont typeface="Arial" panose="020B0604020202020204" pitchFamily="34" charset="0"/>
              <a:buChar char="•"/>
            </a:pPr>
            <a:r>
              <a:rPr lang="en-US" sz="1650" u="sng" dirty="0"/>
              <a:t>Configuring OneDrive on Device</a:t>
            </a:r>
            <a:endParaRPr lang="en-US" sz="1200" u="sng" dirty="0"/>
          </a:p>
          <a:p>
            <a:pPr marL="685800" lvl="2" indent="0">
              <a:buNone/>
            </a:pPr>
            <a:r>
              <a:rPr lang="en-US" sz="1650" dirty="0"/>
              <a:t>	 - Open OneDrive and you be asked 	to “sign-in” with your college e-mail 	address and then set up as OneDrive 	for “Work or School” (not personal);</a:t>
            </a:r>
          </a:p>
          <a:p>
            <a:pPr marL="685800" lvl="2" indent="0">
              <a:buNone/>
            </a:pPr>
            <a:r>
              <a:rPr lang="en-US" sz="1650" dirty="0"/>
              <a:t>	 - You will be asked to enter your 	password as well as a few other 	questions about the set up.  Think 	about these carefully (this is a work 	account);</a:t>
            </a:r>
          </a:p>
          <a:p>
            <a:pPr marL="685800" lvl="2" indent="0">
              <a:buNone/>
            </a:pPr>
            <a:r>
              <a:rPr lang="en-US" sz="1650" dirty="0"/>
              <a:t>Note: Technology staff are </a:t>
            </a:r>
            <a:r>
              <a:rPr lang="en-US" sz="1650" u="sng" dirty="0"/>
              <a:t>not</a:t>
            </a:r>
            <a:r>
              <a:rPr lang="en-US" sz="1650" dirty="0"/>
              <a:t> able to provide support on personal devices due to liability concerns.</a:t>
            </a:r>
          </a:p>
        </p:txBody>
      </p:sp>
      <p:pic>
        <p:nvPicPr>
          <p:cNvPr id="1026" name="Picture 2" descr="Beginners Guide to Microsoft OneDrive on Windows 10 - Review All Tech">
            <a:extLst>
              <a:ext uri="{FF2B5EF4-FFF2-40B4-BE49-F238E27FC236}">
                <a16:creationId xmlns:a16="http://schemas.microsoft.com/office/drawing/2014/main" id="{F8E2CC0A-2160-412E-916F-838F5E0480F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1361" y="2554099"/>
            <a:ext cx="1537097" cy="14551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AEBAFB5-5ACA-45FF-9FAC-57385E4E588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028" name="Picture 4" descr="How to Sync OneDrive to Your Mac | University IT">
            <a:extLst>
              <a:ext uri="{FF2B5EF4-FFF2-40B4-BE49-F238E27FC236}">
                <a16:creationId xmlns:a16="http://schemas.microsoft.com/office/drawing/2014/main" id="{84FA842A-F0D3-4685-BC0C-43B2BC916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361" y="4111402"/>
            <a:ext cx="1537097" cy="132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1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8155-A98E-418C-A962-7F5806DC9288}"/>
              </a:ext>
            </a:extLst>
          </p:cNvPr>
          <p:cNvSpPr>
            <a:spLocks noGrp="1"/>
          </p:cNvSpPr>
          <p:nvPr>
            <p:ph type="title"/>
          </p:nvPr>
        </p:nvSpPr>
        <p:spPr>
          <a:xfrm>
            <a:off x="1944694" y="1325332"/>
            <a:ext cx="6683765" cy="1132118"/>
          </a:xfrm>
        </p:spPr>
        <p:txBody>
          <a:bodyPr>
            <a:normAutofit fontScale="90000"/>
          </a:bodyPr>
          <a:lstStyle/>
          <a:p>
            <a:r>
              <a:rPr lang="en-US" sz="1650" b="1" dirty="0"/>
              <a:t>Basics of Using Microsoft 365 OneDrive</a:t>
            </a:r>
            <a:br>
              <a:rPr lang="en-US" b="1" dirty="0"/>
            </a:br>
            <a:r>
              <a:rPr lang="en-US" sz="3000" b="1" dirty="0"/>
              <a:t>Syncing Files Between Your Device and OneDrive (optional) </a:t>
            </a:r>
            <a:r>
              <a:rPr lang="en-US" sz="1650" dirty="0"/>
              <a:t>(continued)</a:t>
            </a:r>
          </a:p>
        </p:txBody>
      </p:sp>
      <p:sp>
        <p:nvSpPr>
          <p:cNvPr id="3" name="Content Placeholder 2">
            <a:extLst>
              <a:ext uri="{FF2B5EF4-FFF2-40B4-BE49-F238E27FC236}">
                <a16:creationId xmlns:a16="http://schemas.microsoft.com/office/drawing/2014/main" id="{EB247536-BEFC-4DA0-8A72-1BB01F09C523}"/>
              </a:ext>
            </a:extLst>
          </p:cNvPr>
          <p:cNvSpPr>
            <a:spLocks noGrp="1"/>
          </p:cNvSpPr>
          <p:nvPr>
            <p:ph sz="half" idx="1"/>
          </p:nvPr>
        </p:nvSpPr>
        <p:spPr>
          <a:xfrm>
            <a:off x="1941909" y="2568420"/>
            <a:ext cx="5209054" cy="2722246"/>
          </a:xfrm>
        </p:spPr>
        <p:txBody>
          <a:bodyPr>
            <a:normAutofit fontScale="92500" lnSpcReduction="10000"/>
          </a:bodyPr>
          <a:lstStyle/>
          <a:p>
            <a:pPr lvl="1">
              <a:buFont typeface="Wingdings" panose="05000000000000000000" pitchFamily="2" charset="2"/>
              <a:buChar char="§"/>
            </a:pPr>
            <a:endParaRPr lang="en-US" sz="1650" u="sng" dirty="0"/>
          </a:p>
          <a:p>
            <a:pPr lvl="2">
              <a:buFont typeface="Arial" panose="020B0604020202020204" pitchFamily="34" charset="0"/>
              <a:buChar char="•"/>
            </a:pPr>
            <a:r>
              <a:rPr lang="en-US" sz="1650" u="sng" dirty="0"/>
              <a:t>Syncing </a:t>
            </a:r>
          </a:p>
          <a:p>
            <a:pPr marL="1028700" lvl="3" indent="0">
              <a:buNone/>
            </a:pPr>
            <a:r>
              <a:rPr lang="en-US" sz="1500" dirty="0"/>
              <a:t>- </a:t>
            </a:r>
            <a:r>
              <a:rPr lang="en-US" sz="1650" dirty="0"/>
              <a:t>Open “This PC” to explore files;</a:t>
            </a:r>
          </a:p>
          <a:p>
            <a:pPr lvl="3">
              <a:buFontTx/>
              <a:buChar char="-"/>
            </a:pPr>
            <a:r>
              <a:rPr lang="en-US" sz="1650" dirty="0"/>
              <a:t>Right click on “OneDrive – clpccd.org” and select Settings;</a:t>
            </a:r>
          </a:p>
          <a:p>
            <a:pPr marL="685800" lvl="2" indent="0">
              <a:buNone/>
            </a:pPr>
            <a:endParaRPr lang="en-US" sz="1650" dirty="0"/>
          </a:p>
          <a:p>
            <a:pPr marL="685800" lvl="2" indent="0">
              <a:buNone/>
            </a:pPr>
            <a:r>
              <a:rPr lang="en-US" sz="1650" dirty="0"/>
              <a:t>Note: Depending on how Windows and OneDrive were loaded and configured on your device, these steps may vary.</a:t>
            </a:r>
          </a:p>
          <a:p>
            <a:pPr lvl="1">
              <a:buFont typeface="Wingdings" panose="05000000000000000000" pitchFamily="2" charset="2"/>
              <a:buChar char="§"/>
            </a:pPr>
            <a:endParaRPr lang="en-US" sz="1500" dirty="0"/>
          </a:p>
        </p:txBody>
      </p:sp>
      <p:pic>
        <p:nvPicPr>
          <p:cNvPr id="5" name="Content Placeholder 4">
            <a:extLst>
              <a:ext uri="{FF2B5EF4-FFF2-40B4-BE49-F238E27FC236}">
                <a16:creationId xmlns:a16="http://schemas.microsoft.com/office/drawing/2014/main" id="{3463CC49-6D53-4FA5-9D68-EF10C0304A18}"/>
              </a:ext>
            </a:extLst>
          </p:cNvPr>
          <p:cNvPicPr>
            <a:picLocks noGrp="1" noChangeAspect="1"/>
          </p:cNvPicPr>
          <p:nvPr>
            <p:ph sz="half" idx="2"/>
          </p:nvPr>
        </p:nvPicPr>
        <p:blipFill>
          <a:blip r:embed="rId2"/>
          <a:stretch>
            <a:fillRect/>
          </a:stretch>
        </p:blipFill>
        <p:spPr>
          <a:xfrm>
            <a:off x="7272338" y="2828926"/>
            <a:ext cx="1285875" cy="2078831"/>
          </a:xfrm>
          <a:prstGeom prst="rect">
            <a:avLst/>
          </a:prstGeom>
        </p:spPr>
      </p:pic>
      <p:sp>
        <p:nvSpPr>
          <p:cNvPr id="4" name="Slide Number Placeholder 3">
            <a:extLst>
              <a:ext uri="{FF2B5EF4-FFF2-40B4-BE49-F238E27FC236}">
                <a16:creationId xmlns:a16="http://schemas.microsoft.com/office/drawing/2014/main" id="{29D64EF2-2A66-47A7-B7D2-ECF1A612EDE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29294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1760-0A03-4363-AE96-FE1E1B180239}"/>
              </a:ext>
            </a:extLst>
          </p:cNvPr>
          <p:cNvSpPr>
            <a:spLocks noGrp="1"/>
          </p:cNvSpPr>
          <p:nvPr>
            <p:ph type="title"/>
          </p:nvPr>
        </p:nvSpPr>
        <p:spPr>
          <a:xfrm>
            <a:off x="1944694" y="1325332"/>
            <a:ext cx="6683765" cy="1303013"/>
          </a:xfrm>
        </p:spPr>
        <p:txBody>
          <a:bodyPr>
            <a:normAutofit fontScale="90000"/>
          </a:bodyPr>
          <a:lstStyle/>
          <a:p>
            <a:r>
              <a:rPr lang="en-US" sz="1500" b="1" dirty="0"/>
              <a:t>Basics of Using Microsoft 365 OneDrive</a:t>
            </a:r>
            <a:br>
              <a:rPr lang="en-US" b="1" dirty="0"/>
            </a:br>
            <a:r>
              <a:rPr lang="en-US" b="1" dirty="0"/>
              <a:t>Syncing Files Between Your Device and OneDrive (optional) </a:t>
            </a:r>
            <a:r>
              <a:rPr lang="en-US" sz="1500" dirty="0"/>
              <a:t>(continued)</a:t>
            </a:r>
          </a:p>
        </p:txBody>
      </p:sp>
      <p:sp>
        <p:nvSpPr>
          <p:cNvPr id="3" name="Content Placeholder 2">
            <a:extLst>
              <a:ext uri="{FF2B5EF4-FFF2-40B4-BE49-F238E27FC236}">
                <a16:creationId xmlns:a16="http://schemas.microsoft.com/office/drawing/2014/main" id="{3F7B1028-9F91-471A-9937-DDBE2D45E85F}"/>
              </a:ext>
            </a:extLst>
          </p:cNvPr>
          <p:cNvSpPr>
            <a:spLocks noGrp="1"/>
          </p:cNvSpPr>
          <p:nvPr>
            <p:ph idx="1"/>
          </p:nvPr>
        </p:nvSpPr>
        <p:spPr>
          <a:xfrm>
            <a:off x="1941909" y="2714902"/>
            <a:ext cx="6686550" cy="2929631"/>
          </a:xfrm>
        </p:spPr>
        <p:txBody>
          <a:bodyPr/>
          <a:lstStyle/>
          <a:p>
            <a:pPr marL="342900" lvl="1" indent="0">
              <a:buNone/>
            </a:pPr>
            <a:endParaRPr lang="en-US" sz="1500" dirty="0"/>
          </a:p>
          <a:p>
            <a:pPr marL="685800" lvl="2" indent="0">
              <a:buNone/>
            </a:pPr>
            <a:r>
              <a:rPr lang="en-US" sz="1650" dirty="0"/>
              <a:t>	- Then select Account on the left;</a:t>
            </a:r>
          </a:p>
          <a:p>
            <a:pPr marL="685800" lvl="2" indent="0">
              <a:buNone/>
            </a:pPr>
            <a:r>
              <a:rPr lang="en-US" sz="1650" dirty="0"/>
              <a:t>	- And click on Choose Folders;</a:t>
            </a:r>
          </a:p>
          <a:p>
            <a:pPr lvl="1">
              <a:buFont typeface="Arial" panose="020B0604020202020204" pitchFamily="34" charset="0"/>
              <a:buChar char="•"/>
            </a:pPr>
            <a:endParaRPr lang="en-US" sz="1650" dirty="0"/>
          </a:p>
          <a:p>
            <a:endParaRPr lang="en-US" dirty="0"/>
          </a:p>
        </p:txBody>
      </p:sp>
      <p:sp>
        <p:nvSpPr>
          <p:cNvPr id="5" name="Slide Number Placeholder 4">
            <a:extLst>
              <a:ext uri="{FF2B5EF4-FFF2-40B4-BE49-F238E27FC236}">
                <a16:creationId xmlns:a16="http://schemas.microsoft.com/office/drawing/2014/main" id="{438C870A-891F-43CF-8B6C-517A1E6DB3CD}"/>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4" name="Picture 3">
            <a:extLst>
              <a:ext uri="{FF2B5EF4-FFF2-40B4-BE49-F238E27FC236}">
                <a16:creationId xmlns:a16="http://schemas.microsoft.com/office/drawing/2014/main" id="{9922D0EA-CC40-44CD-A83C-EBE31C7A1073}"/>
              </a:ext>
            </a:extLst>
          </p:cNvPr>
          <p:cNvPicPr/>
          <p:nvPr/>
        </p:nvPicPr>
        <p:blipFill>
          <a:blip r:embed="rId2"/>
          <a:stretch>
            <a:fillRect/>
          </a:stretch>
        </p:blipFill>
        <p:spPr>
          <a:xfrm>
            <a:off x="5285185" y="3845409"/>
            <a:ext cx="2666075" cy="1687259"/>
          </a:xfrm>
          <a:prstGeom prst="rect">
            <a:avLst/>
          </a:prstGeom>
        </p:spPr>
      </p:pic>
    </p:spTree>
    <p:extLst>
      <p:ext uri="{BB962C8B-B14F-4D97-AF65-F5344CB8AC3E}">
        <p14:creationId xmlns:p14="http://schemas.microsoft.com/office/powerpoint/2010/main" val="177696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FE5F-6A74-46DB-8CE1-8B8690C75627}"/>
              </a:ext>
            </a:extLst>
          </p:cNvPr>
          <p:cNvSpPr>
            <a:spLocks noGrp="1"/>
          </p:cNvSpPr>
          <p:nvPr>
            <p:ph type="title"/>
          </p:nvPr>
        </p:nvSpPr>
        <p:spPr/>
        <p:txBody>
          <a:bodyPr/>
          <a:lstStyle/>
          <a:p>
            <a:r>
              <a:rPr lang="en-US" sz="1500" b="1" dirty="0"/>
              <a:t>Basics of Using Microsoft 365 OneDrive</a:t>
            </a:r>
            <a:br>
              <a:rPr lang="en-US" b="1" dirty="0"/>
            </a:br>
            <a:r>
              <a:rPr lang="en-US" b="1" dirty="0"/>
              <a:t>Introduction</a:t>
            </a:r>
          </a:p>
        </p:txBody>
      </p:sp>
      <p:sp>
        <p:nvSpPr>
          <p:cNvPr id="3" name="Content Placeholder 2">
            <a:extLst>
              <a:ext uri="{FF2B5EF4-FFF2-40B4-BE49-F238E27FC236}">
                <a16:creationId xmlns:a16="http://schemas.microsoft.com/office/drawing/2014/main" id="{EEB517B1-5B3A-4B8F-B50D-CAD6666882E2}"/>
              </a:ext>
            </a:extLst>
          </p:cNvPr>
          <p:cNvSpPr>
            <a:spLocks noGrp="1"/>
          </p:cNvSpPr>
          <p:nvPr>
            <p:ph idx="1"/>
          </p:nvPr>
        </p:nvSpPr>
        <p:spPr>
          <a:xfrm>
            <a:off x="1941909" y="2286000"/>
            <a:ext cx="6686550" cy="3325242"/>
          </a:xfrm>
        </p:spPr>
        <p:txBody>
          <a:bodyPr>
            <a:normAutofit lnSpcReduction="10000"/>
          </a:bodyPr>
          <a:lstStyle/>
          <a:p>
            <a:r>
              <a:rPr lang="en-US" sz="1800" dirty="0"/>
              <a:t>In the Summer of 2021, Chabot - Las Positas Community College District migrated the on-premise Outlook e-mail system to the cloud using Microsoft 365 Exchange. </a:t>
            </a:r>
          </a:p>
          <a:p>
            <a:r>
              <a:rPr lang="en-US" sz="1800" dirty="0"/>
              <a:t>These Microsoft 365 accounts not only provide Outlook e-mail but also access to many other cloud applications, such as: Word, Excel, Power Point, and OneDrive – a file storage and sharing application. </a:t>
            </a:r>
          </a:p>
          <a:p>
            <a:r>
              <a:rPr lang="en-US" sz="1800" dirty="0"/>
              <a:t>OneDrive and all the Microsoft 365 Office products are FERPA compliant (Family Educational Rights and Privacy Act). (Sorry, free Google products are not FERPA compliant and discouraged by the college/ district)</a:t>
            </a:r>
          </a:p>
        </p:txBody>
      </p:sp>
      <p:sp>
        <p:nvSpPr>
          <p:cNvPr id="4" name="Slide Number Placeholder 3">
            <a:extLst>
              <a:ext uri="{FF2B5EF4-FFF2-40B4-BE49-F238E27FC236}">
                <a16:creationId xmlns:a16="http://schemas.microsoft.com/office/drawing/2014/main" id="{8889F5D0-C911-4583-B259-2B253B4A5DC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9411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7BC5-B9B1-4817-9227-94EB2006C6BF}"/>
              </a:ext>
            </a:extLst>
          </p:cNvPr>
          <p:cNvSpPr>
            <a:spLocks noGrp="1"/>
          </p:cNvSpPr>
          <p:nvPr>
            <p:ph type="title"/>
          </p:nvPr>
        </p:nvSpPr>
        <p:spPr>
          <a:xfrm>
            <a:off x="1944694" y="1325333"/>
            <a:ext cx="6683765" cy="1263063"/>
          </a:xfrm>
        </p:spPr>
        <p:txBody>
          <a:bodyPr>
            <a:normAutofit fontScale="90000"/>
          </a:bodyPr>
          <a:lstStyle/>
          <a:p>
            <a:r>
              <a:rPr lang="en-US" sz="1500" b="1" dirty="0"/>
              <a:t>Basics of Using Microsoft 365 OneDrive</a:t>
            </a:r>
            <a:br>
              <a:rPr lang="en-US" b="1" dirty="0"/>
            </a:br>
            <a:r>
              <a:rPr lang="en-US" b="1" dirty="0"/>
              <a:t>Syncing Files Between Your Device and OneDrive (optional) </a:t>
            </a:r>
            <a:r>
              <a:rPr lang="en-US" sz="1500" dirty="0"/>
              <a:t>(continued)</a:t>
            </a:r>
          </a:p>
        </p:txBody>
      </p:sp>
      <p:sp>
        <p:nvSpPr>
          <p:cNvPr id="3" name="Content Placeholder 2">
            <a:extLst>
              <a:ext uri="{FF2B5EF4-FFF2-40B4-BE49-F238E27FC236}">
                <a16:creationId xmlns:a16="http://schemas.microsoft.com/office/drawing/2014/main" id="{82B06262-FF09-45BF-A7A9-DE10E9CF5817}"/>
              </a:ext>
            </a:extLst>
          </p:cNvPr>
          <p:cNvSpPr>
            <a:spLocks noGrp="1"/>
          </p:cNvSpPr>
          <p:nvPr>
            <p:ph sz="half" idx="1"/>
          </p:nvPr>
        </p:nvSpPr>
        <p:spPr>
          <a:xfrm>
            <a:off x="1941909" y="2748194"/>
            <a:ext cx="4043860" cy="2542473"/>
          </a:xfrm>
        </p:spPr>
        <p:txBody>
          <a:bodyPr/>
          <a:lstStyle/>
          <a:p>
            <a:pPr lvl="1"/>
            <a:endParaRPr lang="en-US" dirty="0"/>
          </a:p>
          <a:p>
            <a:pPr marL="685800" lvl="2" indent="0">
              <a:buNone/>
            </a:pPr>
            <a:r>
              <a:rPr lang="en-US" sz="1650" dirty="0"/>
              <a:t>	- Uncheck Make all files 	available;</a:t>
            </a:r>
          </a:p>
          <a:p>
            <a:pPr marL="685800" lvl="2" indent="0">
              <a:buNone/>
            </a:pPr>
            <a:r>
              <a:rPr lang="en-US" sz="1650" dirty="0"/>
              <a:t>	- Check the folder that you 	created earlier specifically 	for syncing files;</a:t>
            </a:r>
          </a:p>
          <a:p>
            <a:pPr marL="685800" lvl="2" indent="0">
              <a:buNone/>
            </a:pPr>
            <a:r>
              <a:rPr lang="en-US" sz="1650" dirty="0"/>
              <a:t>	- Click on Ok.</a:t>
            </a:r>
          </a:p>
          <a:p>
            <a:endParaRPr lang="en-US" sz="1650" dirty="0"/>
          </a:p>
          <a:p>
            <a:endParaRPr lang="en-US" dirty="0"/>
          </a:p>
        </p:txBody>
      </p:sp>
      <p:pic>
        <p:nvPicPr>
          <p:cNvPr id="5" name="Content Placeholder 4">
            <a:extLst>
              <a:ext uri="{FF2B5EF4-FFF2-40B4-BE49-F238E27FC236}">
                <a16:creationId xmlns:a16="http://schemas.microsoft.com/office/drawing/2014/main" id="{D342E7AF-B9F3-437A-8083-B6E1B8A80E9B}"/>
              </a:ext>
            </a:extLst>
          </p:cNvPr>
          <p:cNvPicPr>
            <a:picLocks noGrp="1" noChangeAspect="1"/>
          </p:cNvPicPr>
          <p:nvPr>
            <p:ph sz="half" idx="2"/>
          </p:nvPr>
        </p:nvPicPr>
        <p:blipFill>
          <a:blip r:embed="rId2"/>
          <a:stretch>
            <a:fillRect/>
          </a:stretch>
        </p:blipFill>
        <p:spPr>
          <a:xfrm>
            <a:off x="6085922" y="2741536"/>
            <a:ext cx="2232339" cy="2253479"/>
          </a:xfrm>
          <a:prstGeom prst="rect">
            <a:avLst/>
          </a:prstGeom>
        </p:spPr>
      </p:pic>
      <p:sp>
        <p:nvSpPr>
          <p:cNvPr id="4" name="Slide Number Placeholder 3">
            <a:extLst>
              <a:ext uri="{FF2B5EF4-FFF2-40B4-BE49-F238E27FC236}">
                <a16:creationId xmlns:a16="http://schemas.microsoft.com/office/drawing/2014/main" id="{D5A508A6-CA37-4EEA-B1B9-8D1084148CF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443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54CE-B6B3-4294-80E6-8AB2409DFC9C}"/>
              </a:ext>
            </a:extLst>
          </p:cNvPr>
          <p:cNvSpPr>
            <a:spLocks noGrp="1"/>
          </p:cNvSpPr>
          <p:nvPr>
            <p:ph type="title"/>
          </p:nvPr>
        </p:nvSpPr>
        <p:spPr>
          <a:xfrm>
            <a:off x="1944694" y="1325333"/>
            <a:ext cx="6683765" cy="737061"/>
          </a:xfrm>
        </p:spPr>
        <p:txBody>
          <a:bodyPr>
            <a:normAutofit fontScale="90000"/>
          </a:bodyPr>
          <a:lstStyle/>
          <a:p>
            <a:r>
              <a:rPr lang="en-US" sz="1500" b="1" dirty="0"/>
              <a:t>Basics of Using Microsoft 365 OneDrive</a:t>
            </a:r>
            <a:br>
              <a:rPr lang="en-US" sz="1500" b="1" dirty="0"/>
            </a:br>
            <a:r>
              <a:rPr lang="en-US" b="1" dirty="0"/>
              <a:t>Notes</a:t>
            </a:r>
            <a:endParaRPr lang="en-US" dirty="0"/>
          </a:p>
        </p:txBody>
      </p:sp>
      <p:sp>
        <p:nvSpPr>
          <p:cNvPr id="3" name="Content Placeholder 2">
            <a:extLst>
              <a:ext uri="{FF2B5EF4-FFF2-40B4-BE49-F238E27FC236}">
                <a16:creationId xmlns:a16="http://schemas.microsoft.com/office/drawing/2014/main" id="{75D095FD-579C-46E3-ADCC-9C8373F95585}"/>
              </a:ext>
            </a:extLst>
          </p:cNvPr>
          <p:cNvSpPr>
            <a:spLocks noGrp="1"/>
          </p:cNvSpPr>
          <p:nvPr>
            <p:ph idx="1"/>
          </p:nvPr>
        </p:nvSpPr>
        <p:spPr>
          <a:xfrm>
            <a:off x="1941909" y="2109002"/>
            <a:ext cx="6686550" cy="3682013"/>
          </a:xfrm>
        </p:spPr>
        <p:txBody>
          <a:bodyPr>
            <a:normAutofit fontScale="92500" lnSpcReduction="10000"/>
          </a:bodyPr>
          <a:lstStyle/>
          <a:p>
            <a:r>
              <a:rPr lang="en-US" sz="1800" dirty="0"/>
              <a:t>Things to note about OneDrive:</a:t>
            </a:r>
          </a:p>
          <a:p>
            <a:pPr lvl="1">
              <a:buFont typeface="Wingdings" panose="05000000000000000000" pitchFamily="2" charset="2"/>
              <a:buChar char="§"/>
            </a:pPr>
            <a:r>
              <a:rPr lang="en-US" sz="1650" dirty="0"/>
              <a:t>Changes are saved automatically, no need to click save when using Office 365 applications;</a:t>
            </a:r>
          </a:p>
          <a:p>
            <a:pPr lvl="1">
              <a:buFont typeface="Wingdings" panose="05000000000000000000" pitchFamily="2" charset="2"/>
              <a:buChar char="§"/>
            </a:pPr>
            <a:r>
              <a:rPr lang="en-US" sz="1650" dirty="0"/>
              <a:t>Do not save personal identification information to OneDrive, such as: social security #s, credit card #s, etc.;</a:t>
            </a:r>
          </a:p>
          <a:p>
            <a:pPr lvl="1">
              <a:buFont typeface="Wingdings" panose="05000000000000000000" pitchFamily="2" charset="2"/>
              <a:buChar char="§"/>
            </a:pPr>
            <a:r>
              <a:rPr lang="en-US" sz="1650" dirty="0"/>
              <a:t>Having a good file management system and file naming convention is important here;</a:t>
            </a:r>
          </a:p>
          <a:p>
            <a:pPr lvl="2">
              <a:buFont typeface="Arial" panose="020B0604020202020204" pitchFamily="34" charset="0"/>
              <a:buChar char="•"/>
            </a:pPr>
            <a:r>
              <a:rPr lang="en-US" sz="1650" dirty="0"/>
              <a:t>Consider which files and folders you want to share and with whom, and which ones you want to keep private. Use sub-folders with folder names that reflect this; </a:t>
            </a:r>
          </a:p>
          <a:p>
            <a:pPr lvl="2">
              <a:buFont typeface="Arial" panose="020B0604020202020204" pitchFamily="34" charset="0"/>
              <a:buChar char="•"/>
            </a:pPr>
            <a:r>
              <a:rPr lang="en-US" sz="1650" dirty="0"/>
              <a:t>Use the terms “Sync” or “Shared” in the folder name;</a:t>
            </a:r>
          </a:p>
          <a:p>
            <a:pPr lvl="2">
              <a:buFont typeface="Arial" panose="020B0604020202020204" pitchFamily="34" charset="0"/>
              <a:buChar char="•"/>
            </a:pPr>
            <a:r>
              <a:rPr lang="en-US" sz="1650" dirty="0"/>
              <a:t>You can have multiple folders sync’d to your device (please, keep it to a minimum);</a:t>
            </a:r>
          </a:p>
          <a:p>
            <a:pPr lvl="1">
              <a:buFont typeface="Wingdings" panose="05000000000000000000" pitchFamily="2" charset="2"/>
              <a:buChar char="§"/>
            </a:pPr>
            <a:endParaRPr lang="en-US" sz="1650" dirty="0"/>
          </a:p>
          <a:p>
            <a:pPr lvl="1">
              <a:buFont typeface="Wingdings" panose="05000000000000000000" pitchFamily="2" charset="2"/>
              <a:buChar char="§"/>
            </a:pPr>
            <a:endParaRPr lang="en-US" sz="1650" dirty="0"/>
          </a:p>
          <a:p>
            <a:pPr lvl="1">
              <a:buFont typeface="Wingdings" panose="05000000000000000000" pitchFamily="2" charset="2"/>
              <a:buChar char="§"/>
            </a:pPr>
            <a:endParaRPr lang="en-US" sz="1650" dirty="0"/>
          </a:p>
          <a:p>
            <a:pPr lvl="1"/>
            <a:endParaRPr lang="en-US" sz="1500" dirty="0"/>
          </a:p>
        </p:txBody>
      </p:sp>
      <p:sp>
        <p:nvSpPr>
          <p:cNvPr id="4" name="Slide Number Placeholder 3">
            <a:extLst>
              <a:ext uri="{FF2B5EF4-FFF2-40B4-BE49-F238E27FC236}">
                <a16:creationId xmlns:a16="http://schemas.microsoft.com/office/drawing/2014/main" id="{14F826A6-DFA6-4689-94C6-FBCB6B98C9C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84751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D705-B167-49DE-8E6F-EBBDD3CB1F32}"/>
              </a:ext>
            </a:extLst>
          </p:cNvPr>
          <p:cNvSpPr>
            <a:spLocks noGrp="1"/>
          </p:cNvSpPr>
          <p:nvPr>
            <p:ph type="title"/>
          </p:nvPr>
        </p:nvSpPr>
        <p:spPr>
          <a:xfrm>
            <a:off x="1944694" y="1325333"/>
            <a:ext cx="6683765" cy="703769"/>
          </a:xfrm>
        </p:spPr>
        <p:txBody>
          <a:bodyPr>
            <a:normAutofit fontScale="90000"/>
          </a:bodyPr>
          <a:lstStyle/>
          <a:p>
            <a:r>
              <a:rPr lang="en-US" sz="1650" b="1" dirty="0"/>
              <a:t>Basics of Using Microsoft 365 OneDrive</a:t>
            </a:r>
            <a:br>
              <a:rPr lang="en-US" b="1" dirty="0"/>
            </a:br>
            <a:r>
              <a:rPr lang="en-US" sz="3000" b="1" dirty="0"/>
              <a:t>Notes</a:t>
            </a:r>
            <a:r>
              <a:rPr lang="en-US" b="1" dirty="0"/>
              <a:t> </a:t>
            </a:r>
            <a:r>
              <a:rPr lang="en-US" sz="1650" dirty="0"/>
              <a:t>(continued)</a:t>
            </a:r>
          </a:p>
        </p:txBody>
      </p:sp>
      <p:sp>
        <p:nvSpPr>
          <p:cNvPr id="3" name="Content Placeholder 2">
            <a:extLst>
              <a:ext uri="{FF2B5EF4-FFF2-40B4-BE49-F238E27FC236}">
                <a16:creationId xmlns:a16="http://schemas.microsoft.com/office/drawing/2014/main" id="{CBCCDDA8-FFF1-484C-B5C0-286D6367C3CF}"/>
              </a:ext>
            </a:extLst>
          </p:cNvPr>
          <p:cNvSpPr>
            <a:spLocks noGrp="1"/>
          </p:cNvSpPr>
          <p:nvPr>
            <p:ph idx="1"/>
          </p:nvPr>
        </p:nvSpPr>
        <p:spPr>
          <a:xfrm>
            <a:off x="1941909" y="2075712"/>
            <a:ext cx="6686550" cy="3615430"/>
          </a:xfrm>
        </p:spPr>
        <p:txBody>
          <a:bodyPr>
            <a:normAutofit fontScale="85000" lnSpcReduction="20000"/>
          </a:bodyPr>
          <a:lstStyle/>
          <a:p>
            <a:pPr lvl="1">
              <a:buFont typeface="Wingdings" panose="05000000000000000000" pitchFamily="2" charset="2"/>
              <a:buChar char="§"/>
            </a:pPr>
            <a:r>
              <a:rPr lang="en-US" sz="1800" dirty="0"/>
              <a:t>You can have OneDrive folders syncing to your laptop and PC if you create different folders for each one (to keep them from conflicting with one another in the sync process);</a:t>
            </a:r>
          </a:p>
          <a:p>
            <a:pPr lvl="1">
              <a:buFont typeface="Wingdings" panose="05000000000000000000" pitchFamily="2" charset="2"/>
              <a:buChar char="§"/>
            </a:pPr>
            <a:r>
              <a:rPr lang="en-US" sz="1800" dirty="0"/>
              <a:t>If your device is off-line, syncing won’t occur until the device reconnects to the internet;</a:t>
            </a:r>
          </a:p>
          <a:p>
            <a:pPr lvl="1">
              <a:buFont typeface="Wingdings" panose="05000000000000000000" pitchFamily="2" charset="2"/>
              <a:buChar char="§"/>
            </a:pPr>
            <a:r>
              <a:rPr lang="en-US" sz="1800" dirty="0"/>
              <a:t>For important documents keep a  back-up copy saved in an un-sync’d &amp; un-shared folder;</a:t>
            </a:r>
          </a:p>
          <a:p>
            <a:pPr lvl="1">
              <a:buFont typeface="Wingdings" panose="05000000000000000000" pitchFamily="2" charset="2"/>
              <a:buChar char="§"/>
            </a:pPr>
            <a:r>
              <a:rPr lang="en-US" sz="1800" dirty="0"/>
              <a:t>Technology staff will not be able to recover deleted or damaged OneDrive files;</a:t>
            </a:r>
          </a:p>
          <a:p>
            <a:pPr lvl="1">
              <a:buFont typeface="Wingdings" panose="05000000000000000000" pitchFamily="2" charset="2"/>
              <a:buChar char="§"/>
            </a:pPr>
            <a:r>
              <a:rPr lang="en-US" sz="1800" dirty="0"/>
              <a:t>For additional assistance you may find this Microsoft video helpful </a:t>
            </a:r>
            <a:r>
              <a:rPr lang="en-US" u="sng" dirty="0">
                <a:hlinkClick r:id="rId2"/>
              </a:rPr>
              <a:t>https://support.microsoft.com/en-us/office/sync-onedrive-files-and-folders-d9262485-9bf8-4ceb-bac2-e83f68cb6a97</a:t>
            </a:r>
            <a:r>
              <a:rPr lang="en-US" u="sng" dirty="0"/>
              <a:t>  </a:t>
            </a:r>
          </a:p>
          <a:p>
            <a:pPr lvl="1">
              <a:buFont typeface="Wingdings" panose="05000000000000000000" pitchFamily="2" charset="2"/>
              <a:buChar char="§"/>
            </a:pPr>
            <a:r>
              <a:rPr lang="en-US" sz="1800" dirty="0"/>
              <a:t>For Mac users try here  </a:t>
            </a:r>
            <a:r>
              <a:rPr lang="en-US" dirty="0">
                <a:hlinkClick r:id="rId3"/>
              </a:rPr>
              <a:t>https://www.techrepublic.com/article/how-to-set-up-and-use-microsoft-onedrive-on-a-mac/</a:t>
            </a:r>
            <a:r>
              <a:rPr lang="en-US" dirty="0"/>
              <a:t> </a:t>
            </a:r>
            <a:r>
              <a:rPr lang="en-US" u="sng" dirty="0"/>
              <a:t> </a:t>
            </a:r>
          </a:p>
          <a:p>
            <a:pPr lvl="1">
              <a:buFont typeface="Wingdings" panose="05000000000000000000" pitchFamily="2" charset="2"/>
              <a:buChar char="§"/>
            </a:pPr>
            <a:endParaRPr lang="en-US" sz="1650" dirty="0"/>
          </a:p>
          <a:p>
            <a:endParaRPr lang="en-US" sz="1650" dirty="0"/>
          </a:p>
        </p:txBody>
      </p:sp>
      <p:sp>
        <p:nvSpPr>
          <p:cNvPr id="4" name="Slide Number Placeholder 3">
            <a:extLst>
              <a:ext uri="{FF2B5EF4-FFF2-40B4-BE49-F238E27FC236}">
                <a16:creationId xmlns:a16="http://schemas.microsoft.com/office/drawing/2014/main" id="{36DF93C5-1C82-40C0-9133-2134D413FD2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18955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70D-CC65-416B-A434-97E83EB4B572}"/>
              </a:ext>
            </a:extLst>
          </p:cNvPr>
          <p:cNvSpPr>
            <a:spLocks noGrp="1"/>
          </p:cNvSpPr>
          <p:nvPr>
            <p:ph type="title"/>
          </p:nvPr>
        </p:nvSpPr>
        <p:spPr>
          <a:xfrm>
            <a:off x="1944694" y="1325332"/>
            <a:ext cx="6683765" cy="960668"/>
          </a:xfrm>
        </p:spPr>
        <p:txBody>
          <a:bodyPr>
            <a:normAutofit/>
          </a:bodyPr>
          <a:lstStyle/>
          <a:p>
            <a:r>
              <a:rPr lang="en-US" sz="1500" b="1" dirty="0"/>
              <a:t>Basics of Using Microsoft 365 OneDrive</a:t>
            </a:r>
            <a:br>
              <a:rPr lang="en-US" b="1" dirty="0"/>
            </a:br>
            <a:r>
              <a:rPr lang="en-US" b="1" dirty="0"/>
              <a:t>Questions</a:t>
            </a:r>
            <a:endParaRPr lang="en-US" dirty="0"/>
          </a:p>
        </p:txBody>
      </p:sp>
      <p:sp>
        <p:nvSpPr>
          <p:cNvPr id="3" name="Content Placeholder 2">
            <a:extLst>
              <a:ext uri="{FF2B5EF4-FFF2-40B4-BE49-F238E27FC236}">
                <a16:creationId xmlns:a16="http://schemas.microsoft.com/office/drawing/2014/main" id="{D72E7629-7BEF-4213-AC77-BE05D6979C64}"/>
              </a:ext>
            </a:extLst>
          </p:cNvPr>
          <p:cNvSpPr>
            <a:spLocks noGrp="1"/>
          </p:cNvSpPr>
          <p:nvPr>
            <p:ph idx="1"/>
          </p:nvPr>
        </p:nvSpPr>
        <p:spPr/>
        <p:txBody>
          <a:bodyPr>
            <a:normAutofit/>
          </a:bodyPr>
          <a:lstStyle/>
          <a:p>
            <a:endParaRPr lang="en-US" sz="4050" b="1" dirty="0"/>
          </a:p>
          <a:p>
            <a:pPr algn="ctr"/>
            <a:r>
              <a:rPr lang="en-US" sz="4050" b="1" dirty="0"/>
              <a:t>Questions</a:t>
            </a:r>
          </a:p>
        </p:txBody>
      </p:sp>
      <p:sp>
        <p:nvSpPr>
          <p:cNvPr id="4" name="Slide Number Placeholder 3">
            <a:extLst>
              <a:ext uri="{FF2B5EF4-FFF2-40B4-BE49-F238E27FC236}">
                <a16:creationId xmlns:a16="http://schemas.microsoft.com/office/drawing/2014/main" id="{50EB02DE-8C29-4B04-AF9C-4461B6E8683A}"/>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38201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DD7E-12EF-4D39-B4EB-F34AB82442DE}"/>
              </a:ext>
            </a:extLst>
          </p:cNvPr>
          <p:cNvSpPr>
            <a:spLocks noGrp="1"/>
          </p:cNvSpPr>
          <p:nvPr>
            <p:ph type="title"/>
          </p:nvPr>
        </p:nvSpPr>
        <p:spPr/>
        <p:txBody>
          <a:bodyPr>
            <a:normAutofit/>
          </a:bodyPr>
          <a:lstStyle/>
          <a:p>
            <a:r>
              <a:rPr lang="en-US" sz="1500" b="1" dirty="0"/>
              <a:t>Basics of Using Microsoft 365 OneDrive</a:t>
            </a:r>
            <a:br>
              <a:rPr lang="en-US" b="1" dirty="0"/>
            </a:br>
            <a:r>
              <a:rPr lang="en-US" b="1" dirty="0"/>
              <a:t>Conclusion</a:t>
            </a:r>
            <a:endParaRPr lang="en-US" dirty="0"/>
          </a:p>
        </p:txBody>
      </p:sp>
      <p:sp>
        <p:nvSpPr>
          <p:cNvPr id="3" name="Content Placeholder 2">
            <a:extLst>
              <a:ext uri="{FF2B5EF4-FFF2-40B4-BE49-F238E27FC236}">
                <a16:creationId xmlns:a16="http://schemas.microsoft.com/office/drawing/2014/main" id="{C5807110-42EC-4A6D-ABB8-F2D48A451610}"/>
              </a:ext>
            </a:extLst>
          </p:cNvPr>
          <p:cNvSpPr>
            <a:spLocks noGrp="1"/>
          </p:cNvSpPr>
          <p:nvPr>
            <p:ph idx="1"/>
          </p:nvPr>
        </p:nvSpPr>
        <p:spPr>
          <a:xfrm>
            <a:off x="1942415" y="2133599"/>
            <a:ext cx="6591985" cy="4338221"/>
          </a:xfrm>
        </p:spPr>
        <p:txBody>
          <a:bodyPr>
            <a:normAutofit/>
          </a:bodyPr>
          <a:lstStyle/>
          <a:p>
            <a:pPr marL="0" indent="0" algn="ctr">
              <a:buNone/>
            </a:pPr>
            <a:endParaRPr lang="en-US" sz="4050" b="1" dirty="0"/>
          </a:p>
          <a:p>
            <a:pPr algn="ctr"/>
            <a:r>
              <a:rPr lang="en-US" sz="4050" b="1" dirty="0"/>
              <a:t>Thank you!</a:t>
            </a:r>
          </a:p>
        </p:txBody>
      </p:sp>
      <p:sp>
        <p:nvSpPr>
          <p:cNvPr id="4" name="Slide Number Placeholder 3">
            <a:extLst>
              <a:ext uri="{FF2B5EF4-FFF2-40B4-BE49-F238E27FC236}">
                <a16:creationId xmlns:a16="http://schemas.microsoft.com/office/drawing/2014/main" id="{1FB7165B-EEAA-4D4F-AF24-D9437A261C8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a:extLst>
              <a:ext uri="{FF2B5EF4-FFF2-40B4-BE49-F238E27FC236}">
                <a16:creationId xmlns:a16="http://schemas.microsoft.com/office/drawing/2014/main" id="{6BA17016-A467-4814-9EBA-E72865FB6BDB}"/>
              </a:ext>
            </a:extLst>
          </p:cNvPr>
          <p:cNvPicPr>
            <a:picLocks noChangeAspect="1"/>
          </p:cNvPicPr>
          <p:nvPr/>
        </p:nvPicPr>
        <p:blipFill>
          <a:blip r:embed="rId2"/>
          <a:stretch>
            <a:fillRect/>
          </a:stretch>
        </p:blipFill>
        <p:spPr>
          <a:xfrm>
            <a:off x="3724203" y="3738174"/>
            <a:ext cx="2121721" cy="2635177"/>
          </a:xfrm>
          <a:prstGeom prst="rect">
            <a:avLst/>
          </a:prstGeom>
        </p:spPr>
      </p:pic>
    </p:spTree>
    <p:extLst>
      <p:ext uri="{BB962C8B-B14F-4D97-AF65-F5344CB8AC3E}">
        <p14:creationId xmlns:p14="http://schemas.microsoft.com/office/powerpoint/2010/main" val="244096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AC0A-767B-483D-85D3-5A10EE1D1384}"/>
              </a:ext>
            </a:extLst>
          </p:cNvPr>
          <p:cNvSpPr>
            <a:spLocks noGrp="1"/>
          </p:cNvSpPr>
          <p:nvPr>
            <p:ph type="title"/>
          </p:nvPr>
        </p:nvSpPr>
        <p:spPr/>
        <p:txBody>
          <a:bodyPr/>
          <a:lstStyle/>
          <a:p>
            <a:r>
              <a:rPr lang="en-US" sz="1500" b="1" dirty="0"/>
              <a:t>Basics of Using Microsoft 365 OneDrive</a:t>
            </a:r>
            <a:br>
              <a:rPr lang="en-US" b="1" dirty="0"/>
            </a:br>
            <a:r>
              <a:rPr lang="en-US" b="1" dirty="0"/>
              <a:t>Accessing OneDrive</a:t>
            </a:r>
            <a:endParaRPr lang="en-US" dirty="0"/>
          </a:p>
        </p:txBody>
      </p:sp>
      <p:sp>
        <p:nvSpPr>
          <p:cNvPr id="3" name="Content Placeholder 2">
            <a:extLst>
              <a:ext uri="{FF2B5EF4-FFF2-40B4-BE49-F238E27FC236}">
                <a16:creationId xmlns:a16="http://schemas.microsoft.com/office/drawing/2014/main" id="{A868DBD1-3AB7-4848-AA8E-4E48CC4899D0}"/>
              </a:ext>
            </a:extLst>
          </p:cNvPr>
          <p:cNvSpPr>
            <a:spLocks noGrp="1"/>
          </p:cNvSpPr>
          <p:nvPr>
            <p:ph sz="half" idx="1"/>
          </p:nvPr>
        </p:nvSpPr>
        <p:spPr>
          <a:xfrm>
            <a:off x="1941909" y="2457450"/>
            <a:ext cx="5315586" cy="2833217"/>
          </a:xfrm>
        </p:spPr>
        <p:txBody>
          <a:bodyPr>
            <a:normAutofit lnSpcReduction="10000"/>
          </a:bodyPr>
          <a:lstStyle/>
          <a:p>
            <a:r>
              <a:rPr lang="en-US" sz="1800" dirty="0"/>
              <a:t>There are a couple ways to access OneDrive, the easiest way is to use your web browser and log into your Outlook 365 account; </a:t>
            </a:r>
          </a:p>
          <a:p>
            <a:r>
              <a:rPr lang="en-US" sz="1800" dirty="0"/>
              <a:t>On the left side you’ll see a series of icons. Above this is a group of dots “nav bar” (aka: waffle iron) that when clicked on will display all of the 365 applications that you have been given access to;</a:t>
            </a:r>
          </a:p>
          <a:p>
            <a:r>
              <a:rPr lang="en-US" sz="1800" dirty="0"/>
              <a:t>The blue cloud is the icon for OneDrive;</a:t>
            </a:r>
          </a:p>
          <a:p>
            <a:endParaRPr lang="en-US" dirty="0"/>
          </a:p>
          <a:p>
            <a:endParaRPr lang="en-US" dirty="0"/>
          </a:p>
          <a:p>
            <a:endParaRPr lang="en-US" dirty="0"/>
          </a:p>
        </p:txBody>
      </p:sp>
      <p:pic>
        <p:nvPicPr>
          <p:cNvPr id="5" name="Content Placeholder 4">
            <a:extLst>
              <a:ext uri="{FF2B5EF4-FFF2-40B4-BE49-F238E27FC236}">
                <a16:creationId xmlns:a16="http://schemas.microsoft.com/office/drawing/2014/main" id="{C16CF262-5BF3-4F14-BF8D-FC4FD24AE73B}"/>
              </a:ext>
            </a:extLst>
          </p:cNvPr>
          <p:cNvPicPr>
            <a:picLocks noGrp="1" noChangeAspect="1"/>
          </p:cNvPicPr>
          <p:nvPr>
            <p:ph sz="half" idx="2"/>
          </p:nvPr>
        </p:nvPicPr>
        <p:blipFill>
          <a:blip r:embed="rId2"/>
          <a:stretch>
            <a:fillRect/>
          </a:stretch>
        </p:blipFill>
        <p:spPr>
          <a:xfrm>
            <a:off x="7384002" y="2451497"/>
            <a:ext cx="663405" cy="2833688"/>
          </a:xfrm>
          <a:prstGeom prst="rect">
            <a:avLst/>
          </a:prstGeom>
        </p:spPr>
      </p:pic>
      <p:sp>
        <p:nvSpPr>
          <p:cNvPr id="4" name="Slide Number Placeholder 3">
            <a:extLst>
              <a:ext uri="{FF2B5EF4-FFF2-40B4-BE49-F238E27FC236}">
                <a16:creationId xmlns:a16="http://schemas.microsoft.com/office/drawing/2014/main" id="{A687DE17-EAFD-493A-9C91-157A64A4C3C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8970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F73F-9AAD-4549-9349-125573E1D7DC}"/>
              </a:ext>
            </a:extLst>
          </p:cNvPr>
          <p:cNvSpPr>
            <a:spLocks noGrp="1"/>
          </p:cNvSpPr>
          <p:nvPr>
            <p:ph type="title"/>
          </p:nvPr>
        </p:nvSpPr>
        <p:spPr>
          <a:xfrm>
            <a:off x="1944694" y="1325333"/>
            <a:ext cx="6683765" cy="863568"/>
          </a:xfrm>
        </p:spPr>
        <p:txBody>
          <a:bodyPr>
            <a:normAutofit fontScale="90000"/>
          </a:bodyPr>
          <a:lstStyle/>
          <a:p>
            <a:r>
              <a:rPr lang="en-US" sz="1500" b="1" dirty="0"/>
              <a:t>Basics of Using Microsoft 365 OneDrive</a:t>
            </a:r>
            <a:br>
              <a:rPr lang="en-US" b="1" dirty="0"/>
            </a:br>
            <a:r>
              <a:rPr lang="en-US" b="1" dirty="0"/>
              <a:t>Home Screen</a:t>
            </a:r>
            <a:endParaRPr lang="en-US" dirty="0"/>
          </a:p>
        </p:txBody>
      </p:sp>
      <p:sp>
        <p:nvSpPr>
          <p:cNvPr id="3" name="Content Placeholder 2">
            <a:extLst>
              <a:ext uri="{FF2B5EF4-FFF2-40B4-BE49-F238E27FC236}">
                <a16:creationId xmlns:a16="http://schemas.microsoft.com/office/drawing/2014/main" id="{1DFDC6FB-2977-4265-87FE-31F1B43FA931}"/>
              </a:ext>
            </a:extLst>
          </p:cNvPr>
          <p:cNvSpPr>
            <a:spLocks noGrp="1"/>
          </p:cNvSpPr>
          <p:nvPr>
            <p:ph idx="1"/>
          </p:nvPr>
        </p:nvSpPr>
        <p:spPr>
          <a:xfrm>
            <a:off x="1941909" y="2235509"/>
            <a:ext cx="6686550" cy="3055158"/>
          </a:xfrm>
        </p:spPr>
        <p:txBody>
          <a:bodyPr>
            <a:normAutofit/>
          </a:bodyPr>
          <a:lstStyle/>
          <a:p>
            <a:r>
              <a:rPr lang="en-US" sz="1800" dirty="0"/>
              <a:t>Click on the OneDrive, blue cloud, icon to launch in a new browser  tab;</a:t>
            </a:r>
          </a:p>
          <a:p>
            <a:endParaRPr lang="en-US" sz="1800" dirty="0"/>
          </a:p>
        </p:txBody>
      </p:sp>
      <p:sp>
        <p:nvSpPr>
          <p:cNvPr id="4" name="Slide Number Placeholder 3">
            <a:extLst>
              <a:ext uri="{FF2B5EF4-FFF2-40B4-BE49-F238E27FC236}">
                <a16:creationId xmlns:a16="http://schemas.microsoft.com/office/drawing/2014/main" id="{649D7C0B-F65B-4320-8037-D6D12816570C}"/>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a:extLst>
              <a:ext uri="{FF2B5EF4-FFF2-40B4-BE49-F238E27FC236}">
                <a16:creationId xmlns:a16="http://schemas.microsoft.com/office/drawing/2014/main" id="{CEFD9446-A03D-4524-BF67-A77D828D1DD1}"/>
              </a:ext>
            </a:extLst>
          </p:cNvPr>
          <p:cNvPicPr>
            <a:picLocks noChangeAspect="1"/>
          </p:cNvPicPr>
          <p:nvPr/>
        </p:nvPicPr>
        <p:blipFill>
          <a:blip r:embed="rId2"/>
          <a:stretch>
            <a:fillRect/>
          </a:stretch>
        </p:blipFill>
        <p:spPr>
          <a:xfrm>
            <a:off x="2490187" y="2854067"/>
            <a:ext cx="5066930" cy="2763053"/>
          </a:xfrm>
          <a:prstGeom prst="rect">
            <a:avLst/>
          </a:prstGeom>
        </p:spPr>
      </p:pic>
    </p:spTree>
    <p:extLst>
      <p:ext uri="{BB962C8B-B14F-4D97-AF65-F5344CB8AC3E}">
        <p14:creationId xmlns:p14="http://schemas.microsoft.com/office/powerpoint/2010/main" val="389434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7858-CEA3-4FA9-A7B6-B0AB726D3CF7}"/>
              </a:ext>
            </a:extLst>
          </p:cNvPr>
          <p:cNvSpPr>
            <a:spLocks noGrp="1"/>
          </p:cNvSpPr>
          <p:nvPr>
            <p:ph type="title"/>
          </p:nvPr>
        </p:nvSpPr>
        <p:spPr>
          <a:xfrm>
            <a:off x="1944694" y="1325333"/>
            <a:ext cx="6683765" cy="796985"/>
          </a:xfrm>
        </p:spPr>
        <p:txBody>
          <a:bodyPr>
            <a:normAutofit fontScale="90000"/>
          </a:bodyPr>
          <a:lstStyle/>
          <a:p>
            <a:r>
              <a:rPr lang="en-US" sz="1500" b="1" dirty="0"/>
              <a:t>Basics of Using Microsoft 365 OneDrive</a:t>
            </a:r>
            <a:br>
              <a:rPr lang="en-US" sz="1500" b="1" dirty="0"/>
            </a:br>
            <a:r>
              <a:rPr lang="en-US" b="1" dirty="0"/>
              <a:t>Left Navigation</a:t>
            </a:r>
            <a:endParaRPr lang="en-US" dirty="0"/>
          </a:p>
        </p:txBody>
      </p:sp>
      <p:sp>
        <p:nvSpPr>
          <p:cNvPr id="3" name="Content Placeholder 2">
            <a:extLst>
              <a:ext uri="{FF2B5EF4-FFF2-40B4-BE49-F238E27FC236}">
                <a16:creationId xmlns:a16="http://schemas.microsoft.com/office/drawing/2014/main" id="{78691D66-91F6-4577-9B7F-CA888328054F}"/>
              </a:ext>
            </a:extLst>
          </p:cNvPr>
          <p:cNvSpPr>
            <a:spLocks noGrp="1"/>
          </p:cNvSpPr>
          <p:nvPr>
            <p:ph sz="half" idx="1"/>
          </p:nvPr>
        </p:nvSpPr>
        <p:spPr>
          <a:xfrm>
            <a:off x="1941909" y="2282116"/>
            <a:ext cx="4756293" cy="3575482"/>
          </a:xfrm>
        </p:spPr>
        <p:txBody>
          <a:bodyPr>
            <a:normAutofit lnSpcReduction="10000"/>
          </a:bodyPr>
          <a:lstStyle/>
          <a:p>
            <a:r>
              <a:rPr lang="en-US" sz="1800" dirty="0"/>
              <a:t>In the left navigation you will see selections for: </a:t>
            </a:r>
          </a:p>
          <a:p>
            <a:pPr lvl="1">
              <a:buFont typeface="Wingdings" panose="05000000000000000000" pitchFamily="2" charset="2"/>
              <a:buChar char="§"/>
            </a:pPr>
            <a:r>
              <a:rPr lang="en-US" sz="1650" dirty="0"/>
              <a:t>My Files  </a:t>
            </a:r>
          </a:p>
          <a:p>
            <a:pPr lvl="1">
              <a:buFont typeface="Wingdings" panose="05000000000000000000" pitchFamily="2" charset="2"/>
              <a:buChar char="§"/>
            </a:pPr>
            <a:r>
              <a:rPr lang="en-US" sz="1650" dirty="0"/>
              <a:t>Recent (files that you’ve look at recently)</a:t>
            </a:r>
          </a:p>
          <a:p>
            <a:pPr lvl="1">
              <a:buFont typeface="Wingdings" panose="05000000000000000000" pitchFamily="2" charset="2"/>
              <a:buChar char="§"/>
            </a:pPr>
            <a:r>
              <a:rPr lang="en-US" sz="1650" dirty="0"/>
              <a:t>Shared (files that others have shared with you)</a:t>
            </a:r>
          </a:p>
          <a:p>
            <a:pPr lvl="1">
              <a:buFont typeface="Wingdings" panose="05000000000000000000" pitchFamily="2" charset="2"/>
              <a:buChar char="§"/>
            </a:pPr>
            <a:r>
              <a:rPr lang="en-US" sz="1650" dirty="0"/>
              <a:t>Recycle bin (files that you have  deleted will be automatically removed after 30 days)</a:t>
            </a:r>
          </a:p>
          <a:p>
            <a:pPr marL="342900" lvl="1" indent="0">
              <a:buNone/>
            </a:pPr>
            <a:r>
              <a:rPr lang="en-US" sz="1650" dirty="0"/>
              <a:t>Note: Home option has recently replaced the Recent option.</a:t>
            </a:r>
          </a:p>
          <a:p>
            <a:endParaRPr lang="en-US" dirty="0"/>
          </a:p>
        </p:txBody>
      </p:sp>
      <p:pic>
        <p:nvPicPr>
          <p:cNvPr id="5" name="Content Placeholder 4">
            <a:extLst>
              <a:ext uri="{FF2B5EF4-FFF2-40B4-BE49-F238E27FC236}">
                <a16:creationId xmlns:a16="http://schemas.microsoft.com/office/drawing/2014/main" id="{591CD163-91F7-4365-A857-ADDFE552784E}"/>
              </a:ext>
            </a:extLst>
          </p:cNvPr>
          <p:cNvPicPr>
            <a:picLocks noGrp="1" noChangeAspect="1"/>
          </p:cNvPicPr>
          <p:nvPr>
            <p:ph sz="half" idx="2"/>
          </p:nvPr>
        </p:nvPicPr>
        <p:blipFill>
          <a:blip r:embed="rId2"/>
          <a:stretch>
            <a:fillRect/>
          </a:stretch>
        </p:blipFill>
        <p:spPr>
          <a:xfrm>
            <a:off x="6757988" y="2832796"/>
            <a:ext cx="1870472" cy="2071091"/>
          </a:xfrm>
          <a:prstGeom prst="rect">
            <a:avLst/>
          </a:prstGeom>
        </p:spPr>
      </p:pic>
      <p:sp>
        <p:nvSpPr>
          <p:cNvPr id="4" name="Slide Number Placeholder 3">
            <a:extLst>
              <a:ext uri="{FF2B5EF4-FFF2-40B4-BE49-F238E27FC236}">
                <a16:creationId xmlns:a16="http://schemas.microsoft.com/office/drawing/2014/main" id="{3F4A78C0-F0DA-4A9C-A6AA-CF1D96B7491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7461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3B32-89AC-42B7-89FE-281DDF0C0E3F}"/>
              </a:ext>
            </a:extLst>
          </p:cNvPr>
          <p:cNvSpPr>
            <a:spLocks noGrp="1"/>
          </p:cNvSpPr>
          <p:nvPr>
            <p:ph type="title"/>
          </p:nvPr>
        </p:nvSpPr>
        <p:spPr/>
        <p:txBody>
          <a:bodyPr/>
          <a:lstStyle/>
          <a:p>
            <a:r>
              <a:rPr lang="en-US" sz="1500" b="1" dirty="0"/>
              <a:t>Basics of Using Microsoft 365 OneDrive</a:t>
            </a:r>
            <a:br>
              <a:rPr lang="en-US" b="1" dirty="0"/>
            </a:br>
            <a:r>
              <a:rPr lang="en-US" b="1" dirty="0"/>
              <a:t>Menu</a:t>
            </a:r>
            <a:endParaRPr lang="en-US" dirty="0"/>
          </a:p>
        </p:txBody>
      </p:sp>
      <p:sp>
        <p:nvSpPr>
          <p:cNvPr id="3" name="Content Placeholder 2">
            <a:extLst>
              <a:ext uri="{FF2B5EF4-FFF2-40B4-BE49-F238E27FC236}">
                <a16:creationId xmlns:a16="http://schemas.microsoft.com/office/drawing/2014/main" id="{11337E4A-2867-495D-84B7-96A11A87D320}"/>
              </a:ext>
            </a:extLst>
          </p:cNvPr>
          <p:cNvSpPr>
            <a:spLocks noGrp="1"/>
          </p:cNvSpPr>
          <p:nvPr>
            <p:ph sz="half" idx="1"/>
          </p:nvPr>
        </p:nvSpPr>
        <p:spPr>
          <a:xfrm>
            <a:off x="1941909" y="2457450"/>
            <a:ext cx="4816217" cy="2833217"/>
          </a:xfrm>
        </p:spPr>
        <p:txBody>
          <a:bodyPr/>
          <a:lstStyle/>
          <a:p>
            <a:r>
              <a:rPr lang="en-US" sz="1800" dirty="0"/>
              <a:t>To create a new folder or document, click on the + New drop-down button at the top:</a:t>
            </a:r>
          </a:p>
          <a:p>
            <a:pPr lvl="1">
              <a:buFont typeface="Wingdings" panose="05000000000000000000" pitchFamily="2" charset="2"/>
              <a:buChar char="§"/>
            </a:pPr>
            <a:r>
              <a:rPr lang="en-US" sz="1650" dirty="0"/>
              <a:t>Select the type of document to be created and that application will be launched; or</a:t>
            </a:r>
          </a:p>
          <a:p>
            <a:pPr lvl="1">
              <a:buFont typeface="Wingdings" panose="05000000000000000000" pitchFamily="2" charset="2"/>
              <a:buChar char="§"/>
            </a:pPr>
            <a:r>
              <a:rPr lang="en-US" sz="1650" dirty="0"/>
              <a:t>Select Folder and enter the desired name for the folder. </a:t>
            </a:r>
          </a:p>
        </p:txBody>
      </p:sp>
      <p:pic>
        <p:nvPicPr>
          <p:cNvPr id="5" name="Content Placeholder 4">
            <a:extLst>
              <a:ext uri="{FF2B5EF4-FFF2-40B4-BE49-F238E27FC236}">
                <a16:creationId xmlns:a16="http://schemas.microsoft.com/office/drawing/2014/main" id="{E3CDEB59-36CB-4283-8A8E-FF9D8F6A0296}"/>
              </a:ext>
            </a:extLst>
          </p:cNvPr>
          <p:cNvPicPr>
            <a:picLocks noGrp="1" noChangeAspect="1"/>
          </p:cNvPicPr>
          <p:nvPr>
            <p:ph sz="half" idx="2"/>
          </p:nvPr>
        </p:nvPicPr>
        <p:blipFill>
          <a:blip r:embed="rId2"/>
          <a:stretch>
            <a:fillRect/>
          </a:stretch>
        </p:blipFill>
        <p:spPr>
          <a:xfrm>
            <a:off x="6871640" y="2451497"/>
            <a:ext cx="1702698" cy="2833688"/>
          </a:xfrm>
          <a:prstGeom prst="rect">
            <a:avLst/>
          </a:prstGeom>
        </p:spPr>
      </p:pic>
      <p:sp>
        <p:nvSpPr>
          <p:cNvPr id="4" name="Slide Number Placeholder 3">
            <a:extLst>
              <a:ext uri="{FF2B5EF4-FFF2-40B4-BE49-F238E27FC236}">
                <a16:creationId xmlns:a16="http://schemas.microsoft.com/office/drawing/2014/main" id="{5CCDF41B-7257-4A1F-9FD3-137432D0968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6061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30A5-84AA-46F2-AA4C-0961A79A5D52}"/>
              </a:ext>
            </a:extLst>
          </p:cNvPr>
          <p:cNvSpPr>
            <a:spLocks noGrp="1"/>
          </p:cNvSpPr>
          <p:nvPr>
            <p:ph type="title"/>
          </p:nvPr>
        </p:nvSpPr>
        <p:spPr/>
        <p:txBody>
          <a:bodyPr/>
          <a:lstStyle/>
          <a:p>
            <a:r>
              <a:rPr lang="en-US" sz="1500" b="1" dirty="0"/>
              <a:t>Basics of Using Microsoft 365 OneDrive</a:t>
            </a:r>
            <a:br>
              <a:rPr lang="en-US" b="1" dirty="0"/>
            </a:br>
            <a:r>
              <a:rPr lang="en-US" b="1" dirty="0"/>
              <a:t>Menu</a:t>
            </a:r>
            <a:endParaRPr lang="en-US" dirty="0"/>
          </a:p>
        </p:txBody>
      </p:sp>
      <p:sp>
        <p:nvSpPr>
          <p:cNvPr id="3" name="Content Placeholder 2">
            <a:extLst>
              <a:ext uri="{FF2B5EF4-FFF2-40B4-BE49-F238E27FC236}">
                <a16:creationId xmlns:a16="http://schemas.microsoft.com/office/drawing/2014/main" id="{58E30F7D-647C-4B0D-A3CA-ACF4216A1817}"/>
              </a:ext>
            </a:extLst>
          </p:cNvPr>
          <p:cNvSpPr>
            <a:spLocks noGrp="1"/>
          </p:cNvSpPr>
          <p:nvPr>
            <p:ph idx="1"/>
          </p:nvPr>
        </p:nvSpPr>
        <p:spPr/>
        <p:txBody>
          <a:bodyPr>
            <a:normAutofit/>
          </a:bodyPr>
          <a:lstStyle/>
          <a:p>
            <a:r>
              <a:rPr lang="en-US" sz="1800" dirty="0"/>
              <a:t>To upload a file or folder from your device, click on the Upload button at the top; and make a selection.  Follow the prompts;</a:t>
            </a:r>
          </a:p>
          <a:p>
            <a:pPr marL="0" indent="0">
              <a:buNone/>
            </a:pPr>
            <a:endParaRPr lang="en-US" sz="1800" dirty="0"/>
          </a:p>
          <a:p>
            <a:endParaRPr lang="en-US" sz="1800" dirty="0"/>
          </a:p>
          <a:p>
            <a:pPr marL="0" indent="0">
              <a:buNone/>
            </a:pPr>
            <a:endParaRPr lang="en-US" sz="1800" dirty="0"/>
          </a:p>
          <a:p>
            <a:r>
              <a:rPr lang="en-US" sz="1800" dirty="0"/>
              <a:t>Search your device for the desired file(s), highlight and click on Upload.</a:t>
            </a:r>
          </a:p>
          <a:p>
            <a:pPr marL="0" indent="0">
              <a:buNone/>
            </a:pPr>
            <a:endParaRPr lang="en-US" dirty="0"/>
          </a:p>
        </p:txBody>
      </p:sp>
      <p:sp>
        <p:nvSpPr>
          <p:cNvPr id="4" name="Slide Number Placeholder 3">
            <a:extLst>
              <a:ext uri="{FF2B5EF4-FFF2-40B4-BE49-F238E27FC236}">
                <a16:creationId xmlns:a16="http://schemas.microsoft.com/office/drawing/2014/main" id="{A01CC1A1-6196-431D-810E-41C935947CE9}"/>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a:extLst>
              <a:ext uri="{FF2B5EF4-FFF2-40B4-BE49-F238E27FC236}">
                <a16:creationId xmlns:a16="http://schemas.microsoft.com/office/drawing/2014/main" id="{5567EF24-1AAF-4049-90B7-EBC145B5C1EC}"/>
              </a:ext>
            </a:extLst>
          </p:cNvPr>
          <p:cNvPicPr>
            <a:picLocks noChangeAspect="1"/>
          </p:cNvPicPr>
          <p:nvPr/>
        </p:nvPicPr>
        <p:blipFill>
          <a:blip r:embed="rId2"/>
          <a:stretch>
            <a:fillRect/>
          </a:stretch>
        </p:blipFill>
        <p:spPr>
          <a:xfrm>
            <a:off x="5457524" y="3138217"/>
            <a:ext cx="1864519" cy="1178719"/>
          </a:xfrm>
          <a:prstGeom prst="rect">
            <a:avLst/>
          </a:prstGeom>
        </p:spPr>
      </p:pic>
    </p:spTree>
    <p:extLst>
      <p:ext uri="{BB962C8B-B14F-4D97-AF65-F5344CB8AC3E}">
        <p14:creationId xmlns:p14="http://schemas.microsoft.com/office/powerpoint/2010/main" val="104701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52E3-144D-448B-837D-6B740848DF17}"/>
              </a:ext>
            </a:extLst>
          </p:cNvPr>
          <p:cNvSpPr>
            <a:spLocks noGrp="1"/>
          </p:cNvSpPr>
          <p:nvPr>
            <p:ph type="title"/>
          </p:nvPr>
        </p:nvSpPr>
        <p:spPr/>
        <p:txBody>
          <a:bodyPr>
            <a:normAutofit fontScale="90000"/>
          </a:bodyPr>
          <a:lstStyle/>
          <a:p>
            <a:r>
              <a:rPr lang="en-US" sz="1500" b="1" dirty="0"/>
              <a:t>Basics of Using Microsoft 365 OneDrive</a:t>
            </a:r>
            <a:br>
              <a:rPr lang="en-US" b="1" dirty="0"/>
            </a:br>
            <a:r>
              <a:rPr lang="en-US" b="1" dirty="0"/>
              <a:t>Sharing Documents with Others</a:t>
            </a:r>
            <a:endParaRPr lang="en-US" dirty="0"/>
          </a:p>
        </p:txBody>
      </p:sp>
      <p:sp>
        <p:nvSpPr>
          <p:cNvPr id="3" name="Content Placeholder 2">
            <a:extLst>
              <a:ext uri="{FF2B5EF4-FFF2-40B4-BE49-F238E27FC236}">
                <a16:creationId xmlns:a16="http://schemas.microsoft.com/office/drawing/2014/main" id="{31037845-9E44-4E20-838D-7A7AFEBD7C79}"/>
              </a:ext>
            </a:extLst>
          </p:cNvPr>
          <p:cNvSpPr>
            <a:spLocks noGrp="1"/>
          </p:cNvSpPr>
          <p:nvPr>
            <p:ph idx="1"/>
          </p:nvPr>
        </p:nvSpPr>
        <p:spPr/>
        <p:txBody>
          <a:bodyPr>
            <a:normAutofit/>
          </a:bodyPr>
          <a:lstStyle/>
          <a:p>
            <a:r>
              <a:rPr lang="en-US" sz="1800" dirty="0"/>
              <a:t>Once you have a file in your OneDrive, you can then share it with others:</a:t>
            </a:r>
          </a:p>
          <a:p>
            <a:pPr lvl="1">
              <a:buFont typeface="Wingdings" panose="05000000000000000000" pitchFamily="2" charset="2"/>
              <a:buChar char="§"/>
            </a:pPr>
            <a:r>
              <a:rPr lang="en-US" sz="1650" dirty="0"/>
              <a:t>First select the radio button to the left of the desired file; </a:t>
            </a:r>
          </a:p>
          <a:p>
            <a:endParaRPr lang="en-US" sz="1800" dirty="0"/>
          </a:p>
        </p:txBody>
      </p:sp>
      <p:sp>
        <p:nvSpPr>
          <p:cNvPr id="5" name="Slide Number Placeholder 4">
            <a:extLst>
              <a:ext uri="{FF2B5EF4-FFF2-40B4-BE49-F238E27FC236}">
                <a16:creationId xmlns:a16="http://schemas.microsoft.com/office/drawing/2014/main" id="{4E2C142D-9FD5-407C-AE59-93E65ED9F2FD}"/>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Picture 3">
            <a:extLst>
              <a:ext uri="{FF2B5EF4-FFF2-40B4-BE49-F238E27FC236}">
                <a16:creationId xmlns:a16="http://schemas.microsoft.com/office/drawing/2014/main" id="{67C4C3AB-801B-4513-B81A-7642B2CFE5FE}"/>
              </a:ext>
            </a:extLst>
          </p:cNvPr>
          <p:cNvPicPr>
            <a:picLocks noChangeAspect="1"/>
          </p:cNvPicPr>
          <p:nvPr/>
        </p:nvPicPr>
        <p:blipFill>
          <a:blip r:embed="rId2"/>
          <a:stretch>
            <a:fillRect/>
          </a:stretch>
        </p:blipFill>
        <p:spPr>
          <a:xfrm>
            <a:off x="2303755" y="3660374"/>
            <a:ext cx="6165826" cy="1371608"/>
          </a:xfrm>
          <a:prstGeom prst="rect">
            <a:avLst/>
          </a:prstGeom>
        </p:spPr>
      </p:pic>
    </p:spTree>
    <p:extLst>
      <p:ext uri="{BB962C8B-B14F-4D97-AF65-F5344CB8AC3E}">
        <p14:creationId xmlns:p14="http://schemas.microsoft.com/office/powerpoint/2010/main" val="6657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30D9-72CF-4F74-83F6-EF9810B96C54}"/>
              </a:ext>
            </a:extLst>
          </p:cNvPr>
          <p:cNvSpPr>
            <a:spLocks noGrp="1"/>
          </p:cNvSpPr>
          <p:nvPr>
            <p:ph type="title"/>
          </p:nvPr>
        </p:nvSpPr>
        <p:spPr/>
        <p:txBody>
          <a:bodyPr>
            <a:normAutofit fontScale="90000"/>
          </a:bodyPr>
          <a:lstStyle/>
          <a:p>
            <a:r>
              <a:rPr lang="en-US" sz="1500" b="1" dirty="0"/>
              <a:t>Basics of Using Microsoft 365 OneDrive</a:t>
            </a:r>
            <a:br>
              <a:rPr lang="en-US" b="1" dirty="0"/>
            </a:br>
            <a:r>
              <a:rPr lang="en-US" b="1" dirty="0"/>
              <a:t>Sharing Documents with Others</a:t>
            </a:r>
            <a:r>
              <a:rPr lang="en-US" sz="1800" dirty="0"/>
              <a:t>(continued)</a:t>
            </a:r>
          </a:p>
        </p:txBody>
      </p:sp>
      <p:sp>
        <p:nvSpPr>
          <p:cNvPr id="3" name="Content Placeholder 2">
            <a:extLst>
              <a:ext uri="{FF2B5EF4-FFF2-40B4-BE49-F238E27FC236}">
                <a16:creationId xmlns:a16="http://schemas.microsoft.com/office/drawing/2014/main" id="{0C2B024B-D94E-4CCC-8C8E-7AEFE3E3D523}"/>
              </a:ext>
            </a:extLst>
          </p:cNvPr>
          <p:cNvSpPr>
            <a:spLocks noGrp="1"/>
          </p:cNvSpPr>
          <p:nvPr>
            <p:ph idx="1"/>
          </p:nvPr>
        </p:nvSpPr>
        <p:spPr/>
        <p:txBody>
          <a:bodyPr/>
          <a:lstStyle/>
          <a:p>
            <a:pPr lvl="1">
              <a:buFont typeface="Wingdings" panose="05000000000000000000" pitchFamily="2" charset="2"/>
              <a:buChar char="§"/>
            </a:pPr>
            <a:endParaRPr lang="en-US" sz="1650" dirty="0"/>
          </a:p>
          <a:p>
            <a:pPr lvl="1">
              <a:buFont typeface="Wingdings" panose="05000000000000000000" pitchFamily="2" charset="2"/>
              <a:buChar char="§"/>
            </a:pPr>
            <a:r>
              <a:rPr lang="en-US" sz="1650" dirty="0"/>
              <a:t>Click on the Share button at the top;</a:t>
            </a:r>
          </a:p>
          <a:p>
            <a:pPr lvl="1">
              <a:buFont typeface="Wingdings" panose="05000000000000000000" pitchFamily="2" charset="2"/>
              <a:buChar char="§"/>
            </a:pPr>
            <a:r>
              <a:rPr lang="en-US" sz="1650" dirty="0"/>
              <a:t>Select Email link;</a:t>
            </a:r>
          </a:p>
          <a:p>
            <a:pPr marL="342900" lvl="1" indent="0">
              <a:buNone/>
            </a:pPr>
            <a:r>
              <a:rPr lang="en-US" sz="1650" dirty="0"/>
              <a:t>Note: Recent version of OneDrive eliminates this selection and will take you to the Send Link screen.</a:t>
            </a:r>
          </a:p>
          <a:p>
            <a:pPr lvl="1">
              <a:buFont typeface="Wingdings" panose="05000000000000000000" pitchFamily="2" charset="2"/>
              <a:buChar char="§"/>
            </a:pPr>
            <a:endParaRPr lang="en-US" sz="1650" dirty="0"/>
          </a:p>
          <a:p>
            <a:endParaRPr lang="en-US" dirty="0"/>
          </a:p>
        </p:txBody>
      </p:sp>
      <p:sp>
        <p:nvSpPr>
          <p:cNvPr id="5" name="Slide Number Placeholder 4">
            <a:extLst>
              <a:ext uri="{FF2B5EF4-FFF2-40B4-BE49-F238E27FC236}">
                <a16:creationId xmlns:a16="http://schemas.microsoft.com/office/drawing/2014/main" id="{31057C78-920C-406D-BEF6-0FD5A0ED7AE7}"/>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4" name="Picture 3">
            <a:extLst>
              <a:ext uri="{FF2B5EF4-FFF2-40B4-BE49-F238E27FC236}">
                <a16:creationId xmlns:a16="http://schemas.microsoft.com/office/drawing/2014/main" id="{F4F92BCE-759A-40C5-B02D-6ED21B615EE5}"/>
              </a:ext>
            </a:extLst>
          </p:cNvPr>
          <p:cNvPicPr>
            <a:picLocks noChangeAspect="1"/>
          </p:cNvPicPr>
          <p:nvPr/>
        </p:nvPicPr>
        <p:blipFill>
          <a:blip r:embed="rId2"/>
          <a:stretch>
            <a:fillRect/>
          </a:stretch>
        </p:blipFill>
        <p:spPr>
          <a:xfrm>
            <a:off x="6653326" y="3797623"/>
            <a:ext cx="1843088" cy="1493044"/>
          </a:xfrm>
          <a:prstGeom prst="rect">
            <a:avLst/>
          </a:prstGeom>
        </p:spPr>
      </p:pic>
    </p:spTree>
    <p:extLst>
      <p:ext uri="{BB962C8B-B14F-4D97-AF65-F5344CB8AC3E}">
        <p14:creationId xmlns:p14="http://schemas.microsoft.com/office/powerpoint/2010/main" val="116927706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65023</TotalTime>
  <Words>1798</Words>
  <Application>Microsoft Office PowerPoint</Application>
  <PresentationFormat>On-screen Show (4:3)</PresentationFormat>
  <Paragraphs>151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Wingdings</vt:lpstr>
      <vt:lpstr>Wingdings 3</vt:lpstr>
      <vt:lpstr>Wisp</vt:lpstr>
      <vt:lpstr>Basics of Using Microsoft 365  OneDrive</vt:lpstr>
      <vt:lpstr>Basics of Using Microsoft 365 OneDrive Introduction</vt:lpstr>
      <vt:lpstr>Basics of Using Microsoft 365 OneDrive Accessing OneDrive</vt:lpstr>
      <vt:lpstr>Basics of Using Microsoft 365 OneDrive Home Screen</vt:lpstr>
      <vt:lpstr>Basics of Using Microsoft 365 OneDrive Left Navigation</vt:lpstr>
      <vt:lpstr>Basics of Using Microsoft 365 OneDrive Menu</vt:lpstr>
      <vt:lpstr>Basics of Using Microsoft 365 OneDrive Menu</vt:lpstr>
      <vt:lpstr>Basics of Using Microsoft 365 OneDrive Sharing Documents with Others</vt:lpstr>
      <vt:lpstr>Basics of Using Microsoft 365 OneDrive Sharing Documents with Others(continued)</vt:lpstr>
      <vt:lpstr>Basics of Using Microsoft 365 OneDrive Sharing Documents with Others(continued)</vt:lpstr>
      <vt:lpstr>Basics of Using Microsoft 365 OneDrive Sharing Documents with Others(continued)</vt:lpstr>
      <vt:lpstr>Basics of Using Microsoft 365 OneDrive Sharing Documents with Others(continued)</vt:lpstr>
      <vt:lpstr>Basics of Using Microsoft 365 OneDrive Demo</vt:lpstr>
      <vt:lpstr>Basics of Using Microsoft 365 OneDrive Syncing Files Between Your Device and OneDrive (Optional)</vt:lpstr>
      <vt:lpstr>Basics of Using Microsoft 365 OneDrive Syncing Files Between Your Device and OneDrive (optional) (continued)</vt:lpstr>
      <vt:lpstr>Basics of Using Microsoft 365 OneDrive Syncing Files Between Your Device and OneDrive (optional) (continued)</vt:lpstr>
      <vt:lpstr>Basics of Using Microsoft 365 OneDrive Syncing Files Between Your Device and OneDrive (optional) (continued)</vt:lpstr>
      <vt:lpstr>Basics of Using Microsoft 365 OneDrive Syncing Files Between Your Device and OneDrive (optional) (continued)</vt:lpstr>
      <vt:lpstr>Basics of Using Microsoft 365 OneDrive Syncing Files Between Your Device and OneDrive (optional) (continued)</vt:lpstr>
      <vt:lpstr>Basics of Using Microsoft 365 OneDrive Syncing Files Between Your Device and OneDrive (optional) (continued)</vt:lpstr>
      <vt:lpstr>Basics of Using Microsoft 365 OneDrive Notes</vt:lpstr>
      <vt:lpstr>Basics of Using Microsoft 365 OneDrive Notes (continued)</vt:lpstr>
      <vt:lpstr>Basics of Using Microsoft 365 OneDrive Questions</vt:lpstr>
      <vt:lpstr>Basics of Using Microsoft 365 OneDrive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Microsoft 365  One Drive</dc:title>
  <dc:creator>Heidi Ulrech</dc:creator>
  <cp:lastModifiedBy>Heidi Ulrech</cp:lastModifiedBy>
  <cp:revision>195</cp:revision>
  <cp:lastPrinted>2023-03-15T17:51:35Z</cp:lastPrinted>
  <dcterms:created xsi:type="dcterms:W3CDTF">2022-11-30T19:49:08Z</dcterms:created>
  <dcterms:modified xsi:type="dcterms:W3CDTF">2023-03-15T21:55:57Z</dcterms:modified>
</cp:coreProperties>
</file>