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Neue"/>
      </a:defRPr>
    </a:lvl1pPr>
    <a:lvl2pPr marL="0" marR="0" indent="457200" algn="l" defTabSz="2438338"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Neue"/>
      </a:defRPr>
    </a:lvl2pPr>
    <a:lvl3pPr marL="0" marR="0" indent="914400" algn="l" defTabSz="2438338"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Neue"/>
      </a:defRPr>
    </a:lvl3pPr>
    <a:lvl4pPr marL="0" marR="0" indent="1371600" algn="l" defTabSz="2438338"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Neue"/>
      </a:defRPr>
    </a:lvl4pPr>
    <a:lvl5pPr marL="0" marR="0" indent="1828800" algn="l" defTabSz="2438338"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Neue"/>
      </a:defRPr>
    </a:lvl5pPr>
    <a:lvl6pPr marL="0" marR="0" indent="2286000" algn="l" defTabSz="2438338"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Neue"/>
      </a:defRPr>
    </a:lvl6pPr>
    <a:lvl7pPr marL="0" marR="0" indent="2743200" algn="l" defTabSz="2438338"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Neue"/>
      </a:defRPr>
    </a:lvl7pPr>
    <a:lvl8pPr marL="0" marR="0" indent="3200400" algn="l" defTabSz="2438338"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Neue"/>
      </a:defRPr>
    </a:lvl8pPr>
    <a:lvl9pPr marL="0" marR="0" indent="3657600" algn="l" defTabSz="2438338"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Neue"/>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5" d="100"/>
          <a:sy n="55" d="100"/>
        </p:scale>
        <p:origin x="63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8" name="Shape 158"/>
          <p:cNvSpPr>
            <a:spLocks noGrp="1" noRot="1" noChangeAspect="1"/>
          </p:cNvSpPr>
          <p:nvPr>
            <p:ph type="sldImg"/>
          </p:nvPr>
        </p:nvSpPr>
        <p:spPr>
          <a:xfrm>
            <a:off x="1143000" y="685800"/>
            <a:ext cx="4572000" cy="3429000"/>
          </a:xfrm>
          <a:prstGeom prst="rect">
            <a:avLst/>
          </a:prstGeom>
        </p:spPr>
        <p:txBody>
          <a:bodyPr/>
          <a:lstStyle/>
          <a:p>
            <a:endParaRPr/>
          </a:p>
        </p:txBody>
      </p:sp>
      <p:sp>
        <p:nvSpPr>
          <p:cNvPr id="159" name="Shape 15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Author and Date</a:t>
            </a:r>
          </a:p>
        </p:txBody>
      </p:sp>
      <p:sp>
        <p:nvSpPr>
          <p:cNvPr id="12" name="Presentation Title"/>
          <p:cNvSpPr txBox="1">
            <a:spLocks noGrp="1"/>
          </p:cNvSpPr>
          <p:nvPr>
            <p:ph type="title" hasCustomPrompt="1"/>
          </p:nvPr>
        </p:nvSpPr>
        <p:spPr>
          <a:xfrm>
            <a:off x="1206496" y="2574991"/>
            <a:ext cx="21971004" cy="4648201"/>
          </a:xfrm>
          <a:prstGeom prst="rect">
            <a:avLst/>
          </a:prstGeom>
        </p:spPr>
        <p:txBody>
          <a:bodyPr anchor="b"/>
          <a:lstStyle>
            <a:lvl1pPr>
              <a:defRPr sz="11600" spc="-232"/>
            </a:lvl1pPr>
          </a:lstStyle>
          <a:p>
            <a:r>
              <a:t>Presentation Title</a:t>
            </a:r>
          </a:p>
        </p:txBody>
      </p:sp>
      <p:sp>
        <p:nvSpPr>
          <p:cNvPr id="13" name="Body Level One…"/>
          <p:cNvSpPr txBox="1">
            <a:spLocks noGrp="1"/>
          </p:cNvSpPr>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Presentation Subtitle</a:t>
            </a:r>
          </a:p>
          <a:p>
            <a:pPr lvl="1"/>
            <a:endParaRPr/>
          </a:p>
          <a:p>
            <a:pPr lvl="2"/>
            <a:endParaRPr/>
          </a:p>
          <a:p>
            <a:pPr lvl="3"/>
            <a:endParaRPr/>
          </a:p>
          <a:p>
            <a:pPr lvl="4"/>
            <a:endParaRP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98" name="Body Level One…"/>
          <p:cNvSpPr txBox="1">
            <a:spLocks noGrp="1"/>
          </p:cNvSpPr>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z="11600" spc="-232">
                <a:latin typeface="Helvetica Neue Medium"/>
                <a:ea typeface="Helvetica Neue Medium"/>
                <a:cs typeface="Helvetica Neue Medium"/>
                <a:sym typeface="Helvetica Neue Medium"/>
              </a:defRPr>
            </a:lvl1pPr>
            <a:lvl2pPr marL="0" indent="457200" algn="ctr">
              <a:lnSpc>
                <a:spcPct val="80000"/>
              </a:lnSpc>
              <a:spcBef>
                <a:spcPts val="0"/>
              </a:spcBef>
              <a:buSzTx/>
              <a:buNone/>
              <a:defRPr sz="11600" spc="-232">
                <a:latin typeface="Helvetica Neue Medium"/>
                <a:ea typeface="Helvetica Neue Medium"/>
                <a:cs typeface="Helvetica Neue Medium"/>
                <a:sym typeface="Helvetica Neue Medium"/>
              </a:defRPr>
            </a:lvl2pPr>
            <a:lvl3pPr marL="0" indent="914400" algn="ctr">
              <a:lnSpc>
                <a:spcPct val="80000"/>
              </a:lnSpc>
              <a:spcBef>
                <a:spcPts val="0"/>
              </a:spcBef>
              <a:buSzTx/>
              <a:buNone/>
              <a:defRPr sz="11600" spc="-232">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z="11600" spc="-232">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z="11600" spc="-232">
                <a:latin typeface="Helvetica Neue Medium"/>
                <a:ea typeface="Helvetica Neue Medium"/>
                <a:cs typeface="Helvetica Neue Medium"/>
                <a:sym typeface="Helvetica Neue Medium"/>
              </a:defRPr>
            </a:lvl5pPr>
          </a:lstStyle>
          <a:p>
            <a:r>
              <a:t>Statement</a:t>
            </a:r>
          </a:p>
          <a:p>
            <a:pPr lvl="1"/>
            <a:endParaRPr/>
          </a:p>
          <a:p>
            <a:pPr lvl="2"/>
            <a:endParaRPr/>
          </a:p>
          <a:p>
            <a:pPr lvl="3"/>
            <a:endParaRPr/>
          </a:p>
          <a:p>
            <a:pPr lvl="4"/>
            <a:endParaRP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106" name="Body Level One…"/>
          <p:cNvSpPr txBox="1">
            <a:spLocks noGrp="1"/>
          </p:cNvSpPr>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sz="25000" b="1" spc="-250"/>
            </a:lvl1pPr>
            <a:lvl2pPr marL="0" indent="457200" algn="ctr">
              <a:lnSpc>
                <a:spcPct val="80000"/>
              </a:lnSpc>
              <a:spcBef>
                <a:spcPts val="0"/>
              </a:spcBef>
              <a:buSzTx/>
              <a:buNone/>
              <a:defRPr sz="25000" b="1" spc="-250"/>
            </a:lvl2pPr>
            <a:lvl3pPr marL="0" indent="914400" algn="ctr">
              <a:lnSpc>
                <a:spcPct val="80000"/>
              </a:lnSpc>
              <a:spcBef>
                <a:spcPts val="0"/>
              </a:spcBef>
              <a:buSzTx/>
              <a:buNone/>
              <a:defRPr sz="25000" b="1" spc="-250"/>
            </a:lvl3pPr>
            <a:lvl4pPr marL="0" indent="1371600" algn="ctr">
              <a:lnSpc>
                <a:spcPct val="80000"/>
              </a:lnSpc>
              <a:spcBef>
                <a:spcPts val="0"/>
              </a:spcBef>
              <a:buSzTx/>
              <a:buNone/>
              <a:defRPr sz="25000" b="1" spc="-250"/>
            </a:lvl4pPr>
            <a:lvl5pPr marL="0" indent="1828800" algn="ctr">
              <a:lnSpc>
                <a:spcPct val="80000"/>
              </a:lnSpc>
              <a:spcBef>
                <a:spcPts val="0"/>
              </a:spcBef>
              <a:buSzTx/>
              <a:buNone/>
              <a:defRPr sz="25000" b="1" spc="-250"/>
            </a:lvl5pPr>
          </a:lstStyle>
          <a:p>
            <a:r>
              <a:t>100%</a:t>
            </a:r>
          </a:p>
          <a:p>
            <a:pPr lvl="1"/>
            <a:endParaRPr/>
          </a:p>
          <a:p>
            <a:pPr lvl="2"/>
            <a:endParaRPr/>
          </a:p>
          <a:p>
            <a:pPr lvl="3"/>
            <a:endParaRPr/>
          </a:p>
          <a:p>
            <a:pPr lvl="4"/>
            <a:endParaRPr/>
          </a:p>
        </p:txBody>
      </p:sp>
      <p:sp>
        <p:nvSpPr>
          <p:cNvPr id="107" name="Fact information"/>
          <p:cNvSpPr txBox="1">
            <a:spLocks noGrp="1"/>
          </p:cNvSpPr>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sz="5500" b="1"/>
            </a:lvl1pPr>
          </a:lstStyle>
          <a:p>
            <a:r>
              <a:t>Fact information</a:t>
            </a:r>
          </a:p>
        </p:txBody>
      </p:sp>
      <p:sp>
        <p:nvSpPr>
          <p:cNvPr id="10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15" name="Attribution"/>
          <p:cNvSpPr txBox="1">
            <a:spLocks noGrp="1"/>
          </p:cNvSpPr>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Attribution</a:t>
            </a:r>
          </a:p>
        </p:txBody>
      </p:sp>
      <p:sp>
        <p:nvSpPr>
          <p:cNvPr id="116" name="Body Level One…"/>
          <p:cNvSpPr txBox="1">
            <a:spLocks noGrp="1"/>
          </p:cNvSpPr>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z="8500" spc="-170">
                <a:latin typeface="Helvetica Neue Medium"/>
                <a:ea typeface="Helvetica Neue Medium"/>
                <a:cs typeface="Helvetica Neue Medium"/>
                <a:sym typeface="Helvetica Neue Medium"/>
              </a:defRPr>
            </a:lvl1pPr>
            <a:lvl2pPr marL="638923" indent="-12700">
              <a:spcBef>
                <a:spcPts val="0"/>
              </a:spcBef>
              <a:buSzTx/>
              <a:buNone/>
              <a:defRPr sz="8500" spc="-170">
                <a:latin typeface="Helvetica Neue Medium"/>
                <a:ea typeface="Helvetica Neue Medium"/>
                <a:cs typeface="Helvetica Neue Medium"/>
                <a:sym typeface="Helvetica Neue Medium"/>
              </a:defRPr>
            </a:lvl2pPr>
            <a:lvl3pPr marL="638923" indent="444500">
              <a:spcBef>
                <a:spcPts val="0"/>
              </a:spcBef>
              <a:buSzTx/>
              <a:buNone/>
              <a:defRPr sz="8500" spc="-170">
                <a:latin typeface="Helvetica Neue Medium"/>
                <a:ea typeface="Helvetica Neue Medium"/>
                <a:cs typeface="Helvetica Neue Medium"/>
                <a:sym typeface="Helvetica Neue Medium"/>
              </a:defRPr>
            </a:lvl3pPr>
            <a:lvl4pPr marL="638923" indent="901700">
              <a:spcBef>
                <a:spcPts val="0"/>
              </a:spcBef>
              <a:buSzTx/>
              <a:buNone/>
              <a:defRPr sz="8500" spc="-170">
                <a:latin typeface="Helvetica Neue Medium"/>
                <a:ea typeface="Helvetica Neue Medium"/>
                <a:cs typeface="Helvetica Neue Medium"/>
                <a:sym typeface="Helvetica Neue Medium"/>
              </a:defRPr>
            </a:lvl4pPr>
            <a:lvl5pPr marL="638923" indent="1358900">
              <a:spcBef>
                <a:spcPts val="0"/>
              </a:spcBef>
              <a:buSzTx/>
              <a:buNone/>
              <a:defRPr sz="8500" spc="-170">
                <a:latin typeface="Helvetica Neue Medium"/>
                <a:ea typeface="Helvetica Neue Medium"/>
                <a:cs typeface="Helvetica Neue Medium"/>
                <a:sym typeface="Helvetica Neue Medium"/>
              </a:defRPr>
            </a:lvl5pPr>
          </a:lstStyle>
          <a:p>
            <a:r>
              <a:t>“Notable Quote”</a:t>
            </a:r>
          </a:p>
          <a:p>
            <a:pPr lvl="1"/>
            <a:endParaRPr/>
          </a:p>
          <a:p>
            <a:pPr lvl="2"/>
            <a:endParaRPr/>
          </a:p>
          <a:p>
            <a:pPr lvl="3"/>
            <a:endParaRPr/>
          </a:p>
          <a:p>
            <a:pPr lvl="4"/>
            <a:endParaRPr/>
          </a:p>
        </p:txBody>
      </p:sp>
      <p:sp>
        <p:nvSpPr>
          <p:cNvPr id="1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24" name="Bowl of salad with fried rice, boiled eggs, and chopsticks"/>
          <p:cNvSpPr>
            <a:spLocks noGrp="1"/>
          </p:cNvSpPr>
          <p:nvPr>
            <p:ph type="pic" sz="quarter" idx="21"/>
          </p:nvPr>
        </p:nvSpPr>
        <p:spPr>
          <a:xfrm>
            <a:off x="15760700" y="1016000"/>
            <a:ext cx="7439099" cy="5949678"/>
          </a:xfrm>
          <a:prstGeom prst="rect">
            <a:avLst/>
          </a:prstGeom>
        </p:spPr>
        <p:txBody>
          <a:bodyPr lIns="91439" tIns="45719" rIns="91439" bIns="45719">
            <a:noAutofit/>
          </a:bodyPr>
          <a:lstStyle/>
          <a:p>
            <a:endParaRPr/>
          </a:p>
        </p:txBody>
      </p:sp>
      <p:sp>
        <p:nvSpPr>
          <p:cNvPr id="125" name="Bowl with salmon cakes, salad, and hummus "/>
          <p:cNvSpPr>
            <a:spLocks noGrp="1"/>
          </p:cNvSpPr>
          <p:nvPr>
            <p:ph type="pic" sz="half" idx="22"/>
          </p:nvPr>
        </p:nvSpPr>
        <p:spPr>
          <a:xfrm>
            <a:off x="13500100" y="3978275"/>
            <a:ext cx="10439400" cy="12150181"/>
          </a:xfrm>
          <a:prstGeom prst="rect">
            <a:avLst/>
          </a:prstGeom>
        </p:spPr>
        <p:txBody>
          <a:bodyPr lIns="91439" tIns="45719" rIns="91439" bIns="45719">
            <a:noAutofit/>
          </a:bodyPr>
          <a:lstStyle/>
          <a:p>
            <a:endParaRPr/>
          </a:p>
        </p:txBody>
      </p:sp>
      <p:sp>
        <p:nvSpPr>
          <p:cNvPr id="126" name="Bowl of pappardelle pasta with parsley butter, roasted hazelnuts, and shaved parmesan cheese"/>
          <p:cNvSpPr>
            <a:spLocks noGrp="1"/>
          </p:cNvSpPr>
          <p:nvPr>
            <p:ph type="pic" idx="23"/>
          </p:nvPr>
        </p:nvSpPr>
        <p:spPr>
          <a:xfrm>
            <a:off x="-139700" y="495300"/>
            <a:ext cx="16611600" cy="12458700"/>
          </a:xfrm>
          <a:prstGeom prst="rect">
            <a:avLst/>
          </a:prstGeom>
        </p:spPr>
        <p:txBody>
          <a:bodyPr lIns="91439" tIns="45719" rIns="91439" bIns="45719">
            <a:noAutofit/>
          </a:bodyPr>
          <a:lstStyle/>
          <a:p>
            <a:endParaRPr/>
          </a:p>
        </p:txBody>
      </p:sp>
      <p:sp>
        <p:nvSpPr>
          <p:cNvPr id="1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34" name="bowl of salad with fried rice, boiled eggs, and chopsticks"/>
          <p:cNvSpPr>
            <a:spLocks noGrp="1"/>
          </p:cNvSpPr>
          <p:nvPr>
            <p:ph type="pic" idx="21"/>
          </p:nvPr>
        </p:nvSpPr>
        <p:spPr>
          <a:xfrm>
            <a:off x="-1333500" y="-5524500"/>
            <a:ext cx="27051000" cy="21640800"/>
          </a:xfrm>
          <a:prstGeom prst="rect">
            <a:avLst/>
          </a:prstGeom>
        </p:spPr>
        <p:txBody>
          <a:bodyPr lIns="91439" tIns="45719" rIns="91439" bIns="45719">
            <a:noAutofit/>
          </a:bodyPr>
          <a:lstStyle/>
          <a:p>
            <a:endParaRPr/>
          </a:p>
        </p:txBody>
      </p:sp>
      <p:sp>
        <p:nvSpPr>
          <p:cNvPr id="135"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Comparison">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49" name="Title Text"/>
          <p:cNvSpPr txBox="1">
            <a:spLocks noGrp="1"/>
          </p:cNvSpPr>
          <p:nvPr>
            <p:ph type="title"/>
          </p:nvPr>
        </p:nvSpPr>
        <p:spPr>
          <a:xfrm>
            <a:off x="3962400" y="549276"/>
            <a:ext cx="16459200" cy="2286001"/>
          </a:xfrm>
          <a:prstGeom prst="rect">
            <a:avLst/>
          </a:prstGeom>
        </p:spPr>
        <p:txBody>
          <a:bodyPr lIns="91439" tIns="91439" rIns="91439" bIns="91439" anchor="ctr"/>
          <a:lstStyle>
            <a:lvl1pPr algn="ctr" defTabSz="1828800">
              <a:lnSpc>
                <a:spcPct val="100000"/>
              </a:lnSpc>
              <a:defRPr sz="5600" b="0" spc="0">
                <a:solidFill>
                  <a:srgbClr val="FFFFFF"/>
                </a:solidFill>
                <a:latin typeface="Arial"/>
                <a:ea typeface="Arial"/>
                <a:cs typeface="Arial"/>
                <a:sym typeface="Arial"/>
              </a:defRPr>
            </a:lvl1pPr>
          </a:lstStyle>
          <a:p>
            <a:r>
              <a:t>Title Text</a:t>
            </a:r>
          </a:p>
        </p:txBody>
      </p:sp>
      <p:sp>
        <p:nvSpPr>
          <p:cNvPr id="150" name="Body Level One…"/>
          <p:cNvSpPr txBox="1">
            <a:spLocks noGrp="1"/>
          </p:cNvSpPr>
          <p:nvPr>
            <p:ph type="body" sz="quarter" idx="1"/>
          </p:nvPr>
        </p:nvSpPr>
        <p:spPr>
          <a:xfrm>
            <a:off x="3962400" y="3070225"/>
            <a:ext cx="8080376" cy="1279525"/>
          </a:xfrm>
          <a:prstGeom prst="rect">
            <a:avLst/>
          </a:prstGeom>
        </p:spPr>
        <p:txBody>
          <a:bodyPr lIns="91439" tIns="91439" rIns="91439" bIns="91439" anchor="b"/>
          <a:lstStyle>
            <a:lvl1pPr marL="0" indent="0" defTabSz="1828800">
              <a:lnSpc>
                <a:spcPct val="100000"/>
              </a:lnSpc>
              <a:spcBef>
                <a:spcPts val="1100"/>
              </a:spcBef>
              <a:buSzTx/>
              <a:buNone/>
              <a:defRPr b="1">
                <a:solidFill>
                  <a:srgbClr val="FFFFFF"/>
                </a:solidFill>
                <a:latin typeface="Arial"/>
                <a:ea typeface="Arial"/>
                <a:cs typeface="Arial"/>
                <a:sym typeface="Arial"/>
              </a:defRPr>
            </a:lvl1pPr>
            <a:lvl2pPr marL="0" indent="457200" defTabSz="1828800">
              <a:lnSpc>
                <a:spcPct val="100000"/>
              </a:lnSpc>
              <a:spcBef>
                <a:spcPts val="1100"/>
              </a:spcBef>
              <a:buSzTx/>
              <a:buNone/>
              <a:defRPr b="1">
                <a:solidFill>
                  <a:srgbClr val="FFFFFF"/>
                </a:solidFill>
                <a:latin typeface="Arial"/>
                <a:ea typeface="Arial"/>
                <a:cs typeface="Arial"/>
                <a:sym typeface="Arial"/>
              </a:defRPr>
            </a:lvl2pPr>
            <a:lvl3pPr marL="0" indent="914400" defTabSz="1828800">
              <a:lnSpc>
                <a:spcPct val="100000"/>
              </a:lnSpc>
              <a:spcBef>
                <a:spcPts val="1100"/>
              </a:spcBef>
              <a:buSzTx/>
              <a:buNone/>
              <a:defRPr b="1">
                <a:solidFill>
                  <a:srgbClr val="FFFFFF"/>
                </a:solidFill>
                <a:latin typeface="Arial"/>
                <a:ea typeface="Arial"/>
                <a:cs typeface="Arial"/>
                <a:sym typeface="Arial"/>
              </a:defRPr>
            </a:lvl3pPr>
            <a:lvl4pPr marL="0" indent="1371600" defTabSz="1828800">
              <a:lnSpc>
                <a:spcPct val="100000"/>
              </a:lnSpc>
              <a:spcBef>
                <a:spcPts val="1100"/>
              </a:spcBef>
              <a:buSzTx/>
              <a:buNone/>
              <a:defRPr b="1">
                <a:solidFill>
                  <a:srgbClr val="FFFFFF"/>
                </a:solidFill>
                <a:latin typeface="Arial"/>
                <a:ea typeface="Arial"/>
                <a:cs typeface="Arial"/>
                <a:sym typeface="Arial"/>
              </a:defRPr>
            </a:lvl4pPr>
            <a:lvl5pPr marL="0" indent="1828800" defTabSz="1828800">
              <a:lnSpc>
                <a:spcPct val="100000"/>
              </a:lnSpc>
              <a:spcBef>
                <a:spcPts val="1100"/>
              </a:spcBef>
              <a:buSzTx/>
              <a:buNone/>
              <a:defRPr b="1">
                <a:solidFill>
                  <a:srgbClr val="FFFFFF"/>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151" name="Text Placeholder 4"/>
          <p:cNvSpPr>
            <a:spLocks noGrp="1"/>
          </p:cNvSpPr>
          <p:nvPr>
            <p:ph type="body" sz="quarter" idx="21"/>
          </p:nvPr>
        </p:nvSpPr>
        <p:spPr>
          <a:xfrm>
            <a:off x="12338050" y="3070225"/>
            <a:ext cx="8083550" cy="1279525"/>
          </a:xfrm>
          <a:prstGeom prst="rect">
            <a:avLst/>
          </a:prstGeom>
        </p:spPr>
        <p:txBody>
          <a:bodyPr lIns="91439" tIns="91439" rIns="91439" bIns="91439" anchor="b"/>
          <a:lstStyle/>
          <a:p>
            <a:pPr marL="0" indent="0" defTabSz="1828800">
              <a:lnSpc>
                <a:spcPct val="100000"/>
              </a:lnSpc>
              <a:spcBef>
                <a:spcPts val="1100"/>
              </a:spcBef>
              <a:buSzTx/>
              <a:buNone/>
              <a:defRPr b="1">
                <a:solidFill>
                  <a:srgbClr val="FFFFFF"/>
                </a:solidFill>
                <a:latin typeface="Arial"/>
                <a:ea typeface="Arial"/>
                <a:cs typeface="Arial"/>
                <a:sym typeface="Arial"/>
              </a:defRPr>
            </a:pPr>
            <a:endParaRPr/>
          </a:p>
        </p:txBody>
      </p:sp>
      <p:sp>
        <p:nvSpPr>
          <p:cNvPr id="152" name="Slide Number"/>
          <p:cNvSpPr txBox="1">
            <a:spLocks noGrp="1"/>
          </p:cNvSpPr>
          <p:nvPr>
            <p:ph type="sldNum" sz="quarter" idx="2"/>
          </p:nvPr>
        </p:nvSpPr>
        <p:spPr>
          <a:xfrm>
            <a:off x="11887200" y="12263346"/>
            <a:ext cx="4267200" cy="898708"/>
          </a:xfrm>
          <a:prstGeom prst="rect">
            <a:avLst/>
          </a:prstGeom>
        </p:spPr>
        <p:txBody>
          <a:bodyPr lIns="91439" tIns="91439" rIns="91439" bIns="91439" anchor="ctr"/>
          <a:lstStyle>
            <a:lvl1pPr algn="r" defTabSz="1828800">
              <a:defRPr sz="5000">
                <a:solidFill>
                  <a:srgbClr val="FFFFFF"/>
                </a:solidFill>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Photo">
    <p:spTree>
      <p:nvGrpSpPr>
        <p:cNvPr id="1" name=""/>
        <p:cNvGrpSpPr/>
        <p:nvPr/>
      </p:nvGrpSpPr>
      <p:grpSpPr>
        <a:xfrm>
          <a:off x="0" y="0"/>
          <a:ext cx="0" cy="0"/>
          <a:chOff x="0" y="0"/>
          <a:chExt cx="0" cy="0"/>
        </a:xfrm>
      </p:grpSpPr>
      <p:sp>
        <p:nvSpPr>
          <p:cNvPr id="21" name="Avocados and limes"/>
          <p:cNvSpPr>
            <a:spLocks noGrp="1"/>
          </p:cNvSpPr>
          <p:nvPr>
            <p:ph type="pic" idx="21"/>
          </p:nvPr>
        </p:nvSpPr>
        <p:spPr>
          <a:xfrm>
            <a:off x="-1155700" y="-1295400"/>
            <a:ext cx="26746200" cy="16018933"/>
          </a:xfrm>
          <a:prstGeom prst="rect">
            <a:avLst/>
          </a:prstGeom>
        </p:spPr>
        <p:txBody>
          <a:bodyPr lIns="91439" tIns="45719" rIns="91439" bIns="45719">
            <a:noAutofit/>
          </a:bodyPr>
          <a:lstStyle/>
          <a:p>
            <a:endParaRPr/>
          </a:p>
        </p:txBody>
      </p:sp>
      <p:sp>
        <p:nvSpPr>
          <p:cNvPr id="22" name="Presentation Title"/>
          <p:cNvSpPr txBox="1">
            <a:spLocks noGrp="1"/>
          </p:cNvSpPr>
          <p:nvPr>
            <p:ph type="title" hasCustomPrompt="1"/>
          </p:nvPr>
        </p:nvSpPr>
        <p:spPr>
          <a:xfrm>
            <a:off x="1206500" y="7124700"/>
            <a:ext cx="21971000" cy="4648200"/>
          </a:xfrm>
          <a:prstGeom prst="rect">
            <a:avLst/>
          </a:prstGeom>
        </p:spPr>
        <p:txBody>
          <a:bodyPr anchor="b"/>
          <a:lstStyle>
            <a:lvl1pPr>
              <a:defRPr sz="11600" spc="-232"/>
            </a:lvl1pPr>
          </a:lstStyle>
          <a:p>
            <a:r>
              <a:t>Presentation Title</a:t>
            </a:r>
          </a:p>
        </p:txBody>
      </p:sp>
      <p:sp>
        <p:nvSpPr>
          <p:cNvPr id="23" name="Author and Date"/>
          <p:cNvSpPr txBox="1">
            <a:spLocks noGrp="1"/>
          </p:cNvSpPr>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Author and Date</a:t>
            </a:r>
          </a:p>
        </p:txBody>
      </p:sp>
      <p:sp>
        <p:nvSpPr>
          <p:cNvPr id="24" name="Body Level One…"/>
          <p:cNvSpPr txBox="1">
            <a:spLocks noGrp="1"/>
          </p:cNvSpPr>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Presentation Subtitle</a:t>
            </a:r>
          </a:p>
          <a:p>
            <a:pPr lvl="1"/>
            <a:endParaRPr/>
          </a:p>
          <a:p>
            <a:pPr lvl="2"/>
            <a:endParaRPr/>
          </a:p>
          <a:p>
            <a:pPr lvl="3"/>
            <a:endParaRPr/>
          </a:p>
          <a:p>
            <a:pPr lvl="4"/>
            <a:endParaRPr/>
          </a:p>
        </p:txBody>
      </p:sp>
      <p:sp>
        <p:nvSpPr>
          <p:cNvPr id="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Photo Alt">
    <p:spTree>
      <p:nvGrpSpPr>
        <p:cNvPr id="1" name=""/>
        <p:cNvGrpSpPr/>
        <p:nvPr/>
      </p:nvGrpSpPr>
      <p:grpSpPr>
        <a:xfrm>
          <a:off x="0" y="0"/>
          <a:ext cx="0" cy="0"/>
          <a:chOff x="0" y="0"/>
          <a:chExt cx="0" cy="0"/>
        </a:xfrm>
      </p:grpSpPr>
      <p:sp>
        <p:nvSpPr>
          <p:cNvPr id="32" name="Bowl with salmon cakes, salad, and hummus"/>
          <p:cNvSpPr>
            <a:spLocks noGrp="1"/>
          </p:cNvSpPr>
          <p:nvPr>
            <p:ph type="pic" idx="21"/>
          </p:nvPr>
        </p:nvSpPr>
        <p:spPr>
          <a:xfrm>
            <a:off x="10972800" y="-203200"/>
            <a:ext cx="12144837" cy="14135100"/>
          </a:xfrm>
          <a:prstGeom prst="rect">
            <a:avLst/>
          </a:prstGeom>
        </p:spPr>
        <p:txBody>
          <a:bodyPr lIns="91439" tIns="45719" rIns="91439" bIns="45719">
            <a:noAutofit/>
          </a:bodyPr>
          <a:lstStyle/>
          <a:p>
            <a:endParaRPr/>
          </a:p>
        </p:txBody>
      </p:sp>
      <p:sp>
        <p:nvSpPr>
          <p:cNvPr id="33" name="Slide Title"/>
          <p:cNvSpPr txBox="1">
            <a:spLocks noGrp="1"/>
          </p:cNvSpPr>
          <p:nvPr>
            <p:ph type="title" hasCustomPrompt="1"/>
          </p:nvPr>
        </p:nvSpPr>
        <p:spPr>
          <a:xfrm>
            <a:off x="1206500" y="1270000"/>
            <a:ext cx="9779000" cy="5882273"/>
          </a:xfrm>
          <a:prstGeom prst="rect">
            <a:avLst/>
          </a:prstGeom>
        </p:spPr>
        <p:txBody>
          <a:bodyPr anchor="b"/>
          <a:lstStyle/>
          <a:p>
            <a:r>
              <a:t>Slide Title</a:t>
            </a:r>
          </a:p>
        </p:txBody>
      </p:sp>
      <p:sp>
        <p:nvSpPr>
          <p:cNvPr id="34" name="Body Level One…"/>
          <p:cNvSpPr txBox="1">
            <a:spLocks noGrp="1"/>
          </p:cNvSpPr>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Slide Subtitle</a:t>
            </a:r>
          </a:p>
          <a:p>
            <a:pPr lvl="1"/>
            <a:endParaRPr/>
          </a:p>
          <a:p>
            <a:pPr lvl="2"/>
            <a:endParaRPr/>
          </a:p>
          <a:p>
            <a:pPr lvl="3"/>
            <a:endParaRPr/>
          </a:p>
          <a:p>
            <a:pPr lvl="4"/>
            <a:endParaRPr/>
          </a:p>
        </p:txBody>
      </p:sp>
      <p:sp>
        <p:nvSpPr>
          <p:cNvPr id="35"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prstGeom prst="rect">
            <a:avLst/>
          </a:prstGeom>
        </p:spPr>
        <p:txBody>
          <a:bodyPr/>
          <a:lstStyle/>
          <a:p>
            <a:r>
              <a:t>Slide Title</a:t>
            </a:r>
          </a:p>
        </p:txBody>
      </p:sp>
      <p:sp>
        <p:nvSpPr>
          <p:cNvPr id="43" name="Slide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44"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2" name="Body Level One…"/>
          <p:cNvSpPr txBox="1">
            <a:spLocks noGrp="1"/>
          </p:cNvSpPr>
          <p:nvPr>
            <p:ph type="body" idx="1" hasCustomPrompt="1"/>
          </p:nvPr>
        </p:nvSpPr>
        <p:spPr>
          <a:prstGeom prst="rect">
            <a:avLst/>
          </a:prstGeom>
        </p:spPr>
        <p:txBody>
          <a:bodyPr numCol="2" spcCol="1098550"/>
          <a:lstStyle/>
          <a:p>
            <a:r>
              <a:t>Slide bullet text</a:t>
            </a:r>
          </a:p>
          <a:p>
            <a:pPr lvl="1"/>
            <a:endParaRPr/>
          </a:p>
          <a:p>
            <a:pPr lvl="2"/>
            <a:endParaRPr/>
          </a:p>
          <a:p>
            <a:pPr lvl="3"/>
            <a:endParaRPr/>
          </a:p>
          <a:p>
            <a:pPr lvl="4"/>
            <a:endParaRP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0" name="Slide Subtitle"/>
          <p:cNvSpPr txBox="1">
            <a:spLocks noGrp="1"/>
          </p:cNvSpPr>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61" name="Body Level One…"/>
          <p:cNvSpPr txBox="1">
            <a:spLocks noGrp="1"/>
          </p:cNvSpPr>
          <p:nvPr>
            <p:ph type="body" sz="half" idx="1" hasCustomPrompt="1"/>
          </p:nvPr>
        </p:nvSpPr>
        <p:spPr>
          <a:xfrm>
            <a:off x="1206500" y="4248504"/>
            <a:ext cx="9779000" cy="8256630"/>
          </a:xfrm>
          <a:prstGeom prst="rect">
            <a:avLst/>
          </a:prstGeom>
        </p:spPr>
        <p:txBody>
          <a:bodyPr/>
          <a:lstStyle/>
          <a:p>
            <a:r>
              <a:t>Slide bullet text</a:t>
            </a:r>
          </a:p>
          <a:p>
            <a:pPr lvl="1"/>
            <a:endParaRPr/>
          </a:p>
          <a:p>
            <a:pPr lvl="2"/>
            <a:endParaRPr/>
          </a:p>
          <a:p>
            <a:pPr lvl="3"/>
            <a:endParaRPr/>
          </a:p>
          <a:p>
            <a:pPr lvl="4"/>
            <a:endParaRPr/>
          </a:p>
        </p:txBody>
      </p:sp>
      <p:sp>
        <p:nvSpPr>
          <p:cNvPr id="62" name="Bowl of pappardelle pasta with parsley butter, roasted hazelnuts, and shaved parmesan cheese"/>
          <p:cNvSpPr>
            <a:spLocks noGrp="1"/>
          </p:cNvSpPr>
          <p:nvPr>
            <p:ph type="pic" idx="22"/>
          </p:nvPr>
        </p:nvSpPr>
        <p:spPr>
          <a:xfrm>
            <a:off x="12192000" y="-407266"/>
            <a:ext cx="10916874" cy="14555832"/>
          </a:xfrm>
          <a:prstGeom prst="rect">
            <a:avLst/>
          </a:prstGeom>
        </p:spPr>
        <p:txBody>
          <a:bodyPr lIns="91439" tIns="45719" rIns="91439" bIns="45719">
            <a:noAutofit/>
          </a:bodyPr>
          <a:lstStyle/>
          <a:p>
            <a:endParaRPr/>
          </a:p>
        </p:txBody>
      </p:sp>
      <p:sp>
        <p:nvSpPr>
          <p:cNvPr id="63" name="Slide Title"/>
          <p:cNvSpPr txBox="1">
            <a:spLocks noGrp="1"/>
          </p:cNvSpPr>
          <p:nvPr>
            <p:ph type="title" hasCustomPrompt="1"/>
          </p:nvPr>
        </p:nvSpPr>
        <p:spPr>
          <a:xfrm>
            <a:off x="1206500" y="1079500"/>
            <a:ext cx="9779000" cy="1435100"/>
          </a:xfrm>
          <a:prstGeom prst="rect">
            <a:avLst/>
          </a:prstGeom>
        </p:spPr>
        <p:txBody>
          <a:bodyPr/>
          <a:lstStyle/>
          <a:p>
            <a:r>
              <a:t>Slide Title</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sp>
        <p:nvSpPr>
          <p:cNvPr id="71" name="Section Title"/>
          <p:cNvSpPr txBox="1">
            <a:spLocks noGrp="1"/>
          </p:cNvSpPr>
          <p:nvPr>
            <p:ph type="title" hasCustomPrompt="1"/>
          </p:nvPr>
        </p:nvSpPr>
        <p:spPr>
          <a:xfrm>
            <a:off x="1206496" y="4533900"/>
            <a:ext cx="21971004" cy="4648200"/>
          </a:xfrm>
          <a:prstGeom prst="rect">
            <a:avLst/>
          </a:prstGeom>
        </p:spPr>
        <p:txBody>
          <a:bodyPr anchor="ctr"/>
          <a:lstStyle>
            <a:lvl1pPr>
              <a:defRPr sz="11600" b="0" spc="-232">
                <a:latin typeface="Helvetica Neue Medium"/>
                <a:ea typeface="Helvetica Neue Medium"/>
                <a:cs typeface="Helvetica Neue Medium"/>
                <a:sym typeface="Helvetica Neue Medium"/>
              </a:defRPr>
            </a:lvl1pPr>
          </a:lstStyle>
          <a:p>
            <a:r>
              <a:t>Section Title</a:t>
            </a:r>
          </a:p>
        </p:txBody>
      </p:sp>
      <p:sp>
        <p:nvSpPr>
          <p:cNvPr id="72"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79" name="Slide Title"/>
          <p:cNvSpPr txBox="1">
            <a:spLocks noGrp="1"/>
          </p:cNvSpPr>
          <p:nvPr>
            <p:ph type="title" hasCustomPrompt="1"/>
          </p:nvPr>
        </p:nvSpPr>
        <p:spPr>
          <a:xfrm>
            <a:off x="1206500" y="1079500"/>
            <a:ext cx="21971000" cy="1434949"/>
          </a:xfrm>
          <a:prstGeom prst="rect">
            <a:avLst/>
          </a:prstGeom>
        </p:spPr>
        <p:txBody>
          <a:bodyPr/>
          <a:lstStyle/>
          <a:p>
            <a:r>
              <a:t>Slide Title</a:t>
            </a:r>
          </a:p>
        </p:txBody>
      </p:sp>
      <p:sp>
        <p:nvSpPr>
          <p:cNvPr id="80" name="Slide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8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88" name="Agenda Title"/>
          <p:cNvSpPr txBox="1">
            <a:spLocks noGrp="1"/>
          </p:cNvSpPr>
          <p:nvPr>
            <p:ph type="title" hasCustomPrompt="1"/>
          </p:nvPr>
        </p:nvSpPr>
        <p:spPr>
          <a:xfrm>
            <a:off x="1206500" y="1079500"/>
            <a:ext cx="21971000" cy="1435100"/>
          </a:xfrm>
          <a:prstGeom prst="rect">
            <a:avLst/>
          </a:prstGeom>
        </p:spPr>
        <p:txBody>
          <a:bodyPr/>
          <a:lstStyle/>
          <a:p>
            <a:r>
              <a:t>Agenda Title</a:t>
            </a:r>
          </a:p>
        </p:txBody>
      </p:sp>
      <p:sp>
        <p:nvSpPr>
          <p:cNvPr id="89" name="Agenda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Agenda Subtitle</a:t>
            </a:r>
          </a:p>
        </p:txBody>
      </p:sp>
      <p:sp>
        <p:nvSpPr>
          <p:cNvPr id="90" name="Body Level One…"/>
          <p:cNvSpPr txBox="1">
            <a:spLocks noGrp="1"/>
          </p:cNvSpPr>
          <p:nvPr>
            <p:ph type="body" idx="1" hasCustomPrompt="1"/>
          </p:nvPr>
        </p:nvSpPr>
        <p:spPr>
          <a:prstGeom prst="rect">
            <a:avLst/>
          </a:prstGeom>
        </p:spPr>
        <p:txBody>
          <a:bodyPr/>
          <a:lstStyle>
            <a:lvl1pPr marL="0" indent="0" defTabSz="825500">
              <a:lnSpc>
                <a:spcPct val="100000"/>
              </a:lnSpc>
              <a:spcBef>
                <a:spcPts val="1800"/>
              </a:spcBef>
              <a:buSzTx/>
              <a:buNone/>
              <a:defRPr sz="5500" spc="-55"/>
            </a:lvl1pPr>
            <a:lvl2pPr marL="0" indent="457200" defTabSz="825500">
              <a:lnSpc>
                <a:spcPct val="100000"/>
              </a:lnSpc>
              <a:spcBef>
                <a:spcPts val="1800"/>
              </a:spcBef>
              <a:buSzTx/>
              <a:buNone/>
              <a:defRPr sz="5500" spc="-55"/>
            </a:lvl2pPr>
            <a:lvl3pPr marL="0" indent="914400" defTabSz="825500">
              <a:lnSpc>
                <a:spcPct val="100000"/>
              </a:lnSpc>
              <a:spcBef>
                <a:spcPts val="1800"/>
              </a:spcBef>
              <a:buSzTx/>
              <a:buNone/>
              <a:defRPr sz="5500" spc="-55"/>
            </a:lvl3pPr>
            <a:lvl4pPr marL="0" indent="1371600" defTabSz="825500">
              <a:lnSpc>
                <a:spcPct val="100000"/>
              </a:lnSpc>
              <a:spcBef>
                <a:spcPts val="1800"/>
              </a:spcBef>
              <a:buSzTx/>
              <a:buNone/>
              <a:defRPr sz="5500" spc="-55"/>
            </a:lvl4pPr>
            <a:lvl5pPr marL="0" indent="1828800" defTabSz="825500">
              <a:lnSpc>
                <a:spcPct val="100000"/>
              </a:lnSpc>
              <a:spcBef>
                <a:spcPts val="1800"/>
              </a:spcBef>
              <a:buSzTx/>
              <a:buNone/>
              <a:defRPr sz="5500" spc="-55"/>
            </a:lvl5pPr>
          </a:lstStyle>
          <a:p>
            <a:r>
              <a:t>Agenda Topics</a:t>
            </a:r>
          </a:p>
          <a:p>
            <a:pPr lvl="1"/>
            <a:endParaRPr/>
          </a:p>
          <a:p>
            <a:pPr lvl="2"/>
            <a:endParaRPr/>
          </a:p>
          <a:p>
            <a:pPr lvl="3"/>
            <a:endParaRPr/>
          </a:p>
          <a:p>
            <a:pPr lvl="4"/>
            <a:endParaRPr/>
          </a:p>
        </p:txBody>
      </p:sp>
      <p:sp>
        <p:nvSpPr>
          <p:cNvPr id="9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Title"/>
          <p:cNvSpPr txBox="1">
            <a:spLocks noGrp="1"/>
          </p:cNvSpPr>
          <p:nvPr>
            <p:ph type="title" hasCustomPrompt="1"/>
          </p:nvPr>
        </p:nvSpPr>
        <p:spPr>
          <a:xfrm>
            <a:off x="1206500" y="1079500"/>
            <a:ext cx="21971000" cy="14331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Slide Title</a:t>
            </a:r>
          </a:p>
        </p:txBody>
      </p:sp>
      <p:sp>
        <p:nvSpPr>
          <p:cNvPr id="3" name="Body Level One…"/>
          <p:cNvSpPr txBox="1">
            <a:spLocks noGrp="1"/>
          </p:cNvSpPr>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Slide bullet text</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algn="ctr" defTabSz="584200">
              <a:defRPr sz="1800">
                <a:solidFill>
                  <a:srgbClr val="000000"/>
                </a:solidFill>
              </a:defRPr>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ransition spd="med"/>
  <p:txStyles>
    <p:title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hyperlink" Target="https://www.cpuc.ca.gov/NEM/" TargetMode="External"/><Relationship Id="rId2" Type="http://schemas.openxmlformats.org/officeDocument/2006/relationships/hyperlink" Target="https://www.energy.gov/eere/solar/homeowners-guide-federal-tax-credit-solar-photovoltaics" TargetMode="Externa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6.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Equity - Environmental Justice Style"/>
          <p:cNvSpPr txBox="1">
            <a:spLocks noGrp="1"/>
          </p:cNvSpPr>
          <p:nvPr>
            <p:ph type="title"/>
          </p:nvPr>
        </p:nvSpPr>
        <p:spPr>
          <a:xfrm>
            <a:off x="4232410" y="-177675"/>
            <a:ext cx="16459201" cy="2286001"/>
          </a:xfrm>
          <a:prstGeom prst="rect">
            <a:avLst/>
          </a:prstGeom>
        </p:spPr>
        <p:txBody>
          <a:bodyPr/>
          <a:lstStyle/>
          <a:p>
            <a:r>
              <a:t>Equity - Environmental Justice Style</a:t>
            </a:r>
          </a:p>
        </p:txBody>
      </p:sp>
      <p:sp>
        <p:nvSpPr>
          <p:cNvPr id="162" name="First, a few facts:…"/>
          <p:cNvSpPr txBox="1">
            <a:spLocks noGrp="1"/>
          </p:cNvSpPr>
          <p:nvPr>
            <p:ph type="body" idx="1"/>
          </p:nvPr>
        </p:nvSpPr>
        <p:spPr>
          <a:xfrm>
            <a:off x="350519" y="1551337"/>
            <a:ext cx="23682962" cy="9689466"/>
          </a:xfrm>
          <a:prstGeom prst="rect">
            <a:avLst/>
          </a:prstGeom>
        </p:spPr>
        <p:txBody>
          <a:bodyPr/>
          <a:lstStyle/>
          <a:p>
            <a:pPr algn="just" defTabSz="1700783">
              <a:spcBef>
                <a:spcPts val="1000"/>
              </a:spcBef>
              <a:defRPr sz="4464" u="sng"/>
            </a:pPr>
            <a:r>
              <a:t>First, a few facts:</a:t>
            </a:r>
          </a:p>
          <a:p>
            <a:pPr algn="just" defTabSz="1700783">
              <a:spcBef>
                <a:spcPts val="1000"/>
              </a:spcBef>
              <a:defRPr sz="4464"/>
            </a:pPr>
            <a:r>
              <a:t>Burning fossil fuels produces air pollution. (USEPA)</a:t>
            </a:r>
          </a:p>
          <a:p>
            <a:pPr algn="just" defTabSz="1700783">
              <a:spcBef>
                <a:spcPts val="1000"/>
              </a:spcBef>
              <a:defRPr sz="4464"/>
            </a:pPr>
            <a:r>
              <a:t>Air pollution from burning fossil fuels increases cases of asthma, heart disease, stroke, and lung cancer. (WHO)</a:t>
            </a:r>
          </a:p>
          <a:p>
            <a:pPr algn="just" defTabSz="1700783">
              <a:spcBef>
                <a:spcPts val="1000"/>
              </a:spcBef>
              <a:defRPr sz="4464"/>
            </a:pPr>
            <a:r>
              <a:t>Exposure to air pollution from burning fossil fuels shortens the Global life expectancy by 2.2 years. (WHO) </a:t>
            </a:r>
          </a:p>
          <a:p>
            <a:pPr algn="just" defTabSz="1700783">
              <a:spcBef>
                <a:spcPts val="1000"/>
              </a:spcBef>
              <a:defRPr sz="4464"/>
            </a:pPr>
            <a:r>
              <a:t>Unsurprisingly, those most affected by these certainties are in poor communities and the communities of people of color. (USEPA)</a:t>
            </a:r>
          </a:p>
          <a:p>
            <a:pPr algn="just" defTabSz="1700783">
              <a:spcBef>
                <a:spcPts val="1000"/>
              </a:spcBef>
              <a:defRPr sz="4464"/>
            </a:pPr>
            <a:r>
              <a:t>In the United States, the difference in the average life expectancy of the poorest and the richest among us is approximately 15 years. (National Library of Medicine)</a:t>
            </a:r>
          </a:p>
          <a:p>
            <a:pPr algn="just" defTabSz="1700783">
              <a:spcBef>
                <a:spcPts val="1000"/>
              </a:spcBef>
              <a:defRPr sz="4464"/>
            </a:pPr>
            <a:endParaRPr/>
          </a:p>
          <a:p>
            <a:pPr algn="just" defTabSz="1700783">
              <a:spcBef>
                <a:spcPts val="1000"/>
              </a:spcBef>
              <a:defRPr sz="4464"/>
            </a:pPr>
            <a:r>
              <a:t>This sounds bad, but how big could this problem be, really? </a:t>
            </a:r>
          </a:p>
          <a:p>
            <a:pPr algn="just" defTabSz="1700783">
              <a:spcBef>
                <a:spcPts val="1000"/>
              </a:spcBef>
              <a:defRPr sz="4464"/>
            </a:pPr>
            <a:r>
              <a:t>Pretty big.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6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iterate>
                                    <p:tmAbs val="0"/>
                                  </p:iterate>
                                  <p:childTnLst>
                                    <p:set>
                                      <p:cBhvr>
                                        <p:cTn id="10" fill="hold"/>
                                        <p:tgtEl>
                                          <p:spTgt spid="16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iterate>
                                    <p:tmAbs val="0"/>
                                  </p:iterate>
                                  <p:childTnLst>
                                    <p:set>
                                      <p:cBhvr>
                                        <p:cTn id="14" fill="hold"/>
                                        <p:tgtEl>
                                          <p:spTgt spid="16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iterate>
                                    <p:tmAbs val="0"/>
                                  </p:iterate>
                                  <p:childTnLst>
                                    <p:set>
                                      <p:cBhvr>
                                        <p:cTn id="18" fill="hold"/>
                                        <p:tgtEl>
                                          <p:spTgt spid="16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iterate>
                                    <p:tmAbs val="0"/>
                                  </p:iterate>
                                  <p:childTnLst>
                                    <p:set>
                                      <p:cBhvr>
                                        <p:cTn id="22" fill="hold"/>
                                        <p:tgtEl>
                                          <p:spTgt spid="16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iterate>
                                    <p:tmAbs val="0"/>
                                  </p:iterate>
                                  <p:childTnLst>
                                    <p:set>
                                      <p:cBhvr>
                                        <p:cTn id="26" fill="hold"/>
                                        <p:tgtEl>
                                          <p:spTgt spid="162">
                                            <p:txEl>
                                              <p:pRg st="6" end="6"/>
                                            </p:txEl>
                                          </p:spTgt>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1" nodeType="afterEffect">
                                  <p:stCondLst>
                                    <p:cond delay="0"/>
                                  </p:stCondLst>
                                  <p:iterate>
                                    <p:tmAbs val="0"/>
                                  </p:iterate>
                                  <p:childTnLst>
                                    <p:set>
                                      <p:cBhvr>
                                        <p:cTn id="29" fill="hold"/>
                                        <p:tgtEl>
                                          <p:spTgt spid="162">
                                            <p:txEl>
                                              <p:pRg st="7" end="7"/>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1" nodeType="clickEffect">
                                  <p:stCondLst>
                                    <p:cond delay="0"/>
                                  </p:stCondLst>
                                  <p:iterate>
                                    <p:tmAbs val="0"/>
                                  </p:iterate>
                                  <p:childTnLst>
                                    <p:set>
                                      <p:cBhvr>
                                        <p:cTn id="33" fill="hold"/>
                                        <p:tgtEl>
                                          <p:spTgt spid="16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 grpId="1" build="p" bldLvl="5" animBg="1" advAuto="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Steps to calculating the cost of your solar energy system"/>
          <p:cNvSpPr txBox="1">
            <a:spLocks noGrp="1"/>
          </p:cNvSpPr>
          <p:nvPr>
            <p:ph type="title"/>
          </p:nvPr>
        </p:nvSpPr>
        <p:spPr>
          <a:xfrm>
            <a:off x="311844" y="-92864"/>
            <a:ext cx="23760312" cy="1551829"/>
          </a:xfrm>
          <a:prstGeom prst="rect">
            <a:avLst/>
          </a:prstGeom>
        </p:spPr>
        <p:txBody>
          <a:bodyPr/>
          <a:lstStyle/>
          <a:p>
            <a:r>
              <a:t>Steps to calculating the cost of your solar energy system</a:t>
            </a:r>
          </a:p>
        </p:txBody>
      </p:sp>
      <p:sp>
        <p:nvSpPr>
          <p:cNvPr id="196" name="Subtract 30% tax credit = net cost of system…"/>
          <p:cNvSpPr txBox="1"/>
          <p:nvPr/>
        </p:nvSpPr>
        <p:spPr>
          <a:xfrm>
            <a:off x="-3749" y="2124506"/>
            <a:ext cx="24156891" cy="94669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marL="740833" indent="-740833">
              <a:buSzPct val="100000"/>
              <a:buAutoNum type="arabicPeriod" startAt="7"/>
              <a:defRPr sz="5600"/>
            </a:pPr>
            <a:r>
              <a:t>Subtract 30% tax credit = net cost of system</a:t>
            </a:r>
          </a:p>
          <a:p>
            <a:pPr marL="740833" indent="-740833">
              <a:buSzPct val="100000"/>
              <a:buAutoNum type="arabicPeriod" startAt="7"/>
              <a:defRPr sz="5600"/>
            </a:pPr>
            <a:r>
              <a:t>Solar panels last &gt;25 years. Take your average monthly energy cost from your bills used above.</a:t>
            </a:r>
          </a:p>
          <a:p>
            <a:pPr marL="740833" indent="-740833">
              <a:buSzPct val="100000"/>
              <a:buAutoNum type="arabicPeriod" startAt="7"/>
              <a:defRPr sz="5600"/>
            </a:pPr>
            <a:r>
              <a:t> Multiply that cost by 12 months and then by 25 years. Compare it to the solar cost. Be pleased that you are investing your money wisely by going solar.</a:t>
            </a:r>
          </a:p>
          <a:p>
            <a:pPr marL="740833" indent="-740833">
              <a:buSzPct val="100000"/>
              <a:buAutoNum type="arabicPeriod" startAt="7"/>
              <a:defRPr sz="5600"/>
            </a:pPr>
            <a:r>
              <a:t> </a:t>
            </a:r>
            <a:r>
              <a:rPr b="1"/>
              <a:t>Bonus</a:t>
            </a:r>
            <a:r>
              <a:t>: Assume $15000 for 13kWh storage battery (between $10000 - $20000)</a:t>
            </a:r>
          </a:p>
          <a:p>
            <a:pPr marL="740833" indent="-740833">
              <a:buSzPct val="100000"/>
              <a:buAutoNum type="arabicPeriod" startAt="7"/>
              <a:defRPr sz="5600"/>
            </a:pPr>
            <a:r>
              <a:t> Less 30% Fed. tax credit and 13kWh x $250/kWh rebate from PG&amp;E ~$7250 net battery cost.</a:t>
            </a:r>
          </a:p>
          <a:p>
            <a:pPr>
              <a:defRPr sz="5600"/>
            </a:pPr>
            <a:r>
              <a:t>12. Rest assured you will never be caught in a blackout again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9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iterate>
                                    <p:tmAbs val="0"/>
                                  </p:iterate>
                                  <p:childTnLst>
                                    <p:set>
                                      <p:cBhvr>
                                        <p:cTn id="10" fill="hold"/>
                                        <p:tgtEl>
                                          <p:spTgt spid="19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iterate>
                                    <p:tmAbs val="0"/>
                                  </p:iterate>
                                  <p:childTnLst>
                                    <p:set>
                                      <p:cBhvr>
                                        <p:cTn id="14" fill="hold"/>
                                        <p:tgtEl>
                                          <p:spTgt spid="19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iterate>
                                    <p:tmAbs val="0"/>
                                  </p:iterate>
                                  <p:childTnLst>
                                    <p:set>
                                      <p:cBhvr>
                                        <p:cTn id="18" fill="hold"/>
                                        <p:tgtEl>
                                          <p:spTgt spid="19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iterate>
                                    <p:tmAbs val="0"/>
                                  </p:iterate>
                                  <p:childTnLst>
                                    <p:set>
                                      <p:cBhvr>
                                        <p:cTn id="22" fill="hold"/>
                                        <p:tgtEl>
                                          <p:spTgt spid="19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 grpId="1" build="p" bldLvl="5"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Steps to calculating the cost of your solar energy system"/>
          <p:cNvSpPr txBox="1">
            <a:spLocks noGrp="1"/>
          </p:cNvSpPr>
          <p:nvPr>
            <p:ph type="title"/>
          </p:nvPr>
        </p:nvSpPr>
        <p:spPr>
          <a:xfrm>
            <a:off x="311844" y="-92864"/>
            <a:ext cx="23760312" cy="1551829"/>
          </a:xfrm>
          <a:prstGeom prst="rect">
            <a:avLst/>
          </a:prstGeom>
        </p:spPr>
        <p:txBody>
          <a:bodyPr/>
          <a:lstStyle/>
          <a:p>
            <a:r>
              <a:t>Steps to calculating the cost of your solar energy system</a:t>
            </a:r>
          </a:p>
        </p:txBody>
      </p:sp>
      <p:sp>
        <p:nvSpPr>
          <p:cNvPr id="199" name="Worried about the up front costs?…"/>
          <p:cNvSpPr txBox="1"/>
          <p:nvPr/>
        </p:nvSpPr>
        <p:spPr>
          <a:xfrm>
            <a:off x="1200414" y="1469894"/>
            <a:ext cx="21983172" cy="99869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nSpc>
                <a:spcPct val="150000"/>
              </a:lnSpc>
            </a:pPr>
            <a:r>
              <a:t>Worried about the up front costs?</a:t>
            </a:r>
          </a:p>
          <a:p>
            <a:pPr>
              <a:lnSpc>
                <a:spcPct val="150000"/>
              </a:lnSpc>
            </a:pPr>
            <a:r>
              <a:t>Of course! $12,000 is a lot of scratch to pony up on the fly.  </a:t>
            </a:r>
          </a:p>
          <a:p>
            <a:pPr>
              <a:lnSpc>
                <a:spcPct val="150000"/>
              </a:lnSpc>
            </a:pPr>
            <a:r>
              <a:t>However, these companies know that. And they want your business. </a:t>
            </a:r>
          </a:p>
          <a:p>
            <a:pPr>
              <a:lnSpc>
                <a:spcPct val="150000"/>
              </a:lnSpc>
            </a:pPr>
            <a:r>
              <a:t>I went with SunPower. I had to put $1000 up front and then didn’t pay a dime until the system was working. </a:t>
            </a:r>
          </a:p>
          <a:p>
            <a:pPr>
              <a:lnSpc>
                <a:spcPct val="150000"/>
              </a:lnSpc>
            </a:pPr>
            <a:r>
              <a:t>My payments for the system were </a:t>
            </a:r>
            <a:r>
              <a:rPr b="1" i="1"/>
              <a:t>less than my monthly PG&amp;E payments without the solar panels!</a:t>
            </a:r>
          </a:p>
          <a:p>
            <a:pPr>
              <a:lnSpc>
                <a:spcPct val="150000"/>
              </a:lnSpc>
            </a:pPr>
            <a:r>
              <a:t>In other words, I actually </a:t>
            </a:r>
            <a:r>
              <a:rPr b="1" i="1"/>
              <a:t>decreased the amount of money I was spending every month!</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9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iterate>
                                    <p:tmAbs val="0"/>
                                  </p:iterate>
                                  <p:childTnLst>
                                    <p:set>
                                      <p:cBhvr>
                                        <p:cTn id="10" fill="hold"/>
                                        <p:tgtEl>
                                          <p:spTgt spid="19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iterate>
                                    <p:tmAbs val="0"/>
                                  </p:iterate>
                                  <p:childTnLst>
                                    <p:set>
                                      <p:cBhvr>
                                        <p:cTn id="14" fill="hold"/>
                                        <p:tgtEl>
                                          <p:spTgt spid="19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iterate>
                                    <p:tmAbs val="0"/>
                                  </p:iterate>
                                  <p:childTnLst>
                                    <p:set>
                                      <p:cBhvr>
                                        <p:cTn id="18" fill="hold"/>
                                        <p:tgtEl>
                                          <p:spTgt spid="19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iterate>
                                    <p:tmAbs val="0"/>
                                  </p:iterate>
                                  <p:childTnLst>
                                    <p:set>
                                      <p:cBhvr>
                                        <p:cTn id="22" fill="hold"/>
                                        <p:tgtEl>
                                          <p:spTgt spid="19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 grpId="1" build="p" bldLvl="5"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Please click this code to evaluate this workshop. Your feedback is valuable!"/>
          <p:cNvSpPr txBox="1">
            <a:spLocks noGrp="1"/>
          </p:cNvSpPr>
          <p:nvPr>
            <p:ph type="title"/>
          </p:nvPr>
        </p:nvSpPr>
        <p:spPr>
          <a:prstGeom prst="rect">
            <a:avLst/>
          </a:prstGeom>
        </p:spPr>
        <p:txBody>
          <a:bodyPr/>
          <a:lstStyle/>
          <a:p>
            <a:r>
              <a:t>Please click this code to evaluate this workshop. Your feedback is valuable!</a:t>
            </a:r>
          </a:p>
        </p:txBody>
      </p:sp>
      <p:pic>
        <p:nvPicPr>
          <p:cNvPr id="202" name="Image" descr="Image"/>
          <p:cNvPicPr>
            <a:picLocks noChangeAspect="1"/>
          </p:cNvPicPr>
          <p:nvPr/>
        </p:nvPicPr>
        <p:blipFill>
          <a:blip r:embed="rId2">
            <a:extLst/>
          </a:blip>
          <a:stretch>
            <a:fillRect/>
          </a:stretch>
        </p:blipFill>
        <p:spPr>
          <a:xfrm>
            <a:off x="8355283" y="2927514"/>
            <a:ext cx="8178801" cy="10337801"/>
          </a:xfrm>
          <a:prstGeom prst="rect">
            <a:avLst/>
          </a:prstGeom>
          <a:ln w="127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Is climate change real?"/>
          <p:cNvSpPr txBox="1">
            <a:spLocks noGrp="1"/>
          </p:cNvSpPr>
          <p:nvPr>
            <p:ph type="title"/>
          </p:nvPr>
        </p:nvSpPr>
        <p:spPr>
          <a:xfrm>
            <a:off x="6831347" y="167896"/>
            <a:ext cx="10227515" cy="1066118"/>
          </a:xfrm>
          <a:prstGeom prst="rect">
            <a:avLst/>
          </a:prstGeom>
        </p:spPr>
        <p:txBody>
          <a:bodyPr/>
          <a:lstStyle/>
          <a:p>
            <a:r>
              <a:t>Is climate change real?</a:t>
            </a:r>
          </a:p>
        </p:txBody>
      </p:sp>
      <p:sp>
        <p:nvSpPr>
          <p:cNvPr id="205" name="In the last 12 months we have seen:"/>
          <p:cNvSpPr txBox="1">
            <a:spLocks noGrp="1"/>
          </p:cNvSpPr>
          <p:nvPr>
            <p:ph type="body" sz="quarter" idx="1"/>
          </p:nvPr>
        </p:nvSpPr>
        <p:spPr>
          <a:xfrm>
            <a:off x="5578554" y="1123159"/>
            <a:ext cx="12733100" cy="948137"/>
          </a:xfrm>
          <a:prstGeom prst="rect">
            <a:avLst/>
          </a:prstGeom>
        </p:spPr>
        <p:txBody>
          <a:bodyPr/>
          <a:lstStyle>
            <a:lvl1pPr algn="ctr"/>
          </a:lstStyle>
          <a:p>
            <a:r>
              <a:t>In the last 12 months we have seen:</a:t>
            </a:r>
          </a:p>
        </p:txBody>
      </p:sp>
      <p:sp>
        <p:nvSpPr>
          <p:cNvPr id="206" name="1. Worst drought in the history of recorded droughts in the Horn of Africa: 3 million starving, 1.3 million farmers displaced (NASA)"/>
          <p:cNvSpPr txBox="1"/>
          <p:nvPr/>
        </p:nvSpPr>
        <p:spPr>
          <a:xfrm>
            <a:off x="644568" y="2164236"/>
            <a:ext cx="23566756" cy="16078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1. Worst drought in the history of recorded droughts in the Horn of Africa: 3 million starving, 1.3 million farmers displaced (NASA)</a:t>
            </a:r>
          </a:p>
        </p:txBody>
      </p:sp>
      <p:sp>
        <p:nvSpPr>
          <p:cNvPr id="207" name="2. Worst heat wave England ever had: 638 deaths in one day due to heat exposure (The Guardian)"/>
          <p:cNvSpPr txBox="1"/>
          <p:nvPr/>
        </p:nvSpPr>
        <p:spPr>
          <a:xfrm>
            <a:off x="602976" y="3935810"/>
            <a:ext cx="23649941" cy="16078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2. Worst heat wave England ever had: 638 deaths </a:t>
            </a:r>
            <a:r>
              <a:rPr i="1"/>
              <a:t>in one day</a:t>
            </a:r>
            <a:r>
              <a:t> due to heat exposure (The Guardian) </a:t>
            </a:r>
          </a:p>
        </p:txBody>
      </p:sp>
      <p:sp>
        <p:nvSpPr>
          <p:cNvPr id="208" name="3. 13% of Pakistan was flooded with 784% more rain than the August average, killing 1,739 people, 1.1million livestock, and incurring $30billion in damages (Wikipedia)"/>
          <p:cNvSpPr txBox="1"/>
          <p:nvPr/>
        </p:nvSpPr>
        <p:spPr>
          <a:xfrm>
            <a:off x="579033" y="5673089"/>
            <a:ext cx="22732143" cy="23698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r>
              <a:t>3. 13% of Pakistan was flooded with 784% more rain than the August average, killing 1,739 people, 1.1million livestock, and incurring $30billion in damages (Wikipedia)  </a:t>
            </a:r>
          </a:p>
        </p:txBody>
      </p:sp>
      <p:sp>
        <p:nvSpPr>
          <p:cNvPr id="209" name="4. China had the worst drought in 60 years, drying up rivers depended upon for hydropower, which caused factories to shut down, which slowed the global supply chain for many goods. (NYT)"/>
          <p:cNvSpPr txBox="1"/>
          <p:nvPr/>
        </p:nvSpPr>
        <p:spPr>
          <a:xfrm>
            <a:off x="598848" y="8043403"/>
            <a:ext cx="23658196" cy="23698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4. China had the worst drought in 60 years, drying up rivers depended upon for hydropower, which caused factories to shut down, which slowed the global supply chain for many goods. (NYT)</a:t>
            </a:r>
          </a:p>
        </p:txBody>
      </p:sp>
      <p:sp>
        <p:nvSpPr>
          <p:cNvPr id="210" name="5. United States had 14.5million (1 in 10) homes impacted by natural hazards (PBS)"/>
          <p:cNvSpPr txBox="1"/>
          <p:nvPr/>
        </p:nvSpPr>
        <p:spPr>
          <a:xfrm>
            <a:off x="596308" y="10654279"/>
            <a:ext cx="23663276" cy="8458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5. United States had 14.5million (1 in 10) homes impacted by natural hazards (PBS)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20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20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20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5" nodeType="clickEffect">
                                  <p:stCondLst>
                                    <p:cond delay="0"/>
                                  </p:stCondLst>
                                  <p:iterate>
                                    <p:tmAbs val="0"/>
                                  </p:iterate>
                                  <p:childTnLst>
                                    <p:set>
                                      <p:cBhvr>
                                        <p:cTn id="22" fill="hold"/>
                                        <p:tgtEl>
                                          <p:spTgt spid="2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1" animBg="1" advAuto="0"/>
      <p:bldP spid="207" grpId="2" animBg="1" advAuto="0"/>
      <p:bldP spid="208" grpId="3" animBg="1" advAuto="0"/>
      <p:bldP spid="209" grpId="4" animBg="1" advAuto="0"/>
      <p:bldP spid="210" grpId="5"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Sustainable - to be able to maintained at a certain rate or level"/>
          <p:cNvSpPr txBox="1">
            <a:spLocks noGrp="1"/>
          </p:cNvSpPr>
          <p:nvPr>
            <p:ph type="title"/>
          </p:nvPr>
        </p:nvSpPr>
        <p:spPr>
          <a:prstGeom prst="rect">
            <a:avLst/>
          </a:prstGeom>
        </p:spPr>
        <p:txBody>
          <a:bodyPr/>
          <a:lstStyle/>
          <a:p>
            <a:r>
              <a:t>Sustainable - to be able to maintained at a certain rate or level</a:t>
            </a:r>
          </a:p>
        </p:txBody>
      </p:sp>
      <p:sp>
        <p:nvSpPr>
          <p:cNvPr id="213" name="Fossil fuels -…"/>
          <p:cNvSpPr txBox="1">
            <a:spLocks noGrp="1"/>
          </p:cNvSpPr>
          <p:nvPr>
            <p:ph type="body" sz="half" idx="1"/>
          </p:nvPr>
        </p:nvSpPr>
        <p:spPr>
          <a:xfrm>
            <a:off x="674084" y="2571745"/>
            <a:ext cx="12172136" cy="10811393"/>
          </a:xfrm>
          <a:prstGeom prst="rect">
            <a:avLst/>
          </a:prstGeom>
        </p:spPr>
        <p:txBody>
          <a:bodyPr/>
          <a:lstStyle/>
          <a:p>
            <a:pPr defTabSz="1444752">
              <a:spcBef>
                <a:spcPts val="900"/>
              </a:spcBef>
              <a:defRPr sz="3792"/>
            </a:pPr>
            <a:r>
              <a:t>Fossil fuels - </a:t>
            </a:r>
          </a:p>
          <a:p>
            <a:pPr defTabSz="1444752">
              <a:spcBef>
                <a:spcPts val="900"/>
              </a:spcBef>
              <a:defRPr sz="3792"/>
            </a:pPr>
            <a:r>
              <a:t>a. Dead plants and animals from millions of years ago</a:t>
            </a:r>
          </a:p>
          <a:p>
            <a:pPr defTabSz="1444752">
              <a:spcBef>
                <a:spcPts val="900"/>
              </a:spcBef>
              <a:defRPr sz="3792"/>
            </a:pPr>
            <a:r>
              <a:t>b. The source of 90% of all energy used by humans Worldwide</a:t>
            </a:r>
          </a:p>
          <a:p>
            <a:pPr defTabSz="1444752">
              <a:spcBef>
                <a:spcPts val="900"/>
              </a:spcBef>
              <a:defRPr sz="3792"/>
            </a:pPr>
            <a:r>
              <a:t>c. 100 million barrels of crude oil used every day</a:t>
            </a:r>
          </a:p>
          <a:p>
            <a:pPr defTabSz="1444752">
              <a:spcBef>
                <a:spcPts val="900"/>
              </a:spcBef>
              <a:defRPr sz="3792"/>
            </a:pPr>
            <a:r>
              <a:t>d. ~100 barrels produced each year</a:t>
            </a:r>
          </a:p>
          <a:p>
            <a:pPr defTabSz="1444752">
              <a:spcBef>
                <a:spcPts val="900"/>
              </a:spcBef>
              <a:defRPr sz="3792"/>
            </a:pPr>
            <a:r>
              <a:t>e. Price (both in dollars and lives) dependent on petro - dictatorships</a:t>
            </a:r>
          </a:p>
          <a:p>
            <a:pPr defTabSz="1444752">
              <a:spcBef>
                <a:spcPts val="900"/>
              </a:spcBef>
              <a:defRPr sz="3792"/>
            </a:pPr>
            <a:r>
              <a:t>f. An ecological disaster wherever they are harvested. </a:t>
            </a:r>
          </a:p>
          <a:p>
            <a:pPr defTabSz="1444752">
              <a:spcBef>
                <a:spcPts val="900"/>
              </a:spcBef>
              <a:defRPr sz="3792"/>
            </a:pPr>
            <a:r>
              <a:t>g. Their waste products are producing a disaster on an actual Global Scale</a:t>
            </a:r>
          </a:p>
          <a:p>
            <a:pPr defTabSz="1444752">
              <a:spcBef>
                <a:spcPts val="900"/>
              </a:spcBef>
              <a:defRPr sz="3792"/>
            </a:pPr>
            <a:r>
              <a:t>h. Have a finite ending, probably sooner than we are preparing for.</a:t>
            </a:r>
          </a:p>
          <a:p>
            <a:pPr defTabSz="1444752">
              <a:spcBef>
                <a:spcPts val="900"/>
              </a:spcBef>
              <a:defRPr sz="3792"/>
            </a:pPr>
            <a:endParaRPr/>
          </a:p>
          <a:p>
            <a:pPr algn="ctr" defTabSz="1444752">
              <a:spcBef>
                <a:spcPts val="900"/>
              </a:spcBef>
              <a:defRPr sz="4740"/>
            </a:pPr>
            <a:r>
              <a:t>In other words, not sustainable</a:t>
            </a:r>
          </a:p>
        </p:txBody>
      </p:sp>
      <p:sp>
        <p:nvSpPr>
          <p:cNvPr id="214" name="Text Placeholder 4"/>
          <p:cNvSpPr>
            <a:spLocks noGrp="1"/>
          </p:cNvSpPr>
          <p:nvPr>
            <p:ph type="body" idx="21"/>
          </p:nvPr>
        </p:nvSpPr>
        <p:spPr>
          <a:xfrm>
            <a:off x="13065000" y="2669594"/>
            <a:ext cx="10772077" cy="1040897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marL="0" indent="0" defTabSz="1609344">
              <a:lnSpc>
                <a:spcPct val="100000"/>
              </a:lnSpc>
              <a:spcBef>
                <a:spcPts val="1000"/>
              </a:spcBef>
              <a:buSzTx/>
              <a:buNone/>
              <a:defRPr sz="4224" b="1">
                <a:solidFill>
                  <a:srgbClr val="FFFFFF"/>
                </a:solidFill>
                <a:latin typeface="Arial"/>
                <a:ea typeface="Arial"/>
                <a:cs typeface="Arial"/>
                <a:sym typeface="Arial"/>
              </a:defRPr>
            </a:pPr>
            <a:r>
              <a:t>The Sun -</a:t>
            </a:r>
          </a:p>
          <a:p>
            <a:pPr marL="782319" indent="-782319" defTabSz="1609344">
              <a:lnSpc>
                <a:spcPct val="100000"/>
              </a:lnSpc>
              <a:spcBef>
                <a:spcPts val="1000"/>
              </a:spcBef>
              <a:buSzPct val="100000"/>
              <a:buAutoNum type="alphaLcPeriod"/>
              <a:defRPr sz="4224" b="1">
                <a:solidFill>
                  <a:srgbClr val="FFFFFF"/>
                </a:solidFill>
                <a:latin typeface="Arial"/>
                <a:ea typeface="Arial"/>
                <a:cs typeface="Arial"/>
                <a:sym typeface="Arial"/>
              </a:defRPr>
            </a:pPr>
            <a:r>
              <a:t>Best estimate will shine for 4 billion years</a:t>
            </a:r>
          </a:p>
          <a:p>
            <a:pPr marL="782319" indent="-782319" defTabSz="1609344">
              <a:lnSpc>
                <a:spcPct val="100000"/>
              </a:lnSpc>
              <a:spcBef>
                <a:spcPts val="1000"/>
              </a:spcBef>
              <a:buSzPct val="100000"/>
              <a:buAutoNum type="alphaLcPeriod"/>
              <a:defRPr sz="4224" b="1">
                <a:solidFill>
                  <a:srgbClr val="FFFFFF"/>
                </a:solidFill>
                <a:latin typeface="Arial"/>
                <a:ea typeface="Arial"/>
                <a:cs typeface="Arial"/>
                <a:sym typeface="Arial"/>
              </a:defRPr>
            </a:pPr>
            <a:r>
              <a:t>Shines enough energy on Earth to easily power everything, including plants and animals.</a:t>
            </a:r>
          </a:p>
          <a:p>
            <a:pPr marL="782319" indent="-782319" defTabSz="1609344">
              <a:lnSpc>
                <a:spcPct val="100000"/>
              </a:lnSpc>
              <a:spcBef>
                <a:spcPts val="1000"/>
              </a:spcBef>
              <a:buSzPct val="100000"/>
              <a:buAutoNum type="alphaLcPeriod"/>
              <a:defRPr sz="4224" b="1">
                <a:solidFill>
                  <a:srgbClr val="FFFFFF"/>
                </a:solidFill>
                <a:latin typeface="Arial"/>
                <a:ea typeface="Arial"/>
                <a:cs typeface="Arial"/>
                <a:sym typeface="Arial"/>
              </a:defRPr>
            </a:pPr>
            <a:r>
              <a:t>The cost of this energy is nil</a:t>
            </a:r>
          </a:p>
          <a:p>
            <a:pPr marL="782319" indent="-782319" defTabSz="1609344">
              <a:lnSpc>
                <a:spcPct val="100000"/>
              </a:lnSpc>
              <a:spcBef>
                <a:spcPts val="1000"/>
              </a:spcBef>
              <a:buSzPct val="100000"/>
              <a:buAutoNum type="alphaLcPeriod"/>
              <a:defRPr sz="4224" b="1">
                <a:solidFill>
                  <a:srgbClr val="FFFFFF"/>
                </a:solidFill>
                <a:latin typeface="Arial"/>
                <a:ea typeface="Arial"/>
                <a:cs typeface="Arial"/>
                <a:sym typeface="Arial"/>
              </a:defRPr>
            </a:pPr>
            <a:r>
              <a:t>The cost of devices that capture this energy (such as solar panels) is, per kwh, cheaper than any other energy source we know of. </a:t>
            </a:r>
          </a:p>
          <a:p>
            <a:pPr marL="782319" indent="-782319" defTabSz="1609344">
              <a:lnSpc>
                <a:spcPct val="100000"/>
              </a:lnSpc>
              <a:spcBef>
                <a:spcPts val="1000"/>
              </a:spcBef>
              <a:buSzPct val="100000"/>
              <a:buAutoNum type="alphaLcPeriod"/>
              <a:defRPr sz="4224" b="1">
                <a:solidFill>
                  <a:srgbClr val="FFFFFF"/>
                </a:solidFill>
                <a:latin typeface="Arial"/>
                <a:ea typeface="Arial"/>
                <a:cs typeface="Arial"/>
                <a:sym typeface="Arial"/>
              </a:defRPr>
            </a:pPr>
            <a:r>
              <a:t>Way, way, way fewer ecological disasters than with Fossil Fuels</a:t>
            </a:r>
          </a:p>
          <a:p>
            <a:pPr marL="0" indent="0" defTabSz="1609344">
              <a:lnSpc>
                <a:spcPct val="100000"/>
              </a:lnSpc>
              <a:spcBef>
                <a:spcPts val="1000"/>
              </a:spcBef>
              <a:buSzTx/>
              <a:buNone/>
              <a:defRPr sz="4224" b="1">
                <a:solidFill>
                  <a:srgbClr val="FFFFFF"/>
                </a:solidFill>
                <a:latin typeface="Arial"/>
                <a:ea typeface="Arial"/>
                <a:cs typeface="Arial"/>
                <a:sym typeface="Arial"/>
              </a:defRPr>
            </a:pPr>
            <a:endParaRPr/>
          </a:p>
          <a:p>
            <a:pPr marL="0" indent="0" algn="ctr" defTabSz="1609344">
              <a:lnSpc>
                <a:spcPct val="100000"/>
              </a:lnSpc>
              <a:spcBef>
                <a:spcPts val="1000"/>
              </a:spcBef>
              <a:buSzTx/>
              <a:buNone/>
              <a:defRPr sz="5192" b="1">
                <a:solidFill>
                  <a:srgbClr val="FFFFFF"/>
                </a:solidFill>
                <a:latin typeface="Arial"/>
                <a:ea typeface="Arial"/>
                <a:cs typeface="Arial"/>
                <a:sym typeface="Arial"/>
              </a:defRPr>
            </a:pPr>
            <a:r>
              <a:t>A. K. A. Sustainable</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As a species:…"/>
          <p:cNvSpPr txBox="1"/>
          <p:nvPr/>
        </p:nvSpPr>
        <p:spPr>
          <a:xfrm>
            <a:off x="4556244" y="1825840"/>
            <a:ext cx="15811532" cy="100643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just" defTabSz="1828800">
              <a:spcBef>
                <a:spcPts val="1100"/>
              </a:spcBef>
              <a:defRPr sz="5300" b="1">
                <a:latin typeface="Arial"/>
                <a:ea typeface="Arial"/>
                <a:cs typeface="Arial"/>
                <a:sym typeface="Arial"/>
              </a:defRPr>
            </a:pPr>
            <a:r>
              <a:t>As a species:</a:t>
            </a:r>
          </a:p>
          <a:p>
            <a:pPr algn="just" defTabSz="1828800">
              <a:spcBef>
                <a:spcPts val="1100"/>
              </a:spcBef>
              <a:defRPr sz="5300" b="1">
                <a:latin typeface="Arial"/>
                <a:ea typeface="Arial"/>
                <a:cs typeface="Arial"/>
                <a:sym typeface="Arial"/>
              </a:defRPr>
            </a:pPr>
            <a:r>
              <a:t>We burn approximately 100 million barrels of oil, </a:t>
            </a:r>
          </a:p>
          <a:p>
            <a:pPr algn="just" defTabSz="1828800">
              <a:spcBef>
                <a:spcPts val="1100"/>
              </a:spcBef>
              <a:defRPr sz="5300" b="1">
                <a:latin typeface="Arial"/>
                <a:ea typeface="Arial"/>
                <a:cs typeface="Arial"/>
                <a:sym typeface="Arial"/>
              </a:defRPr>
            </a:pPr>
            <a:r>
              <a:t>1.4 million tons of coal, </a:t>
            </a:r>
          </a:p>
          <a:p>
            <a:pPr algn="just" defTabSz="1828800">
              <a:spcBef>
                <a:spcPts val="1100"/>
              </a:spcBef>
              <a:defRPr sz="5300" b="1">
                <a:latin typeface="Arial"/>
                <a:ea typeface="Arial"/>
                <a:cs typeface="Arial"/>
                <a:sym typeface="Arial"/>
              </a:defRPr>
            </a:pPr>
            <a:r>
              <a:rPr i="1"/>
              <a:t>and</a:t>
            </a:r>
            <a:r>
              <a:t> 384 billion cubic feet of natural gas… </a:t>
            </a:r>
          </a:p>
          <a:p>
            <a:pPr algn="just" defTabSz="1828800">
              <a:spcBef>
                <a:spcPts val="1100"/>
              </a:spcBef>
              <a:defRPr sz="5300" b="1">
                <a:latin typeface="Arial"/>
                <a:ea typeface="Arial"/>
                <a:cs typeface="Arial"/>
                <a:sym typeface="Arial"/>
              </a:defRPr>
            </a:pPr>
            <a:r>
              <a:rPr i="1"/>
              <a:t>each day</a:t>
            </a:r>
            <a:r>
              <a:t>. </a:t>
            </a:r>
          </a:p>
          <a:p>
            <a:pPr algn="just" defTabSz="1828800">
              <a:spcBef>
                <a:spcPts val="1100"/>
              </a:spcBef>
              <a:defRPr sz="5300" b="1">
                <a:latin typeface="Arial"/>
                <a:ea typeface="Arial"/>
                <a:cs typeface="Arial"/>
                <a:sym typeface="Arial"/>
              </a:defRPr>
            </a:pPr>
            <a:r>
              <a:t>Why do we (as a society) burn fossil fuels? </a:t>
            </a:r>
          </a:p>
          <a:p>
            <a:pPr algn="just" defTabSz="1828800">
              <a:spcBef>
                <a:spcPts val="1100"/>
              </a:spcBef>
              <a:defRPr sz="5300" b="1">
                <a:latin typeface="Arial"/>
                <a:ea typeface="Arial"/>
                <a:cs typeface="Arial"/>
                <a:sym typeface="Arial"/>
              </a:defRPr>
            </a:pPr>
            <a:r>
              <a:t>For the energy to run our lives. </a:t>
            </a:r>
          </a:p>
          <a:p>
            <a:pPr algn="just" defTabSz="1828800">
              <a:spcBef>
                <a:spcPts val="1100"/>
              </a:spcBef>
              <a:defRPr sz="5300" b="1">
                <a:latin typeface="Arial"/>
                <a:ea typeface="Arial"/>
                <a:cs typeface="Arial"/>
                <a:sym typeface="Arial"/>
              </a:defRPr>
            </a:pPr>
            <a:r>
              <a:t>Agriculture </a:t>
            </a:r>
          </a:p>
          <a:p>
            <a:pPr algn="just" defTabSz="1828800">
              <a:spcBef>
                <a:spcPts val="1100"/>
              </a:spcBef>
              <a:defRPr sz="5300" b="1">
                <a:latin typeface="Arial"/>
                <a:ea typeface="Arial"/>
                <a:cs typeface="Arial"/>
                <a:sym typeface="Arial"/>
              </a:defRPr>
            </a:pPr>
            <a:r>
              <a:t>Transportation </a:t>
            </a:r>
          </a:p>
          <a:p>
            <a:pPr algn="just" defTabSz="1828800">
              <a:spcBef>
                <a:spcPts val="1100"/>
              </a:spcBef>
              <a:defRPr sz="5300" b="1">
                <a:latin typeface="Arial"/>
                <a:ea typeface="Arial"/>
                <a:cs typeface="Arial"/>
                <a:sym typeface="Arial"/>
              </a:defRPr>
            </a:pPr>
            <a:r>
              <a:t>Lawn care</a:t>
            </a:r>
          </a:p>
          <a:p>
            <a:pPr algn="just" defTabSz="1828800">
              <a:spcBef>
                <a:spcPts val="1100"/>
              </a:spcBef>
              <a:defRPr sz="5300" b="1">
                <a:latin typeface="Arial"/>
                <a:ea typeface="Arial"/>
                <a:cs typeface="Arial"/>
                <a:sym typeface="Arial"/>
              </a:defRPr>
            </a:pPr>
            <a:r>
              <a:t>And yes, </a:t>
            </a:r>
            <a:r>
              <a:rPr i="1"/>
              <a:t>home electricity</a:t>
            </a:r>
            <a:r>
              <a:t>. (Hint, Hint…)</a:t>
            </a:r>
          </a:p>
        </p:txBody>
      </p:sp>
      <p:sp>
        <p:nvSpPr>
          <p:cNvPr id="165" name="Equity - Environmental Justice Style"/>
          <p:cNvSpPr txBox="1">
            <a:spLocks noGrp="1"/>
          </p:cNvSpPr>
          <p:nvPr>
            <p:ph type="title"/>
          </p:nvPr>
        </p:nvSpPr>
        <p:spPr>
          <a:xfrm>
            <a:off x="4232410" y="-177675"/>
            <a:ext cx="16459201" cy="2286001"/>
          </a:xfrm>
          <a:prstGeom prst="rect">
            <a:avLst/>
          </a:prstGeom>
        </p:spPr>
        <p:txBody>
          <a:bodyPr/>
          <a:lstStyle/>
          <a:p>
            <a:r>
              <a:t>Equity - Environmental Justice Style</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6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iterate>
                                    <p:tmAbs val="0"/>
                                  </p:iterate>
                                  <p:childTnLst>
                                    <p:set>
                                      <p:cBhvr>
                                        <p:cTn id="10" fill="hold"/>
                                        <p:tgtEl>
                                          <p:spTgt spid="16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iterate>
                                    <p:tmAbs val="0"/>
                                  </p:iterate>
                                  <p:childTnLst>
                                    <p:set>
                                      <p:cBhvr>
                                        <p:cTn id="14" fill="hold"/>
                                        <p:tgtEl>
                                          <p:spTgt spid="16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iterate>
                                    <p:tmAbs val="0"/>
                                  </p:iterate>
                                  <p:childTnLst>
                                    <p:set>
                                      <p:cBhvr>
                                        <p:cTn id="18" fill="hold"/>
                                        <p:tgtEl>
                                          <p:spTgt spid="16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iterate>
                                    <p:tmAbs val="0"/>
                                  </p:iterate>
                                  <p:childTnLst>
                                    <p:set>
                                      <p:cBhvr>
                                        <p:cTn id="22" fill="hold"/>
                                        <p:tgtEl>
                                          <p:spTgt spid="16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iterate>
                                    <p:tmAbs val="0"/>
                                  </p:iterate>
                                  <p:childTnLst>
                                    <p:set>
                                      <p:cBhvr>
                                        <p:cTn id="26" fill="hold"/>
                                        <p:tgtEl>
                                          <p:spTgt spid="16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iterate>
                                    <p:tmAbs val="0"/>
                                  </p:iterate>
                                  <p:childTnLst>
                                    <p:set>
                                      <p:cBhvr>
                                        <p:cTn id="30" fill="hold"/>
                                        <p:tgtEl>
                                          <p:spTgt spid="164">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1" nodeType="clickEffect">
                                  <p:stCondLst>
                                    <p:cond delay="0"/>
                                  </p:stCondLst>
                                  <p:iterate>
                                    <p:tmAbs val="0"/>
                                  </p:iterate>
                                  <p:childTnLst>
                                    <p:set>
                                      <p:cBhvr>
                                        <p:cTn id="34" fill="hold"/>
                                        <p:tgtEl>
                                          <p:spTgt spid="164">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1" nodeType="clickEffect">
                                  <p:stCondLst>
                                    <p:cond delay="0"/>
                                  </p:stCondLst>
                                  <p:iterate>
                                    <p:tmAbs val="0"/>
                                  </p:iterate>
                                  <p:childTnLst>
                                    <p:set>
                                      <p:cBhvr>
                                        <p:cTn id="38" fill="hold"/>
                                        <p:tgtEl>
                                          <p:spTgt spid="164">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1" nodeType="clickEffect">
                                  <p:stCondLst>
                                    <p:cond delay="0"/>
                                  </p:stCondLst>
                                  <p:iterate>
                                    <p:tmAbs val="0"/>
                                  </p:iterate>
                                  <p:childTnLst>
                                    <p:set>
                                      <p:cBhvr>
                                        <p:cTn id="42" fill="hold"/>
                                        <p:tgtEl>
                                          <p:spTgt spid="16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 grpId="1" build="p" bldLvl="5"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Must energy come only from fossil fuels?…"/>
          <p:cNvSpPr txBox="1"/>
          <p:nvPr/>
        </p:nvSpPr>
        <p:spPr>
          <a:xfrm>
            <a:off x="19049" y="1755389"/>
            <a:ext cx="24345901" cy="108847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just" defTabSz="1828800">
              <a:spcBef>
                <a:spcPts val="1100"/>
              </a:spcBef>
              <a:defRPr sz="4800" b="1">
                <a:latin typeface="Arial"/>
                <a:ea typeface="Arial"/>
                <a:cs typeface="Arial"/>
                <a:sym typeface="Arial"/>
              </a:defRPr>
            </a:pPr>
            <a:r>
              <a:t>Must energy come only from fossil fuels? </a:t>
            </a:r>
          </a:p>
          <a:p>
            <a:pPr algn="just" defTabSz="1828800">
              <a:spcBef>
                <a:spcPts val="1100"/>
              </a:spcBef>
              <a:defRPr sz="4800" b="1">
                <a:latin typeface="Arial"/>
                <a:ea typeface="Arial"/>
                <a:cs typeface="Arial"/>
                <a:sym typeface="Arial"/>
              </a:defRPr>
            </a:pPr>
            <a:r>
              <a:t>Nope. Energy is energy. </a:t>
            </a:r>
          </a:p>
          <a:p>
            <a:pPr algn="just" defTabSz="1828800">
              <a:spcBef>
                <a:spcPts val="1100"/>
              </a:spcBef>
              <a:defRPr sz="4800" b="1">
                <a:latin typeface="Arial"/>
                <a:ea typeface="Arial"/>
                <a:cs typeface="Arial"/>
                <a:sym typeface="Arial"/>
              </a:defRPr>
            </a:pPr>
            <a:r>
              <a:t>We are living in a time where there are multiple (relatively cheap, pollution free) choices as to where we get our energy from. </a:t>
            </a:r>
          </a:p>
          <a:p>
            <a:pPr algn="just" defTabSz="1828800">
              <a:spcBef>
                <a:spcPts val="1100"/>
              </a:spcBef>
              <a:defRPr sz="4800" b="1">
                <a:latin typeface="Arial"/>
                <a:ea typeface="Arial"/>
                <a:cs typeface="Arial"/>
                <a:sym typeface="Arial"/>
              </a:defRPr>
            </a:pPr>
            <a:r>
              <a:t>Solar, for example, is the cheapest source of energy currently available and, once installed, is totally cost and pollution free. </a:t>
            </a:r>
          </a:p>
          <a:p>
            <a:pPr algn="just" defTabSz="1828800">
              <a:spcBef>
                <a:spcPts val="1100"/>
              </a:spcBef>
              <a:defRPr sz="4800" b="1">
                <a:latin typeface="Arial"/>
                <a:ea typeface="Arial"/>
                <a:cs typeface="Arial"/>
                <a:sym typeface="Arial"/>
              </a:defRPr>
            </a:pPr>
            <a:r>
              <a:t>There are also government incentives to further decrease the cost. (IRA)</a:t>
            </a:r>
          </a:p>
          <a:p>
            <a:pPr algn="just" defTabSz="1828800">
              <a:spcBef>
                <a:spcPts val="1100"/>
              </a:spcBef>
              <a:defRPr sz="4800" b="1">
                <a:latin typeface="Arial"/>
                <a:ea typeface="Arial"/>
                <a:cs typeface="Arial"/>
                <a:sym typeface="Arial"/>
              </a:defRPr>
            </a:pPr>
            <a:r>
              <a:t>The upfront cost may appear worrisome, but it can be easily financed leaving a monthly payment that is probably less than you are currently paying to your energy provider.</a:t>
            </a:r>
          </a:p>
          <a:p>
            <a:pPr algn="just" defTabSz="1828800">
              <a:spcBef>
                <a:spcPts val="1100"/>
              </a:spcBef>
              <a:defRPr sz="4800" b="1">
                <a:latin typeface="Arial"/>
                <a:ea typeface="Arial"/>
                <a:cs typeface="Arial"/>
                <a:sym typeface="Arial"/>
              </a:defRPr>
            </a:pPr>
            <a:r>
              <a:t>And this payment is an investment that will pay dividends, not a cost that drains away your wealth.</a:t>
            </a:r>
          </a:p>
          <a:p>
            <a:pPr algn="just" defTabSz="1828800">
              <a:spcBef>
                <a:spcPts val="1100"/>
              </a:spcBef>
              <a:defRPr sz="4800" b="1">
                <a:latin typeface="Arial"/>
                <a:ea typeface="Arial"/>
                <a:cs typeface="Arial"/>
                <a:sym typeface="Arial"/>
              </a:defRPr>
            </a:pPr>
            <a:r>
              <a:t>Producing pollution-free electricity is a way of producing Equity while improving everyone’s lives!</a:t>
            </a:r>
          </a:p>
        </p:txBody>
      </p:sp>
      <p:sp>
        <p:nvSpPr>
          <p:cNvPr id="168" name="Equity - Environmental Justice Style"/>
          <p:cNvSpPr txBox="1">
            <a:spLocks noGrp="1"/>
          </p:cNvSpPr>
          <p:nvPr>
            <p:ph type="title"/>
          </p:nvPr>
        </p:nvSpPr>
        <p:spPr>
          <a:xfrm>
            <a:off x="4232410" y="-177675"/>
            <a:ext cx="16459201" cy="2286001"/>
          </a:xfrm>
          <a:prstGeom prst="rect">
            <a:avLst/>
          </a:prstGeom>
        </p:spPr>
        <p:txBody>
          <a:bodyPr/>
          <a:lstStyle/>
          <a:p>
            <a:r>
              <a:t>Equity - Environmental Justice Style</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6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iterate>
                                    <p:tmAbs val="0"/>
                                  </p:iterate>
                                  <p:childTnLst>
                                    <p:set>
                                      <p:cBhvr>
                                        <p:cTn id="10" fill="hold"/>
                                        <p:tgtEl>
                                          <p:spTgt spid="16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iterate>
                                    <p:tmAbs val="0"/>
                                  </p:iterate>
                                  <p:childTnLst>
                                    <p:set>
                                      <p:cBhvr>
                                        <p:cTn id="14" fill="hold"/>
                                        <p:tgtEl>
                                          <p:spTgt spid="16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iterate>
                                    <p:tmAbs val="0"/>
                                  </p:iterate>
                                  <p:childTnLst>
                                    <p:set>
                                      <p:cBhvr>
                                        <p:cTn id="18" fill="hold"/>
                                        <p:tgtEl>
                                          <p:spTgt spid="16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iterate>
                                    <p:tmAbs val="0"/>
                                  </p:iterate>
                                  <p:childTnLst>
                                    <p:set>
                                      <p:cBhvr>
                                        <p:cTn id="22" fill="hold"/>
                                        <p:tgtEl>
                                          <p:spTgt spid="16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iterate>
                                    <p:tmAbs val="0"/>
                                  </p:iterate>
                                  <p:childTnLst>
                                    <p:set>
                                      <p:cBhvr>
                                        <p:cTn id="26" fill="hold"/>
                                        <p:tgtEl>
                                          <p:spTgt spid="167">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iterate>
                                    <p:tmAbs val="0"/>
                                  </p:iterate>
                                  <p:childTnLst>
                                    <p:set>
                                      <p:cBhvr>
                                        <p:cTn id="30" fill="hold"/>
                                        <p:tgtEl>
                                          <p:spTgt spid="16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 grpId="1" build="p" bldLvl="5"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Cost Comparison: Solar vs Not Solar"/>
          <p:cNvSpPr txBox="1">
            <a:spLocks noGrp="1"/>
          </p:cNvSpPr>
          <p:nvPr>
            <p:ph type="title"/>
          </p:nvPr>
        </p:nvSpPr>
        <p:spPr>
          <a:xfrm>
            <a:off x="4170100" y="154645"/>
            <a:ext cx="16459201" cy="2286001"/>
          </a:xfrm>
          <a:prstGeom prst="rect">
            <a:avLst/>
          </a:prstGeom>
        </p:spPr>
        <p:txBody>
          <a:bodyPr/>
          <a:lstStyle>
            <a:lvl1pPr defTabSz="2316421">
              <a:defRPr sz="7694">
                <a:latin typeface="+mn-lt"/>
                <a:ea typeface="+mn-ea"/>
                <a:cs typeface="+mn-cs"/>
                <a:sym typeface="Helvetica Neue"/>
              </a:defRPr>
            </a:lvl1pPr>
          </a:lstStyle>
          <a:p>
            <a:r>
              <a:t>Cost Comparison: Solar vs Not Solar</a:t>
            </a:r>
          </a:p>
        </p:txBody>
      </p:sp>
      <p:sp>
        <p:nvSpPr>
          <p:cNvPr id="171" name="Average cost per kWh in Bay Area = $0.317 or ~ $317/month or ~$3800/year…"/>
          <p:cNvSpPr txBox="1"/>
          <p:nvPr/>
        </p:nvSpPr>
        <p:spPr>
          <a:xfrm>
            <a:off x="872340" y="2051967"/>
            <a:ext cx="22992293" cy="31318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marL="926041" indent="-926041">
              <a:buSzPct val="100000"/>
              <a:buAutoNum type="arabicPeriod"/>
            </a:pPr>
            <a:r>
              <a:t>Average cost per kWh in Bay Area = $0.317 or ~ $317/month or ~$3800/year </a:t>
            </a:r>
          </a:p>
          <a:p>
            <a:r>
              <a:t>    - Or $95000 over 25 years (approximate life of a solar panel)</a:t>
            </a:r>
          </a:p>
          <a:p>
            <a:r>
              <a:t>    - Increases every 4 years (up 13% from Jan.2022) (Bureau of Labor Statistics)</a:t>
            </a:r>
          </a:p>
          <a:p>
            <a:r>
              <a:t>    - Never ends (you will pay every month, forever)</a:t>
            </a:r>
          </a:p>
        </p:txBody>
      </p:sp>
      <p:sp>
        <p:nvSpPr>
          <p:cNvPr id="172" name="2. Average cost (in California) for a 6kW PV system after 30% federal tax credit…"/>
          <p:cNvSpPr txBox="1"/>
          <p:nvPr/>
        </p:nvSpPr>
        <p:spPr>
          <a:xfrm>
            <a:off x="897890" y="5845199"/>
            <a:ext cx="22576791" cy="31318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2. Average cost (in California) for a 6kW PV system </a:t>
            </a:r>
            <a:r>
              <a:rPr i="1"/>
              <a:t>after</a:t>
            </a:r>
            <a:r>
              <a:t> 30% federal tax credit </a:t>
            </a:r>
          </a:p>
          <a:p>
            <a:r>
              <a:t>    ~ $12,000 (Consumer Affairs)</a:t>
            </a:r>
          </a:p>
          <a:p>
            <a:r>
              <a:t>    - 1 time investment (or you could finance and not change your budget)</a:t>
            </a:r>
          </a:p>
          <a:p>
            <a:r>
              <a:t>    - Panels last &gt;25 years</a:t>
            </a:r>
          </a:p>
        </p:txBody>
      </p:sp>
      <p:sp>
        <p:nvSpPr>
          <p:cNvPr id="173" name="3. Upshot…"/>
          <p:cNvSpPr txBox="1"/>
          <p:nvPr/>
        </p:nvSpPr>
        <p:spPr>
          <a:xfrm>
            <a:off x="7456003" y="9021822"/>
            <a:ext cx="14162011" cy="31318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r>
              <a:t>3. Upshot</a:t>
            </a:r>
          </a:p>
          <a:p>
            <a:r>
              <a:t>    - Solar will ultimately </a:t>
            </a:r>
            <a:r>
              <a:rPr sz="4900" i="1"/>
              <a:t>decrease</a:t>
            </a:r>
            <a:r>
              <a:t> your energy cost while simultaneously reducing air pollution and increasing the quality of life for all species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71">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71">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71">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71">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171">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2" nodeType="clickEffect">
                                  <p:stCondLst>
                                    <p:cond delay="0"/>
                                  </p:stCondLst>
                                  <p:iterate>
                                    <p:tmAbs val="0"/>
                                  </p:iterate>
                                  <p:childTnLst>
                                    <p:set>
                                      <p:cBhvr>
                                        <p:cTn id="24" fill="hold"/>
                                        <p:tgtEl>
                                          <p:spTgt spid="172">
                                            <p:bg/>
                                          </p:spTgt>
                                        </p:tgtEl>
                                        <p:attrNameLst>
                                          <p:attrName>style.visibility</p:attrName>
                                        </p:attrNameLst>
                                      </p:cBhvr>
                                      <p:to>
                                        <p:strVal val="visible"/>
                                      </p:to>
                                    </p:set>
                                  </p:childTnLst>
                                </p:cTn>
                              </p:par>
                              <p:par>
                                <p:cTn id="25" presetID="1" presetClass="entr" presetSubtype="0" fill="hold" grpId="2" nodeType="withEffect">
                                  <p:stCondLst>
                                    <p:cond delay="0"/>
                                  </p:stCondLst>
                                  <p:iterate>
                                    <p:tmAbs val="0"/>
                                  </p:iterate>
                                  <p:childTnLst>
                                    <p:set>
                                      <p:cBhvr>
                                        <p:cTn id="26" fill="hold"/>
                                        <p:tgtEl>
                                          <p:spTgt spid="172">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2" nodeType="clickEffect">
                                  <p:stCondLst>
                                    <p:cond delay="0"/>
                                  </p:stCondLst>
                                  <p:iterate>
                                    <p:tmAbs val="0"/>
                                  </p:iterate>
                                  <p:childTnLst>
                                    <p:set>
                                      <p:cBhvr>
                                        <p:cTn id="30" fill="hold"/>
                                        <p:tgtEl>
                                          <p:spTgt spid="172">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2" nodeType="clickEffect">
                                  <p:stCondLst>
                                    <p:cond delay="0"/>
                                  </p:stCondLst>
                                  <p:iterate>
                                    <p:tmAbs val="0"/>
                                  </p:iterate>
                                  <p:childTnLst>
                                    <p:set>
                                      <p:cBhvr>
                                        <p:cTn id="34" fill="hold"/>
                                        <p:tgtEl>
                                          <p:spTgt spid="172">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2" nodeType="clickEffect">
                                  <p:stCondLst>
                                    <p:cond delay="0"/>
                                  </p:stCondLst>
                                  <p:iterate>
                                    <p:tmAbs val="0"/>
                                  </p:iterate>
                                  <p:childTnLst>
                                    <p:set>
                                      <p:cBhvr>
                                        <p:cTn id="38" fill="hold"/>
                                        <p:tgtEl>
                                          <p:spTgt spid="172">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3" nodeType="clickEffect">
                                  <p:stCondLst>
                                    <p:cond delay="0"/>
                                  </p:stCondLst>
                                  <p:iterate>
                                    <p:tmAbs val="0"/>
                                  </p:iterate>
                                  <p:childTnLst>
                                    <p:set>
                                      <p:cBhvr>
                                        <p:cTn id="42" fill="hold"/>
                                        <p:tgtEl>
                                          <p:spTgt spid="173">
                                            <p:bg/>
                                          </p:spTgt>
                                        </p:tgtEl>
                                        <p:attrNameLst>
                                          <p:attrName>style.visibility</p:attrName>
                                        </p:attrNameLst>
                                      </p:cBhvr>
                                      <p:to>
                                        <p:strVal val="visible"/>
                                      </p:to>
                                    </p:set>
                                  </p:childTnLst>
                                </p:cTn>
                              </p:par>
                              <p:par>
                                <p:cTn id="43" presetID="1" presetClass="entr" presetSubtype="0" fill="hold" grpId="3" nodeType="withEffect">
                                  <p:stCondLst>
                                    <p:cond delay="0"/>
                                  </p:stCondLst>
                                  <p:iterate>
                                    <p:tmAbs val="0"/>
                                  </p:iterate>
                                  <p:childTnLst>
                                    <p:set>
                                      <p:cBhvr>
                                        <p:cTn id="44" fill="hold"/>
                                        <p:tgtEl>
                                          <p:spTgt spid="173">
                                            <p:txEl>
                                              <p:pRg st="0" end="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3" nodeType="clickEffect">
                                  <p:stCondLst>
                                    <p:cond delay="0"/>
                                  </p:stCondLst>
                                  <p:iterate>
                                    <p:tmAbs val="0"/>
                                  </p:iterate>
                                  <p:childTnLst>
                                    <p:set>
                                      <p:cBhvr>
                                        <p:cTn id="48" fill="hold"/>
                                        <p:tgtEl>
                                          <p:spTgt spid="17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 grpId="1" build="p" bldLvl="5" animBg="1" advAuto="0"/>
      <p:bldP spid="172" grpId="2" build="p" bldLvl="5" animBg="1" advAuto="0"/>
      <p:bldP spid="173" grpId="3" build="p" bldLvl="5"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Purchasing Solar Panels, Energy Storage Systems:…"/>
          <p:cNvSpPr txBox="1"/>
          <p:nvPr/>
        </p:nvSpPr>
        <p:spPr>
          <a:xfrm>
            <a:off x="935407" y="1139090"/>
            <a:ext cx="22513187" cy="51920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4200"/>
            </a:pPr>
            <a:r>
              <a:t>Purchasing Solar Panels, Energy Storage Systems:</a:t>
            </a:r>
          </a:p>
          <a:p>
            <a:pPr>
              <a:defRPr sz="4200"/>
            </a:pPr>
            <a:endParaRPr/>
          </a:p>
          <a:p>
            <a:pPr>
              <a:defRPr sz="4200"/>
            </a:pPr>
            <a:r>
              <a:rPr b="1" i="1"/>
              <a:t>Tax Credits</a:t>
            </a:r>
            <a:r>
              <a:t> - Reduce the amount of federal or state tax you owe. Currently all PV, and, separately, all energy storage systems are eligible for </a:t>
            </a:r>
            <a:r>
              <a:rPr u="sng">
                <a:hlinkClick r:id="rId2"/>
              </a:rPr>
              <a:t>30% credit from the federal government</a:t>
            </a:r>
            <a:r>
              <a:t>. </a:t>
            </a:r>
          </a:p>
          <a:p>
            <a:pPr>
              <a:defRPr sz="4200"/>
            </a:pPr>
            <a:endParaRPr/>
          </a:p>
          <a:p>
            <a:pPr>
              <a:defRPr sz="4200"/>
            </a:pPr>
            <a:r>
              <a:rPr b="1" i="1"/>
              <a:t>Rebates</a:t>
            </a:r>
            <a:r>
              <a:t> - Money direct to you. Usually with the idea that you will immediately give it to the company you purchased the system from.</a:t>
            </a:r>
          </a:p>
          <a:p>
            <a:pPr>
              <a:defRPr sz="4200"/>
            </a:pPr>
            <a:r>
              <a:t>PG&amp;E Self Generation Incentive Program - $250/kWh of battery storage</a:t>
            </a:r>
          </a:p>
        </p:txBody>
      </p:sp>
      <p:sp>
        <p:nvSpPr>
          <p:cNvPr id="176" name="Payments for excess energy generated - Some energy providers will pay you for the excess energy you generate and export to the grid. PG&amp;E, SCE, SDG&amp;E will pay you between 2-3 cents per kWh through CA - Net Energy Metering (NEM).…"/>
          <p:cNvSpPr txBox="1"/>
          <p:nvPr/>
        </p:nvSpPr>
        <p:spPr>
          <a:xfrm>
            <a:off x="935407" y="6566184"/>
            <a:ext cx="22513185" cy="53945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4400"/>
            </a:pPr>
            <a:r>
              <a:rPr b="1" i="1"/>
              <a:t>Payments for excess energy generated</a:t>
            </a:r>
            <a:r>
              <a:t> - Some energy providers will pay you for the excess energy you generate and export to the grid. PG&amp;E, SCE, SDG&amp;E will pay you between 2-3 cents per kWh through </a:t>
            </a:r>
            <a:r>
              <a:rPr u="sng">
                <a:hlinkClick r:id="rId3"/>
              </a:rPr>
              <a:t>CA - Net Energy Metering</a:t>
            </a:r>
            <a:r>
              <a:t> (NEM).</a:t>
            </a:r>
          </a:p>
          <a:p>
            <a:pPr>
              <a:defRPr sz="4400"/>
            </a:pPr>
            <a:endParaRPr/>
          </a:p>
          <a:p>
            <a:pPr>
              <a:defRPr sz="4400"/>
            </a:pPr>
            <a:r>
              <a:t>This is changing, however. NEM(III) will provide smaller payment for excess electricity as an incentive to purchase energy storage systems to lighten the afternoon/evening load, which is mostly provided by fossil fuels. Additional rebates are going to be offered as further incentive to purchase storage.</a:t>
            </a:r>
          </a:p>
        </p:txBody>
      </p:sp>
      <p:sp>
        <p:nvSpPr>
          <p:cNvPr id="177" name="Tax Credits! Rebates! Payments for Excess Energy!"/>
          <p:cNvSpPr txBox="1"/>
          <p:nvPr/>
        </p:nvSpPr>
        <p:spPr>
          <a:xfrm>
            <a:off x="4025036" y="139931"/>
            <a:ext cx="16333928" cy="9325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5600"/>
            </a:lvl1pPr>
          </a:lstStyle>
          <a:p>
            <a:r>
              <a:t>Tax Credits! Rebates! Payments for Excess Energy!</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75">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75">
                                            <p:txEl>
                                              <p:pRg st="0" end="0"/>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1" nodeType="afterEffect">
                                  <p:stCondLst>
                                    <p:cond delay="0"/>
                                  </p:stCondLst>
                                  <p:iterate>
                                    <p:tmAbs val="0"/>
                                  </p:iterate>
                                  <p:childTnLst>
                                    <p:set>
                                      <p:cBhvr>
                                        <p:cTn id="11" fill="hold"/>
                                        <p:tgtEl>
                                          <p:spTgt spid="175">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1" nodeType="clickEffect">
                                  <p:stCondLst>
                                    <p:cond delay="0"/>
                                  </p:stCondLst>
                                  <p:iterate>
                                    <p:tmAbs val="0"/>
                                  </p:iterate>
                                  <p:childTnLst>
                                    <p:set>
                                      <p:cBhvr>
                                        <p:cTn id="15" fill="hold"/>
                                        <p:tgtEl>
                                          <p:spTgt spid="175">
                                            <p:txEl>
                                              <p:pRg st="2" end="2"/>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1" nodeType="afterEffect">
                                  <p:stCondLst>
                                    <p:cond delay="0"/>
                                  </p:stCondLst>
                                  <p:iterate>
                                    <p:tmAbs val="0"/>
                                  </p:iterate>
                                  <p:childTnLst>
                                    <p:set>
                                      <p:cBhvr>
                                        <p:cTn id="18" fill="hold"/>
                                        <p:tgtEl>
                                          <p:spTgt spid="17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iterate>
                                    <p:tmAbs val="0"/>
                                  </p:iterate>
                                  <p:childTnLst>
                                    <p:set>
                                      <p:cBhvr>
                                        <p:cTn id="22" fill="hold"/>
                                        <p:tgtEl>
                                          <p:spTgt spid="17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iterate>
                                    <p:tmAbs val="0"/>
                                  </p:iterate>
                                  <p:childTnLst>
                                    <p:set>
                                      <p:cBhvr>
                                        <p:cTn id="26" fill="hold"/>
                                        <p:tgtEl>
                                          <p:spTgt spid="17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2" nodeType="clickEffect">
                                  <p:stCondLst>
                                    <p:cond delay="0"/>
                                  </p:stCondLst>
                                  <p:iterate>
                                    <p:tmAbs val="0"/>
                                  </p:iterate>
                                  <p:childTnLst>
                                    <p:set>
                                      <p:cBhvr>
                                        <p:cTn id="30" fill="hold"/>
                                        <p:tgtEl>
                                          <p:spTgt spid="176">
                                            <p:bg/>
                                          </p:spTgt>
                                        </p:tgtEl>
                                        <p:attrNameLst>
                                          <p:attrName>style.visibility</p:attrName>
                                        </p:attrNameLst>
                                      </p:cBhvr>
                                      <p:to>
                                        <p:strVal val="visible"/>
                                      </p:to>
                                    </p:set>
                                  </p:childTnLst>
                                </p:cTn>
                              </p:par>
                              <p:par>
                                <p:cTn id="31" presetID="1" presetClass="entr" presetSubtype="0" fill="hold" grpId="2" nodeType="withEffect">
                                  <p:stCondLst>
                                    <p:cond delay="0"/>
                                  </p:stCondLst>
                                  <p:iterate>
                                    <p:tmAbs val="0"/>
                                  </p:iterate>
                                  <p:childTnLst>
                                    <p:set>
                                      <p:cBhvr>
                                        <p:cTn id="32" fill="hold"/>
                                        <p:tgtEl>
                                          <p:spTgt spid="176">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2" nodeType="clickEffect">
                                  <p:stCondLst>
                                    <p:cond delay="0"/>
                                  </p:stCondLst>
                                  <p:iterate>
                                    <p:tmAbs val="0"/>
                                  </p:iterate>
                                  <p:childTnLst>
                                    <p:set>
                                      <p:cBhvr>
                                        <p:cTn id="36" fill="hold"/>
                                        <p:tgtEl>
                                          <p:spTgt spid="176">
                                            <p:txEl>
                                              <p:pRg st="1" end="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2" nodeType="clickEffect">
                                  <p:stCondLst>
                                    <p:cond delay="0"/>
                                  </p:stCondLst>
                                  <p:iterate>
                                    <p:tmAbs val="0"/>
                                  </p:iterate>
                                  <p:childTnLst>
                                    <p:set>
                                      <p:cBhvr>
                                        <p:cTn id="40" fill="hold"/>
                                        <p:tgtEl>
                                          <p:spTgt spid="17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 grpId="1" build="p" bldLvl="5" animBg="1" advAuto="0"/>
      <p:bldP spid="176" grpId="2" build="p" bldLvl="5"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NEM (II) - $10/month Grid Participation Charge"/>
          <p:cNvSpPr txBox="1">
            <a:spLocks noGrp="1"/>
          </p:cNvSpPr>
          <p:nvPr>
            <p:ph type="title"/>
          </p:nvPr>
        </p:nvSpPr>
        <p:spPr>
          <a:xfrm>
            <a:off x="4543960" y="-281525"/>
            <a:ext cx="16459201" cy="2286001"/>
          </a:xfrm>
          <a:prstGeom prst="rect">
            <a:avLst/>
          </a:prstGeom>
        </p:spPr>
        <p:txBody>
          <a:bodyPr/>
          <a:lstStyle/>
          <a:p>
            <a:r>
              <a:t>NEM (II) - $10/month Grid Participation Charge</a:t>
            </a:r>
          </a:p>
        </p:txBody>
      </p:sp>
      <p:pic>
        <p:nvPicPr>
          <p:cNvPr id="180" name="Image" descr="Image"/>
          <p:cNvPicPr>
            <a:picLocks noChangeAspect="1"/>
          </p:cNvPicPr>
          <p:nvPr/>
        </p:nvPicPr>
        <p:blipFill>
          <a:blip r:embed="rId2">
            <a:extLst/>
          </a:blip>
          <a:stretch>
            <a:fillRect/>
          </a:stretch>
        </p:blipFill>
        <p:spPr>
          <a:xfrm>
            <a:off x="4862570" y="1493142"/>
            <a:ext cx="15821981" cy="11044474"/>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Testimonial Time!"/>
          <p:cNvSpPr txBox="1">
            <a:spLocks noGrp="1"/>
          </p:cNvSpPr>
          <p:nvPr>
            <p:ph type="title"/>
          </p:nvPr>
        </p:nvSpPr>
        <p:spPr>
          <a:xfrm>
            <a:off x="3962400" y="-198445"/>
            <a:ext cx="16459200" cy="2286001"/>
          </a:xfrm>
          <a:prstGeom prst="rect">
            <a:avLst/>
          </a:prstGeom>
        </p:spPr>
        <p:txBody>
          <a:bodyPr/>
          <a:lstStyle>
            <a:lvl1pPr>
              <a:defRPr sz="6700"/>
            </a:lvl1pPr>
          </a:lstStyle>
          <a:p>
            <a:r>
              <a:t>Testimonial Time!</a:t>
            </a:r>
          </a:p>
        </p:txBody>
      </p:sp>
      <p:pic>
        <p:nvPicPr>
          <p:cNvPr id="183" name="Image" descr="Image"/>
          <p:cNvPicPr>
            <a:picLocks noChangeAspect="1"/>
          </p:cNvPicPr>
          <p:nvPr/>
        </p:nvPicPr>
        <p:blipFill>
          <a:blip r:embed="rId2">
            <a:extLst/>
          </a:blip>
          <a:stretch>
            <a:fillRect/>
          </a:stretch>
        </p:blipFill>
        <p:spPr>
          <a:xfrm>
            <a:off x="282940" y="2036935"/>
            <a:ext cx="8893595" cy="8691469"/>
          </a:xfrm>
          <a:prstGeom prst="rect">
            <a:avLst/>
          </a:prstGeom>
          <a:ln w="12700">
            <a:miter lim="400000"/>
          </a:ln>
        </p:spPr>
      </p:pic>
      <p:sp>
        <p:nvSpPr>
          <p:cNvPr id="184" name="Made $103!"/>
          <p:cNvSpPr txBox="1"/>
          <p:nvPr/>
        </p:nvSpPr>
        <p:spPr>
          <a:xfrm>
            <a:off x="19387287" y="10099949"/>
            <a:ext cx="3479166" cy="8458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Made $103!</a:t>
            </a:r>
          </a:p>
        </p:txBody>
      </p:sp>
      <p:pic>
        <p:nvPicPr>
          <p:cNvPr id="185" name="Image" descr="Image"/>
          <p:cNvPicPr>
            <a:picLocks noChangeAspect="1"/>
          </p:cNvPicPr>
          <p:nvPr/>
        </p:nvPicPr>
        <p:blipFill>
          <a:blip r:embed="rId3">
            <a:extLst/>
          </a:blip>
          <a:stretch>
            <a:fillRect/>
          </a:stretch>
        </p:blipFill>
        <p:spPr>
          <a:xfrm>
            <a:off x="17913953" y="2931698"/>
            <a:ext cx="6425836" cy="6324109"/>
          </a:xfrm>
          <a:prstGeom prst="rect">
            <a:avLst/>
          </a:prstGeom>
          <a:ln w="12700">
            <a:miter lim="400000"/>
          </a:ln>
        </p:spPr>
      </p:pic>
      <p:pic>
        <p:nvPicPr>
          <p:cNvPr id="186" name="Image" descr="Image"/>
          <p:cNvPicPr>
            <a:picLocks noChangeAspect="1"/>
          </p:cNvPicPr>
          <p:nvPr/>
        </p:nvPicPr>
        <p:blipFill>
          <a:blip r:embed="rId4">
            <a:extLst/>
          </a:blip>
          <a:stretch>
            <a:fillRect/>
          </a:stretch>
        </p:blipFill>
        <p:spPr>
          <a:xfrm>
            <a:off x="9271331" y="1673089"/>
            <a:ext cx="8547825" cy="11309430"/>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18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1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 grpId="3" animBg="1" advAuto="0"/>
      <p:bldP spid="185" grpId="2" animBg="1" advAuto="0"/>
      <p:bldP spid="186" grpId="1"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Solar and Batteries for New STEAM building?"/>
          <p:cNvSpPr txBox="1">
            <a:spLocks noGrp="1"/>
          </p:cNvSpPr>
          <p:nvPr>
            <p:ph type="title"/>
          </p:nvPr>
        </p:nvSpPr>
        <p:spPr>
          <a:xfrm>
            <a:off x="3962400" y="-545175"/>
            <a:ext cx="16459200" cy="2286001"/>
          </a:xfrm>
          <a:prstGeom prst="rect">
            <a:avLst/>
          </a:prstGeom>
        </p:spPr>
        <p:txBody>
          <a:bodyPr/>
          <a:lstStyle/>
          <a:p>
            <a:r>
              <a:t>Solar and Batteries for New STEAM building?</a:t>
            </a:r>
          </a:p>
        </p:txBody>
      </p:sp>
      <p:pic>
        <p:nvPicPr>
          <p:cNvPr id="189" name="Image" descr="Image"/>
          <p:cNvPicPr>
            <a:picLocks noChangeAspect="1"/>
          </p:cNvPicPr>
          <p:nvPr/>
        </p:nvPicPr>
        <p:blipFill>
          <a:blip r:embed="rId2">
            <a:extLst/>
          </a:blip>
          <a:stretch>
            <a:fillRect/>
          </a:stretch>
        </p:blipFill>
        <p:spPr>
          <a:xfrm>
            <a:off x="7626877" y="1425923"/>
            <a:ext cx="16654345" cy="12110733"/>
          </a:xfrm>
          <a:prstGeom prst="rect">
            <a:avLst/>
          </a:prstGeom>
          <a:ln w="12700">
            <a:miter lim="400000"/>
          </a:ln>
        </p:spPr>
      </p:pic>
      <p:sp>
        <p:nvSpPr>
          <p:cNvPr id="190" name="Makes building energy self-sufficient…"/>
          <p:cNvSpPr txBox="1"/>
          <p:nvPr/>
        </p:nvSpPr>
        <p:spPr>
          <a:xfrm>
            <a:off x="273022" y="866492"/>
            <a:ext cx="7153018" cy="126063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4900"/>
            </a:pPr>
            <a:r>
              <a:t>Makes building energy self-sufficient</a:t>
            </a:r>
          </a:p>
          <a:p>
            <a:pPr>
              <a:defRPr sz="4900"/>
            </a:pPr>
            <a:endParaRPr/>
          </a:p>
          <a:p>
            <a:pPr>
              <a:defRPr sz="4900"/>
            </a:pPr>
            <a:r>
              <a:t>Excess energy can be stored or transferred to the community via PG&amp;E</a:t>
            </a:r>
          </a:p>
          <a:p>
            <a:pPr>
              <a:defRPr sz="4900"/>
            </a:pPr>
            <a:endParaRPr/>
          </a:p>
          <a:p>
            <a:pPr>
              <a:defRPr sz="4900"/>
            </a:pPr>
            <a:r>
              <a:t>Energy made and stored can be used to offset operational costs in lean years freeing up funds to assist other programs.</a:t>
            </a:r>
          </a:p>
          <a:p>
            <a:pPr>
              <a:defRPr sz="4900"/>
            </a:pPr>
            <a:endParaRPr/>
          </a:p>
          <a:p>
            <a:pPr>
              <a:defRPr sz="4900"/>
            </a:pPr>
            <a:r>
              <a:t>PG&amp;E financially incentivizes electricity generators, further offsetting costs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90">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90">
                                            <p:txEl>
                                              <p:pRg st="0" end="0"/>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1" nodeType="afterEffect">
                                  <p:stCondLst>
                                    <p:cond delay="0"/>
                                  </p:stCondLst>
                                  <p:iterate>
                                    <p:tmAbs val="0"/>
                                  </p:iterate>
                                  <p:childTnLst>
                                    <p:set>
                                      <p:cBhvr>
                                        <p:cTn id="11" fill="hold"/>
                                        <p:tgtEl>
                                          <p:spTgt spid="190">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1" nodeType="clickEffect">
                                  <p:stCondLst>
                                    <p:cond delay="0"/>
                                  </p:stCondLst>
                                  <p:iterate>
                                    <p:tmAbs val="0"/>
                                  </p:iterate>
                                  <p:childTnLst>
                                    <p:set>
                                      <p:cBhvr>
                                        <p:cTn id="15" fill="hold"/>
                                        <p:tgtEl>
                                          <p:spTgt spid="190">
                                            <p:txEl>
                                              <p:pRg st="2" end="2"/>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1" nodeType="afterEffect">
                                  <p:stCondLst>
                                    <p:cond delay="0"/>
                                  </p:stCondLst>
                                  <p:iterate>
                                    <p:tmAbs val="0"/>
                                  </p:iterate>
                                  <p:childTnLst>
                                    <p:set>
                                      <p:cBhvr>
                                        <p:cTn id="18" fill="hold"/>
                                        <p:tgtEl>
                                          <p:spTgt spid="19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iterate>
                                    <p:tmAbs val="0"/>
                                  </p:iterate>
                                  <p:childTnLst>
                                    <p:set>
                                      <p:cBhvr>
                                        <p:cTn id="22" fill="hold"/>
                                        <p:tgtEl>
                                          <p:spTgt spid="190">
                                            <p:txEl>
                                              <p:pRg st="4" end="4"/>
                                            </p:txEl>
                                          </p:spTgt>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1" nodeType="afterEffect">
                                  <p:stCondLst>
                                    <p:cond delay="0"/>
                                  </p:stCondLst>
                                  <p:iterate>
                                    <p:tmAbs val="0"/>
                                  </p:iterate>
                                  <p:childTnLst>
                                    <p:set>
                                      <p:cBhvr>
                                        <p:cTn id="25" fill="hold"/>
                                        <p:tgtEl>
                                          <p:spTgt spid="190">
                                            <p:txEl>
                                              <p:pRg st="5" end="5"/>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1" nodeType="clickEffect">
                                  <p:stCondLst>
                                    <p:cond delay="0"/>
                                  </p:stCondLst>
                                  <p:iterate>
                                    <p:tmAbs val="0"/>
                                  </p:iterate>
                                  <p:childTnLst>
                                    <p:set>
                                      <p:cBhvr>
                                        <p:cTn id="29" fill="hold"/>
                                        <p:tgtEl>
                                          <p:spTgt spid="19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 grpId="1" build="p" bldLvl="5"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Steps to calculating the cost of your solar energy system"/>
          <p:cNvSpPr txBox="1">
            <a:spLocks noGrp="1"/>
          </p:cNvSpPr>
          <p:nvPr>
            <p:ph type="title"/>
          </p:nvPr>
        </p:nvSpPr>
        <p:spPr>
          <a:xfrm>
            <a:off x="311844" y="-466724"/>
            <a:ext cx="23760312" cy="2286001"/>
          </a:xfrm>
          <a:prstGeom prst="rect">
            <a:avLst/>
          </a:prstGeom>
        </p:spPr>
        <p:txBody>
          <a:bodyPr/>
          <a:lstStyle/>
          <a:p>
            <a:r>
              <a:t>Steps to calculating the cost of your solar energy system</a:t>
            </a:r>
          </a:p>
        </p:txBody>
      </p:sp>
      <p:sp>
        <p:nvSpPr>
          <p:cNvPr id="193" name="Calculate your average energy requirement per month over 3 months.…"/>
          <p:cNvSpPr txBox="1"/>
          <p:nvPr/>
        </p:nvSpPr>
        <p:spPr>
          <a:xfrm>
            <a:off x="515590" y="1012609"/>
            <a:ext cx="23352821" cy="122723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740833" indent="-740833">
              <a:lnSpc>
                <a:spcPct val="120000"/>
              </a:lnSpc>
              <a:buSzPct val="100000"/>
              <a:buAutoNum type="arabicPeriod"/>
              <a:defRPr sz="5600"/>
            </a:pPr>
            <a:r>
              <a:t>Calculate your average energy requirement per month over 3 months.</a:t>
            </a:r>
          </a:p>
          <a:p>
            <a:pPr marL="740833" indent="-740833">
              <a:lnSpc>
                <a:spcPct val="120000"/>
              </a:lnSpc>
              <a:buSzPct val="100000"/>
              <a:buAutoNum type="arabicPeriod"/>
              <a:defRPr sz="5600"/>
            </a:pPr>
            <a:r>
              <a:t>Divide the monthly average by 30 days, then divide by 24 hours to get energy used per hour (kWh/hour)</a:t>
            </a:r>
          </a:p>
          <a:p>
            <a:pPr marL="740833" indent="-740833">
              <a:lnSpc>
                <a:spcPct val="120000"/>
              </a:lnSpc>
              <a:buSzPct val="100000"/>
              <a:buAutoNum type="arabicPeriod"/>
              <a:defRPr sz="5600" b="1" i="1"/>
            </a:pPr>
            <a:r>
              <a:t>Ex. Average home use = 900kWh/month x 1month/30days x 1day/24hours = 1.25kWh/hour. Multiply your hourly energy need by 1000 to get watt hours per hour: 1.25kWh/hour x 1000W/1kW = 1250Wh/hour</a:t>
            </a:r>
          </a:p>
          <a:p>
            <a:pPr marL="740833" indent="-740833">
              <a:lnSpc>
                <a:spcPct val="120000"/>
              </a:lnSpc>
              <a:buSzPct val="100000"/>
              <a:buAutoNum type="arabicPeriod"/>
              <a:defRPr sz="5600"/>
            </a:pPr>
            <a:r>
              <a:t>Assume 5 hours peak sunlight (more or less depending where you live and season) </a:t>
            </a:r>
          </a:p>
          <a:p>
            <a:pPr marL="740833" indent="-740833">
              <a:lnSpc>
                <a:spcPct val="120000"/>
              </a:lnSpc>
              <a:buSzPct val="100000"/>
              <a:buAutoNum type="arabicPeriod"/>
              <a:defRPr sz="5600" b="1" i="1"/>
            </a:pPr>
            <a:r>
              <a:t>Ex. 5 hr x 1250Wh/hour = 6250W (size of system needed)</a:t>
            </a:r>
          </a:p>
          <a:p>
            <a:pPr marL="740833" indent="-740833">
              <a:lnSpc>
                <a:spcPct val="120000"/>
              </a:lnSpc>
              <a:buSzPct val="100000"/>
              <a:buAutoNum type="arabicPeriod"/>
              <a:defRPr sz="5600"/>
            </a:pPr>
            <a:r>
              <a:t>Size of system needed x $2.68/watt = cost for system ($16750 in this case. Or what you would pay for 6 years of energy anyway.)</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93">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9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9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9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19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19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iterate>
                                    <p:tmAbs val="0"/>
                                  </p:iterate>
                                  <p:childTnLst>
                                    <p:set>
                                      <p:cBhvr>
                                        <p:cTn id="28" fill="hold"/>
                                        <p:tgtEl>
                                          <p:spTgt spid="19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 grpId="1" build="p" bldLvl="5" animBg="1" advAuto="0"/>
    </p:bldLst>
  </p:timing>
</p:sld>
</file>

<file path=ppt/theme/theme1.xml><?xml version="1.0" encoding="utf-8"?>
<a:theme xmlns:a="http://schemas.openxmlformats.org/drawingml/2006/main" name="21_BasicWhite">
  <a:themeElements>
    <a:clrScheme name="21_BasicWhite">
      <a:dk1>
        <a:srgbClr val="FFFFFF"/>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338"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338"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1552</Words>
  <Application>Microsoft Office PowerPoint</Application>
  <PresentationFormat>Custom</PresentationFormat>
  <Paragraphs>112</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Helvetica Neue</vt:lpstr>
      <vt:lpstr>Helvetica Neue Medium</vt:lpstr>
      <vt:lpstr>21_BasicWhite</vt:lpstr>
      <vt:lpstr>Equity - Environmental Justice Style</vt:lpstr>
      <vt:lpstr>Equity - Environmental Justice Style</vt:lpstr>
      <vt:lpstr>Equity - Environmental Justice Style</vt:lpstr>
      <vt:lpstr>Cost Comparison: Solar vs Not Solar</vt:lpstr>
      <vt:lpstr>PowerPoint Presentation</vt:lpstr>
      <vt:lpstr>NEM (II) - $10/month Grid Participation Charge</vt:lpstr>
      <vt:lpstr>Testimonial Time!</vt:lpstr>
      <vt:lpstr>Solar and Batteries for New STEAM building?</vt:lpstr>
      <vt:lpstr>Steps to calculating the cost of your solar energy system</vt:lpstr>
      <vt:lpstr>Steps to calculating the cost of your solar energy system</vt:lpstr>
      <vt:lpstr>Steps to calculating the cost of your solar energy system</vt:lpstr>
      <vt:lpstr>Please click this code to evaluate this workshop. Your feedback is valuable!</vt:lpstr>
      <vt:lpstr>Is climate change real?</vt:lpstr>
      <vt:lpstr>Sustainable - to be able to maintained at a certain rate or level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Equity - Environmental Justice Style</dc:title>
  <dc:creator>David Powers</dc:creator>
  <cp:lastModifiedBy>David J. Powers</cp:lastModifiedBy>
  <cp:revision>1</cp:revision>
  <dcterms:modified xsi:type="dcterms:W3CDTF">2023-03-17T00:06:49Z</dcterms:modified>
</cp:coreProperties>
</file>