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8" r:id="rId4"/>
    <p:sldId id="259" r:id="rId5"/>
    <p:sldId id="262" r:id="rId6"/>
    <p:sldId id="269" r:id="rId7"/>
    <p:sldId id="270" r:id="rId8"/>
    <p:sldId id="261" r:id="rId9"/>
    <p:sldId id="265" r:id="rId10"/>
    <p:sldId id="267" r:id="rId11"/>
    <p:sldId id="263" r:id="rId12"/>
    <p:sldId id="268" r:id="rId13"/>
    <p:sldId id="27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0" autoAdjust="0"/>
    <p:restoredTop sz="76176" autoAdjust="0"/>
  </p:normalViewPr>
  <p:slideViewPr>
    <p:cSldViewPr snapToGrid="0">
      <p:cViewPr varScale="1">
        <p:scale>
          <a:sx n="67" d="100"/>
          <a:sy n="67" d="100"/>
        </p:scale>
        <p:origin x="1128" y="6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2F55B2-0067-4BB4-8277-435A3959A01F}" type="datetimeFigureOut">
              <a:rPr lang="en-US" smtClean="0"/>
              <a:t>3/17/2023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C23F87-1F39-4A23-818F-8C0659A1B572}" type="slidenum">
              <a:rPr lang="en-US" smtClean="0"/>
              <a:t>‹#›</a:t>
            </a:fld>
            <a:endParaRPr lang="en-US"/>
          </a:p>
        </p:txBody>
      </p:sp>
    </p:spTree>
    <p:extLst>
      <p:ext uri="{BB962C8B-B14F-4D97-AF65-F5344CB8AC3E}">
        <p14:creationId xmlns:p14="http://schemas.microsoft.com/office/powerpoint/2010/main" val="1698149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laspositascollege.edu/research/docs/student-staff-chars/student/LPC_StCh_F22_C.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oembX5KveBw&amp;t=173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C23F87-1F39-4A23-818F-8C0659A1B572}" type="slidenum">
              <a:rPr lang="en-US" smtClean="0"/>
              <a:t>2</a:t>
            </a:fld>
            <a:endParaRPr lang="en-US"/>
          </a:p>
        </p:txBody>
      </p:sp>
    </p:spTree>
    <p:extLst>
      <p:ext uri="{BB962C8B-B14F-4D97-AF65-F5344CB8AC3E}">
        <p14:creationId xmlns:p14="http://schemas.microsoft.com/office/powerpoint/2010/main" val="2593479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600" b="1" i="0" kern="1200" dirty="0">
                <a:solidFill>
                  <a:schemeClr val="tx1"/>
                </a:solidFill>
                <a:effectLst/>
                <a:latin typeface="+mn-lt"/>
                <a:ea typeface="+mn-ea"/>
                <a:cs typeface="+mn-cs"/>
              </a:rPr>
              <a:t>Outcomes</a:t>
            </a:r>
            <a:endParaRPr lang="en-US" sz="1600" b="0" i="0" kern="1200" dirty="0">
              <a:solidFill>
                <a:schemeClr val="tx1"/>
              </a:solidFill>
              <a:effectLst/>
              <a:latin typeface="+mn-lt"/>
              <a:ea typeface="+mn-ea"/>
              <a:cs typeface="+mn-cs"/>
            </a:endParaRPr>
          </a:p>
          <a:p>
            <a:pPr fontAlgn="base"/>
            <a:r>
              <a:rPr lang="en-US" sz="1600" b="0" i="0" kern="1200" dirty="0">
                <a:solidFill>
                  <a:schemeClr val="tx1"/>
                </a:solidFill>
                <a:effectLst/>
                <a:latin typeface="+mn-lt"/>
                <a:ea typeface="+mn-ea"/>
                <a:cs typeface="+mn-cs"/>
              </a:rPr>
              <a:t>To successfully complete this course, participants will: </a:t>
            </a:r>
          </a:p>
          <a:p>
            <a:pPr fontAlgn="base"/>
            <a:r>
              <a:rPr lang="en-US" sz="1600" b="0" i="0" kern="1200" dirty="0">
                <a:solidFill>
                  <a:schemeClr val="tx1"/>
                </a:solidFill>
                <a:effectLst/>
                <a:latin typeface="+mn-lt"/>
                <a:ea typeface="+mn-ea"/>
                <a:cs typeface="+mn-cs"/>
              </a:rPr>
              <a:t>Analyze your assumptions and beliefs about the diverse students served by California community colleges;</a:t>
            </a:r>
          </a:p>
          <a:p>
            <a:pPr fontAlgn="base"/>
            <a:r>
              <a:rPr lang="en-US" sz="1600" b="0" i="0" kern="1200" dirty="0">
                <a:solidFill>
                  <a:schemeClr val="tx1"/>
                </a:solidFill>
                <a:effectLst/>
                <a:latin typeface="+mn-lt"/>
                <a:ea typeface="+mn-ea"/>
                <a:cs typeface="+mn-cs"/>
              </a:rPr>
              <a:t>Critically interrogate the alignment of your teaching values and teaching practices;</a:t>
            </a:r>
          </a:p>
          <a:p>
            <a:pPr fontAlgn="base"/>
            <a:r>
              <a:rPr lang="en-US" sz="1600" b="0" i="0" kern="1200" dirty="0">
                <a:solidFill>
                  <a:schemeClr val="tx1"/>
                </a:solidFill>
                <a:effectLst/>
                <a:latin typeface="+mn-lt"/>
                <a:ea typeface="+mn-ea"/>
                <a:cs typeface="+mn-cs"/>
              </a:rPr>
              <a:t>Apply principles of intersectionality, critical race theory, and culturally responsive teaching to your online course(s);</a:t>
            </a:r>
          </a:p>
          <a:p>
            <a:pPr fontAlgn="base"/>
            <a:r>
              <a:rPr lang="en-US" sz="1600" b="0" i="0" kern="1200" dirty="0">
                <a:solidFill>
                  <a:schemeClr val="tx1"/>
                </a:solidFill>
                <a:effectLst/>
                <a:latin typeface="+mn-lt"/>
                <a:ea typeface="+mn-ea"/>
                <a:cs typeface="+mn-cs"/>
              </a:rPr>
              <a:t>Create an equity-minded course syllabus leveraging peer feedback that welcomes and supports all students;</a:t>
            </a:r>
          </a:p>
          <a:p>
            <a:pPr fontAlgn="base"/>
            <a:endParaRPr lang="en-US" sz="1600" b="0" i="0" kern="1200" dirty="0">
              <a:solidFill>
                <a:schemeClr val="tx1"/>
              </a:solidFill>
              <a:effectLst/>
              <a:latin typeface="+mn-lt"/>
              <a:ea typeface="+mn-ea"/>
              <a:cs typeface="+mn-cs"/>
            </a:endParaRPr>
          </a:p>
          <a:p>
            <a:pPr fontAlgn="base"/>
            <a:r>
              <a:rPr lang="en-US" sz="1600" b="0" i="0" kern="1200" dirty="0">
                <a:solidFill>
                  <a:schemeClr val="tx1"/>
                </a:solidFill>
                <a:effectLst/>
                <a:latin typeface="+mn-lt"/>
                <a:ea typeface="+mn-ea"/>
                <a:cs typeface="+mn-cs"/>
              </a:rPr>
              <a:t>All images are from @ONE ECRT and are </a:t>
            </a:r>
            <a:r>
              <a:rPr lang="en-US" sz="1600" b="0" i="0" kern="1200" dirty="0" err="1">
                <a:solidFill>
                  <a:schemeClr val="tx1"/>
                </a:solidFill>
                <a:effectLst/>
                <a:latin typeface="+mn-lt"/>
                <a:ea typeface="+mn-ea"/>
                <a:cs typeface="+mn-cs"/>
              </a:rPr>
              <a:t>llicensed</a:t>
            </a:r>
            <a:r>
              <a:rPr lang="en-US" sz="1600" b="0" i="0" kern="1200" dirty="0">
                <a:solidFill>
                  <a:schemeClr val="tx1"/>
                </a:solidFill>
                <a:effectLst/>
                <a:latin typeface="+mn-lt"/>
                <a:ea typeface="+mn-ea"/>
                <a:cs typeface="+mn-cs"/>
              </a:rPr>
              <a:t> via  a CC attribution only license.</a:t>
            </a:r>
          </a:p>
          <a:p>
            <a:endParaRPr lang="en-US" dirty="0"/>
          </a:p>
        </p:txBody>
      </p:sp>
      <p:sp>
        <p:nvSpPr>
          <p:cNvPr id="4" name="Slide Number Placeholder 3"/>
          <p:cNvSpPr>
            <a:spLocks noGrp="1"/>
          </p:cNvSpPr>
          <p:nvPr>
            <p:ph type="sldNum" sz="quarter" idx="5"/>
          </p:nvPr>
        </p:nvSpPr>
        <p:spPr/>
        <p:txBody>
          <a:bodyPr/>
          <a:lstStyle/>
          <a:p>
            <a:fld id="{2EC23F87-1F39-4A23-818F-8C0659A1B572}" type="slidenum">
              <a:rPr lang="en-US" smtClean="0"/>
              <a:t>3</a:t>
            </a:fld>
            <a:endParaRPr lang="en-US"/>
          </a:p>
        </p:txBody>
      </p:sp>
    </p:spTree>
    <p:extLst>
      <p:ext uri="{BB962C8B-B14F-4D97-AF65-F5344CB8AC3E}">
        <p14:creationId xmlns:p14="http://schemas.microsoft.com/office/powerpoint/2010/main" val="1112140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600" b="0" i="0" dirty="0">
                <a:solidFill>
                  <a:srgbClr val="2D3B45"/>
                </a:solidFill>
                <a:effectLst/>
                <a:latin typeface="Calibri" panose="020F0502020204030204" pitchFamily="34" charset="0"/>
                <a:cs typeface="Calibri" panose="020F0502020204030204" pitchFamily="34" charset="0"/>
              </a:rPr>
              <a:t>As educators, we must address equity at 3 levels:  personal, institutional, and professional. The definition of the levels are presented by Charles Linton as follows:</a:t>
            </a:r>
          </a:p>
          <a:p>
            <a:pPr algn="l"/>
            <a:endParaRPr lang="en-US" sz="1600" b="0" i="0" dirty="0">
              <a:solidFill>
                <a:srgbClr val="2D3B45"/>
              </a:solidFill>
              <a:effectLst/>
              <a:latin typeface="Calibri" panose="020F0502020204030204" pitchFamily="34" charset="0"/>
              <a:cs typeface="Calibri" panose="020F0502020204030204" pitchFamily="34" charset="0"/>
            </a:endParaRPr>
          </a:p>
          <a:p>
            <a:pPr algn="l">
              <a:buFont typeface="Arial" panose="020B0604020202020204" pitchFamily="34" charset="0"/>
              <a:buChar char="•"/>
            </a:pPr>
            <a:r>
              <a:rPr lang="en-US" sz="1600" b="1" i="1" dirty="0">
                <a:solidFill>
                  <a:srgbClr val="2D3B45"/>
                </a:solidFill>
                <a:effectLst/>
                <a:latin typeface="Calibri" panose="020F0502020204030204" pitchFamily="34" charset="0"/>
                <a:cs typeface="Calibri" panose="020F0502020204030204" pitchFamily="34" charset="0"/>
              </a:rPr>
              <a:t>Personal equity</a:t>
            </a:r>
            <a:r>
              <a:rPr lang="en-US" sz="1600" b="0" i="0" dirty="0">
                <a:solidFill>
                  <a:srgbClr val="2D3B45"/>
                </a:solidFill>
                <a:effectLst/>
                <a:latin typeface="Calibri" panose="020F0502020204030204" pitchFamily="34" charset="0"/>
                <a:cs typeface="Calibri" panose="020F0502020204030204" pitchFamily="34" charset="0"/>
              </a:rPr>
              <a:t> guides the process of centering one's self on equity and uncovering one's own biases, stereotypes and privilege.</a:t>
            </a:r>
          </a:p>
          <a:p>
            <a:pPr algn="l">
              <a:buFont typeface="Arial" panose="020B0604020202020204" pitchFamily="34" charset="0"/>
              <a:buChar char="•"/>
            </a:pPr>
            <a:r>
              <a:rPr lang="en-US" sz="1600" b="1" i="1" dirty="0">
                <a:solidFill>
                  <a:srgbClr val="2D3B45"/>
                </a:solidFill>
                <a:effectLst/>
                <a:latin typeface="Calibri" panose="020F0502020204030204" pitchFamily="34" charset="0"/>
                <a:cs typeface="Calibri" panose="020F0502020204030204" pitchFamily="34" charset="0"/>
              </a:rPr>
              <a:t>Institutional equity</a:t>
            </a:r>
            <a:r>
              <a:rPr lang="en-US" sz="1600" b="0" i="0" dirty="0">
                <a:solidFill>
                  <a:srgbClr val="2D3B45"/>
                </a:solidFill>
                <a:effectLst/>
                <a:latin typeface="Calibri" panose="020F0502020204030204" pitchFamily="34" charset="0"/>
                <a:cs typeface="Calibri" panose="020F0502020204030204" pitchFamily="34" charset="0"/>
              </a:rPr>
              <a:t> explores how a school and school system can overcome institutionalized factors that limit student achievement, especially for students of color and those from diverse backgrounds.</a:t>
            </a:r>
          </a:p>
          <a:p>
            <a:pPr algn="l">
              <a:buFont typeface="Arial" panose="020B0604020202020204" pitchFamily="34" charset="0"/>
              <a:buChar char="•"/>
            </a:pPr>
            <a:r>
              <a:rPr lang="en-US" sz="1600" b="1" i="1" dirty="0">
                <a:solidFill>
                  <a:srgbClr val="2D3B45"/>
                </a:solidFill>
                <a:effectLst/>
                <a:latin typeface="Calibri" panose="020F0502020204030204" pitchFamily="34" charset="0"/>
                <a:cs typeface="Calibri" panose="020F0502020204030204" pitchFamily="34" charset="0"/>
              </a:rPr>
              <a:t>Professional equity</a:t>
            </a:r>
            <a:r>
              <a:rPr lang="en-US" sz="1600" b="0" i="0" dirty="0">
                <a:solidFill>
                  <a:srgbClr val="2D3B45"/>
                </a:solidFill>
                <a:effectLst/>
                <a:latin typeface="Calibri" panose="020F0502020204030204" pitchFamily="34" charset="0"/>
                <a:cs typeface="Calibri" panose="020F0502020204030204" pitchFamily="34" charset="0"/>
              </a:rPr>
              <a:t> focuses on how efforts to successfully implement equitable practices can assure individualized support for all students.</a:t>
            </a:r>
          </a:p>
          <a:p>
            <a:endParaRPr lang="en-US" dirty="0"/>
          </a:p>
        </p:txBody>
      </p:sp>
      <p:sp>
        <p:nvSpPr>
          <p:cNvPr id="4" name="Slide Number Placeholder 3"/>
          <p:cNvSpPr>
            <a:spLocks noGrp="1"/>
          </p:cNvSpPr>
          <p:nvPr>
            <p:ph type="sldNum" sz="quarter" idx="5"/>
          </p:nvPr>
        </p:nvSpPr>
        <p:spPr/>
        <p:txBody>
          <a:bodyPr/>
          <a:lstStyle/>
          <a:p>
            <a:fld id="{2EC23F87-1F39-4A23-818F-8C0659A1B572}" type="slidenum">
              <a:rPr lang="en-US" smtClean="0"/>
              <a:t>4</a:t>
            </a:fld>
            <a:endParaRPr lang="en-US"/>
          </a:p>
        </p:txBody>
      </p:sp>
    </p:spTree>
    <p:extLst>
      <p:ext uri="{BB962C8B-B14F-4D97-AF65-F5344CB8AC3E}">
        <p14:creationId xmlns:p14="http://schemas.microsoft.com/office/powerpoint/2010/main" val="2610785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Fall 2022 preliminary data (</a:t>
            </a:r>
            <a:r>
              <a:rPr lang="en-US" dirty="0">
                <a:hlinkClick r:id="rId3"/>
              </a:rPr>
              <a:t>LPC_StCh_F22_C.pdf (laspositascollege.edu)</a:t>
            </a:r>
            <a:endParaRPr lang="en-US" dirty="0"/>
          </a:p>
          <a:p>
            <a:endParaRPr lang="en-US" dirty="0"/>
          </a:p>
          <a:p>
            <a:r>
              <a:rPr lang="en-US" dirty="0"/>
              <a:t>Future of minority-majority student population</a:t>
            </a:r>
          </a:p>
          <a:p>
            <a:endParaRPr lang="en-US" dirty="0"/>
          </a:p>
          <a:p>
            <a:r>
              <a:rPr lang="en-US" dirty="0"/>
              <a:t>24% from Livermore, 15% from Pleasanton, 14% from Tracy, 11% from Dublin, 5% from San Ramon, </a:t>
            </a:r>
            <a:r>
              <a:rPr lang="en-US" dirty="0" err="1"/>
              <a:t>etc</a:t>
            </a:r>
            <a:endParaRPr lang="en-US" dirty="0"/>
          </a:p>
          <a:p>
            <a:endParaRPr lang="en-US" dirty="0"/>
          </a:p>
          <a:p>
            <a:r>
              <a:rPr lang="en-US" sz="1200" b="0" i="0" kern="1200" dirty="0">
                <a:solidFill>
                  <a:schemeClr val="tx1"/>
                </a:solidFill>
                <a:effectLst/>
                <a:latin typeface="+mn-lt"/>
                <a:ea typeface="+mn-ea"/>
                <a:cs typeface="+mn-cs"/>
              </a:rPr>
              <a:t>Traditionally, marginalized students experience challenges and barriers that result in lower completion rates and inequitable outcomes. A study by the California Community College's RP Group highlights factors our students must constantly rise above.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Those factors include: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financial stress</a:t>
            </a:r>
          </a:p>
          <a:p>
            <a:r>
              <a:rPr lang="en-US" sz="1200" b="0" i="0" kern="1200" dirty="0">
                <a:solidFill>
                  <a:schemeClr val="tx1"/>
                </a:solidFill>
                <a:effectLst/>
                <a:latin typeface="+mn-lt"/>
                <a:ea typeface="+mn-ea"/>
                <a:cs typeface="+mn-cs"/>
              </a:rPr>
              <a:t>being a first generation American</a:t>
            </a:r>
          </a:p>
          <a:p>
            <a:r>
              <a:rPr lang="en-US" sz="1200" b="0" i="0" kern="1200" dirty="0">
                <a:solidFill>
                  <a:schemeClr val="tx1"/>
                </a:solidFill>
                <a:effectLst/>
                <a:latin typeface="+mn-lt"/>
                <a:ea typeface="+mn-ea"/>
                <a:cs typeface="+mn-cs"/>
              </a:rPr>
              <a:t>negative perceptions of academic potential</a:t>
            </a:r>
          </a:p>
          <a:p>
            <a:r>
              <a:rPr lang="en-US" sz="1200" b="0" i="0" kern="1200" dirty="0">
                <a:solidFill>
                  <a:schemeClr val="tx1"/>
                </a:solidFill>
                <a:effectLst/>
                <a:latin typeface="+mn-lt"/>
                <a:ea typeface="+mn-ea"/>
                <a:cs typeface="+mn-cs"/>
              </a:rPr>
              <a:t>lack of helpful guidance and career support</a:t>
            </a:r>
          </a:p>
          <a:p>
            <a:r>
              <a:rPr lang="en-US" sz="1200" b="0" i="0" kern="1200" dirty="0">
                <a:solidFill>
                  <a:schemeClr val="tx1"/>
                </a:solidFill>
                <a:effectLst/>
                <a:latin typeface="+mn-lt"/>
                <a:ea typeface="+mn-ea"/>
                <a:cs typeface="+mn-cs"/>
              </a:rPr>
              <a:t>difficulty transitioning into higher ed</a:t>
            </a:r>
          </a:p>
          <a:p>
            <a:r>
              <a:rPr lang="en-US" sz="1200" b="0" i="0" kern="1200" dirty="0">
                <a:solidFill>
                  <a:schemeClr val="tx1"/>
                </a:solidFill>
                <a:effectLst/>
                <a:latin typeface="+mn-lt"/>
                <a:ea typeface="+mn-ea"/>
                <a:cs typeface="+mn-cs"/>
              </a:rPr>
              <a:t>lack of familiarity with academic culture and practices</a:t>
            </a:r>
          </a:p>
          <a:p>
            <a:r>
              <a:rPr lang="en-US" sz="1200" b="0" i="0" kern="1200" dirty="0">
                <a:solidFill>
                  <a:schemeClr val="tx1"/>
                </a:solidFill>
                <a:effectLst/>
                <a:latin typeface="+mn-lt"/>
                <a:ea typeface="+mn-ea"/>
                <a:cs typeface="+mn-cs"/>
              </a:rPr>
              <a:t>environment is alienating and sometimes hostile</a:t>
            </a:r>
          </a:p>
          <a:p>
            <a:r>
              <a:rPr lang="en-US" sz="1200" b="0" i="0" kern="1200" dirty="0">
                <a:solidFill>
                  <a:schemeClr val="tx1"/>
                </a:solidFill>
                <a:effectLst/>
                <a:latin typeface="+mn-lt"/>
                <a:ea typeface="+mn-ea"/>
                <a:cs typeface="+mn-cs"/>
              </a:rPr>
              <a:t>academic systems are not socially neutral</a:t>
            </a:r>
          </a:p>
          <a:p>
            <a:r>
              <a:rPr lang="en-US" sz="1200" b="0" i="0" kern="1200" dirty="0">
                <a:solidFill>
                  <a:schemeClr val="tx1"/>
                </a:solidFill>
                <a:effectLst/>
                <a:latin typeface="+mn-lt"/>
                <a:ea typeface="+mn-ea"/>
                <a:cs typeface="+mn-cs"/>
              </a:rPr>
              <a:t>system tends to displace and exclude the cultural knowledges, skills, and capital of certain groups of students</a:t>
            </a:r>
          </a:p>
          <a:p>
            <a:endParaRPr lang="en-US" dirty="0"/>
          </a:p>
        </p:txBody>
      </p:sp>
      <p:sp>
        <p:nvSpPr>
          <p:cNvPr id="4" name="Slide Number Placeholder 3"/>
          <p:cNvSpPr>
            <a:spLocks noGrp="1"/>
          </p:cNvSpPr>
          <p:nvPr>
            <p:ph type="sldNum" sz="quarter" idx="5"/>
          </p:nvPr>
        </p:nvSpPr>
        <p:spPr/>
        <p:txBody>
          <a:bodyPr/>
          <a:lstStyle/>
          <a:p>
            <a:fld id="{2EC23F87-1F39-4A23-818F-8C0659A1B572}" type="slidenum">
              <a:rPr lang="en-US" smtClean="0"/>
              <a:t>5</a:t>
            </a:fld>
            <a:endParaRPr lang="en-US"/>
          </a:p>
        </p:txBody>
      </p:sp>
    </p:spTree>
    <p:extLst>
      <p:ext uri="{BB962C8B-B14F-4D97-AF65-F5344CB8AC3E}">
        <p14:creationId xmlns:p14="http://schemas.microsoft.com/office/powerpoint/2010/main" val="3762566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Golden Circle Activity Handouts. </a:t>
            </a:r>
            <a:r>
              <a:rPr lang="en-US" sz="1200" b="0" i="0" kern="1200" dirty="0">
                <a:solidFill>
                  <a:schemeClr val="tx1"/>
                </a:solidFill>
                <a:effectLst/>
                <a:latin typeface="+mn-lt"/>
                <a:ea typeface="+mn-ea"/>
                <a:cs typeface="+mn-cs"/>
              </a:rPr>
              <a:t> take a few minutes to create your own golden circle by completing the three rings of the “why, how, and what.” Carefully brainstorm the “why” behind your teaching. Why do you do it? Work your way out through the how and the what. </a:t>
            </a:r>
            <a:endParaRPr lang="en-US" dirty="0"/>
          </a:p>
        </p:txBody>
      </p:sp>
      <p:sp>
        <p:nvSpPr>
          <p:cNvPr id="4" name="Slide Number Placeholder 3"/>
          <p:cNvSpPr>
            <a:spLocks noGrp="1"/>
          </p:cNvSpPr>
          <p:nvPr>
            <p:ph type="sldNum" sz="quarter" idx="5"/>
          </p:nvPr>
        </p:nvSpPr>
        <p:spPr/>
        <p:txBody>
          <a:bodyPr/>
          <a:lstStyle/>
          <a:p>
            <a:fld id="{2EC23F87-1F39-4A23-818F-8C0659A1B572}" type="slidenum">
              <a:rPr lang="en-US" smtClean="0"/>
              <a:t>6</a:t>
            </a:fld>
            <a:endParaRPr lang="en-US"/>
          </a:p>
        </p:txBody>
      </p:sp>
    </p:spTree>
    <p:extLst>
      <p:ext uri="{BB962C8B-B14F-4D97-AF65-F5344CB8AC3E}">
        <p14:creationId xmlns:p14="http://schemas.microsoft.com/office/powerpoint/2010/main" val="3535024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a:t>
            </a:r>
            <a:r>
              <a:rPr lang="en-US" dirty="0">
                <a:hlinkClick r:id="rId3"/>
              </a:rPr>
              <a:t>The Power of an Open Mind – YouTube</a:t>
            </a:r>
            <a:r>
              <a:rPr lang="en-US" dirty="0"/>
              <a:t>)</a:t>
            </a:r>
          </a:p>
          <a:p>
            <a:endParaRPr lang="en-US" dirty="0"/>
          </a:p>
          <a:p>
            <a:r>
              <a:rPr lang="en-US" dirty="0"/>
              <a:t>&lt;iframe width="640" height="360" </a:t>
            </a:r>
            <a:r>
              <a:rPr lang="en-US" dirty="0" err="1"/>
              <a:t>src</a:t>
            </a:r>
            <a:r>
              <a:rPr lang="en-US" dirty="0"/>
              <a:t>="https://www.youtube.com/embed/oembX5KveBw" title="The Power of an Open Mind" frameborder="0" allow="accelerometer; </a:t>
            </a:r>
            <a:r>
              <a:rPr lang="en-US" dirty="0" err="1"/>
              <a:t>autoplay</a:t>
            </a:r>
            <a:r>
              <a:rPr lang="en-US" dirty="0"/>
              <a:t>; clipboard-write; encrypted-media; gyroscope; picture-in-picture; web-share" </a:t>
            </a:r>
            <a:r>
              <a:rPr lang="en-US" dirty="0" err="1"/>
              <a:t>allowfullscreen</a:t>
            </a:r>
            <a:r>
              <a:rPr lang="en-US" dirty="0"/>
              <a:t>&gt;&lt;/iframe&gt;</a:t>
            </a:r>
          </a:p>
        </p:txBody>
      </p:sp>
      <p:sp>
        <p:nvSpPr>
          <p:cNvPr id="4" name="Slide Number Placeholder 3"/>
          <p:cNvSpPr>
            <a:spLocks noGrp="1"/>
          </p:cNvSpPr>
          <p:nvPr>
            <p:ph type="sldNum" sz="quarter" idx="5"/>
          </p:nvPr>
        </p:nvSpPr>
        <p:spPr/>
        <p:txBody>
          <a:bodyPr/>
          <a:lstStyle/>
          <a:p>
            <a:fld id="{2EC23F87-1F39-4A23-818F-8C0659A1B572}" type="slidenum">
              <a:rPr lang="en-US" smtClean="0"/>
              <a:t>7</a:t>
            </a:fld>
            <a:endParaRPr lang="en-US"/>
          </a:p>
        </p:txBody>
      </p:sp>
    </p:spTree>
    <p:extLst>
      <p:ext uri="{BB962C8B-B14F-4D97-AF65-F5344CB8AC3E}">
        <p14:creationId xmlns:p14="http://schemas.microsoft.com/office/powerpoint/2010/main" val="3336203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 syllabi: </a:t>
            </a:r>
          </a:p>
          <a:p>
            <a:r>
              <a:rPr lang="en-US" dirty="0"/>
              <a:t>Strict, professorial, cold</a:t>
            </a:r>
          </a:p>
          <a:p>
            <a:r>
              <a:rPr lang="en-US" dirty="0"/>
              <a:t>From our own college experiences</a:t>
            </a:r>
          </a:p>
          <a:p>
            <a:r>
              <a:rPr lang="en-US" dirty="0"/>
              <a:t>Might be 8+ printed pages</a:t>
            </a:r>
          </a:p>
          <a:p>
            <a:r>
              <a:rPr lang="en-US" dirty="0"/>
              <a:t>Seen through Deficit Lens</a:t>
            </a:r>
          </a:p>
          <a:p>
            <a:endParaRPr lang="en-US" dirty="0"/>
          </a:p>
          <a:p>
            <a:r>
              <a:rPr lang="en-US" sz="1200" b="0" i="0" kern="1200" dirty="0">
                <a:solidFill>
                  <a:schemeClr val="tx1"/>
                </a:solidFill>
                <a:effectLst/>
                <a:latin typeface="+mn-lt"/>
                <a:ea typeface="+mn-ea"/>
                <a:cs typeface="+mn-cs"/>
              </a:rPr>
              <a:t>As you think your syllabus, place yourself in the seat of a student and mentally respond to the following questions.</a:t>
            </a:r>
          </a:p>
          <a:p>
            <a:r>
              <a:rPr lang="en-US" sz="1200" b="0" i="0" kern="1200" dirty="0">
                <a:solidFill>
                  <a:schemeClr val="tx1"/>
                </a:solidFill>
                <a:effectLst/>
                <a:latin typeface="+mn-lt"/>
                <a:ea typeface="+mn-ea"/>
                <a:cs typeface="+mn-cs"/>
              </a:rPr>
              <a:t>What does it convey about the culture of the class?</a:t>
            </a:r>
          </a:p>
          <a:p>
            <a:r>
              <a:rPr lang="en-US" sz="1200" b="0" i="0" kern="1200" dirty="0">
                <a:solidFill>
                  <a:schemeClr val="tx1"/>
                </a:solidFill>
                <a:effectLst/>
                <a:latin typeface="+mn-lt"/>
                <a:ea typeface="+mn-ea"/>
                <a:cs typeface="+mn-cs"/>
              </a:rPr>
              <a:t>Do you feel welcomed and included as you look at it and read it?</a:t>
            </a:r>
          </a:p>
          <a:p>
            <a:r>
              <a:rPr lang="en-US" sz="1200" b="0" i="0" kern="1200" dirty="0">
                <a:solidFill>
                  <a:schemeClr val="tx1"/>
                </a:solidFill>
                <a:effectLst/>
                <a:latin typeface="+mn-lt"/>
                <a:ea typeface="+mn-ea"/>
                <a:cs typeface="+mn-cs"/>
              </a:rPr>
              <a:t>What is your perception of the instructor's teaching style?</a:t>
            </a:r>
          </a:p>
          <a:p>
            <a:r>
              <a:rPr lang="en-US" sz="1200" b="0" i="0" kern="1200" dirty="0">
                <a:solidFill>
                  <a:schemeClr val="tx1"/>
                </a:solidFill>
                <a:effectLst/>
                <a:latin typeface="+mn-lt"/>
                <a:ea typeface="+mn-ea"/>
                <a:cs typeface="+mn-cs"/>
              </a:rPr>
              <a:t>What are your perceptions of the instructor's attitudes towards teaching? Does s/he seem to enjoy it?</a:t>
            </a:r>
          </a:p>
          <a:p>
            <a:r>
              <a:rPr lang="en-US" sz="1200" b="0" i="0" kern="1200" dirty="0">
                <a:solidFill>
                  <a:schemeClr val="tx1"/>
                </a:solidFill>
                <a:effectLst/>
                <a:latin typeface="+mn-lt"/>
                <a:ea typeface="+mn-ea"/>
                <a:cs typeface="+mn-cs"/>
              </a:rPr>
              <a:t>Would you feel comfortable approaching the instructor and asking for assistance?</a:t>
            </a:r>
          </a:p>
          <a:p>
            <a:endParaRPr lang="en-US" dirty="0"/>
          </a:p>
          <a:p>
            <a:endParaRPr lang="en-US" dirty="0"/>
          </a:p>
          <a:p>
            <a:endParaRPr lang="en-US" dirty="0"/>
          </a:p>
          <a:p>
            <a:r>
              <a:rPr lang="en-US" sz="1200" b="0" i="0" kern="1200" dirty="0">
                <a:solidFill>
                  <a:schemeClr val="tx1"/>
                </a:solidFill>
                <a:effectLst/>
                <a:latin typeface="+mn-lt"/>
                <a:ea typeface="+mn-ea"/>
                <a:cs typeface="+mn-cs"/>
              </a:rPr>
              <a:t>Students who perceive their instructor to be approachable tend to be more motivated, engaged, and actively involved in the learning process (Thompson, 2001; Woodside, Wong, &amp; </a:t>
            </a:r>
            <a:r>
              <a:rPr lang="en-US" sz="1200" b="0" i="0" kern="1200" dirty="0" err="1">
                <a:solidFill>
                  <a:schemeClr val="tx1"/>
                </a:solidFill>
                <a:effectLst/>
                <a:latin typeface="+mn-lt"/>
                <a:ea typeface="+mn-ea"/>
                <a:cs typeface="+mn-cs"/>
              </a:rPr>
              <a:t>Weist</a:t>
            </a:r>
            <a:r>
              <a:rPr lang="en-US" sz="1200" b="0" i="0" kern="1200" dirty="0">
                <a:solidFill>
                  <a:schemeClr val="tx1"/>
                </a:solidFill>
                <a:effectLst/>
                <a:latin typeface="+mn-lt"/>
                <a:ea typeface="+mn-ea"/>
                <a:cs typeface="+mn-cs"/>
              </a:rPr>
              <a:t>, 1999). Designing your online course in a way that ensures students feel comfortable asking you questions and understand that you are there to support them through the learning process is a critical part of online teaching. Having a warm, caring presence online is an important part of equity-minded, culturally responsive teaching (CRTL) and learning and that presence begins with your syllabus. </a:t>
            </a:r>
            <a:endParaRPr lang="en-US" dirty="0"/>
          </a:p>
          <a:p>
            <a:endParaRPr lang="en-US" dirty="0"/>
          </a:p>
        </p:txBody>
      </p:sp>
      <p:sp>
        <p:nvSpPr>
          <p:cNvPr id="4" name="Slide Number Placeholder 3"/>
          <p:cNvSpPr>
            <a:spLocks noGrp="1"/>
          </p:cNvSpPr>
          <p:nvPr>
            <p:ph type="sldNum" sz="quarter" idx="5"/>
          </p:nvPr>
        </p:nvSpPr>
        <p:spPr/>
        <p:txBody>
          <a:bodyPr/>
          <a:lstStyle/>
          <a:p>
            <a:fld id="{2EC23F87-1F39-4A23-818F-8C0659A1B572}" type="slidenum">
              <a:rPr lang="en-US" smtClean="0"/>
              <a:t>8</a:t>
            </a:fld>
            <a:endParaRPr lang="en-US"/>
          </a:p>
        </p:txBody>
      </p:sp>
    </p:spTree>
    <p:extLst>
      <p:ext uri="{BB962C8B-B14F-4D97-AF65-F5344CB8AC3E}">
        <p14:creationId xmlns:p14="http://schemas.microsoft.com/office/powerpoint/2010/main" val="3914046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C23F87-1F39-4A23-818F-8C0659A1B572}" type="slidenum">
              <a:rPr lang="en-US" smtClean="0"/>
              <a:t>12</a:t>
            </a:fld>
            <a:endParaRPr lang="en-US"/>
          </a:p>
        </p:txBody>
      </p:sp>
    </p:spTree>
    <p:extLst>
      <p:ext uri="{BB962C8B-B14F-4D97-AF65-F5344CB8AC3E}">
        <p14:creationId xmlns:p14="http://schemas.microsoft.com/office/powerpoint/2010/main" val="3766149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C23F87-1F39-4A23-818F-8C0659A1B572}" type="slidenum">
              <a:rPr lang="en-US" smtClean="0"/>
              <a:t>13</a:t>
            </a:fld>
            <a:endParaRPr lang="en-US"/>
          </a:p>
        </p:txBody>
      </p:sp>
    </p:spTree>
    <p:extLst>
      <p:ext uri="{BB962C8B-B14F-4D97-AF65-F5344CB8AC3E}">
        <p14:creationId xmlns:p14="http://schemas.microsoft.com/office/powerpoint/2010/main" val="823353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238E0E-CB02-43D0-B7FC-B59B541D340E}"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1AABF-505A-425F-AC8E-9C90327429BF}" type="slidenum">
              <a:rPr lang="en-US" smtClean="0"/>
              <a:t>‹#›</a:t>
            </a:fld>
            <a:endParaRPr lang="en-US"/>
          </a:p>
        </p:txBody>
      </p:sp>
    </p:spTree>
    <p:extLst>
      <p:ext uri="{BB962C8B-B14F-4D97-AF65-F5344CB8AC3E}">
        <p14:creationId xmlns:p14="http://schemas.microsoft.com/office/powerpoint/2010/main" val="908673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238E0E-CB02-43D0-B7FC-B59B541D340E}"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1AABF-505A-425F-AC8E-9C90327429BF}" type="slidenum">
              <a:rPr lang="en-US" smtClean="0"/>
              <a:t>‹#›</a:t>
            </a:fld>
            <a:endParaRPr lang="en-US"/>
          </a:p>
        </p:txBody>
      </p:sp>
    </p:spTree>
    <p:extLst>
      <p:ext uri="{BB962C8B-B14F-4D97-AF65-F5344CB8AC3E}">
        <p14:creationId xmlns:p14="http://schemas.microsoft.com/office/powerpoint/2010/main" val="4104986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238E0E-CB02-43D0-B7FC-B59B541D340E}"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1AABF-505A-425F-AC8E-9C90327429BF}" type="slidenum">
              <a:rPr lang="en-US" smtClean="0"/>
              <a:t>‹#›</a:t>
            </a:fld>
            <a:endParaRPr lang="en-US"/>
          </a:p>
        </p:txBody>
      </p:sp>
    </p:spTree>
    <p:extLst>
      <p:ext uri="{BB962C8B-B14F-4D97-AF65-F5344CB8AC3E}">
        <p14:creationId xmlns:p14="http://schemas.microsoft.com/office/powerpoint/2010/main" val="2893248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238E0E-CB02-43D0-B7FC-B59B541D340E}"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1AABF-505A-425F-AC8E-9C90327429BF}" type="slidenum">
              <a:rPr lang="en-US" smtClean="0"/>
              <a:t>‹#›</a:t>
            </a:fld>
            <a:endParaRPr lang="en-US"/>
          </a:p>
        </p:txBody>
      </p:sp>
    </p:spTree>
    <p:extLst>
      <p:ext uri="{BB962C8B-B14F-4D97-AF65-F5344CB8AC3E}">
        <p14:creationId xmlns:p14="http://schemas.microsoft.com/office/powerpoint/2010/main" val="2330730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0238E0E-CB02-43D0-B7FC-B59B541D340E}"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1AABF-505A-425F-AC8E-9C90327429BF}" type="slidenum">
              <a:rPr lang="en-US" smtClean="0"/>
              <a:t>‹#›</a:t>
            </a:fld>
            <a:endParaRPr lang="en-US"/>
          </a:p>
        </p:txBody>
      </p:sp>
    </p:spTree>
    <p:extLst>
      <p:ext uri="{BB962C8B-B14F-4D97-AF65-F5344CB8AC3E}">
        <p14:creationId xmlns:p14="http://schemas.microsoft.com/office/powerpoint/2010/main" val="113274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238E0E-CB02-43D0-B7FC-B59B541D340E}" type="datetimeFigureOut">
              <a:rPr lang="en-US" smtClean="0"/>
              <a:t>3/17/2023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1AABF-505A-425F-AC8E-9C90327429BF}" type="slidenum">
              <a:rPr lang="en-US" smtClean="0"/>
              <a:t>‹#›</a:t>
            </a:fld>
            <a:endParaRPr lang="en-US"/>
          </a:p>
        </p:txBody>
      </p:sp>
    </p:spTree>
    <p:extLst>
      <p:ext uri="{BB962C8B-B14F-4D97-AF65-F5344CB8AC3E}">
        <p14:creationId xmlns:p14="http://schemas.microsoft.com/office/powerpoint/2010/main" val="1472643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238E0E-CB02-43D0-B7FC-B59B541D340E}" type="datetimeFigureOut">
              <a:rPr lang="en-US" smtClean="0"/>
              <a:t>3/17/2023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11AABF-505A-425F-AC8E-9C90327429BF}" type="slidenum">
              <a:rPr lang="en-US" smtClean="0"/>
              <a:t>‹#›</a:t>
            </a:fld>
            <a:endParaRPr lang="en-US"/>
          </a:p>
        </p:txBody>
      </p:sp>
    </p:spTree>
    <p:extLst>
      <p:ext uri="{BB962C8B-B14F-4D97-AF65-F5344CB8AC3E}">
        <p14:creationId xmlns:p14="http://schemas.microsoft.com/office/powerpoint/2010/main" val="3717360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238E0E-CB02-43D0-B7FC-B59B541D340E}" type="datetimeFigureOut">
              <a:rPr lang="en-US" smtClean="0"/>
              <a:t>3/17/2023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11AABF-505A-425F-AC8E-9C90327429BF}" type="slidenum">
              <a:rPr lang="en-US" smtClean="0"/>
              <a:t>‹#›</a:t>
            </a:fld>
            <a:endParaRPr lang="en-US"/>
          </a:p>
        </p:txBody>
      </p:sp>
    </p:spTree>
    <p:extLst>
      <p:ext uri="{BB962C8B-B14F-4D97-AF65-F5344CB8AC3E}">
        <p14:creationId xmlns:p14="http://schemas.microsoft.com/office/powerpoint/2010/main" val="454216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238E0E-CB02-43D0-B7FC-B59B541D340E}" type="datetimeFigureOut">
              <a:rPr lang="en-US" smtClean="0"/>
              <a:t>3/17/2023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11AABF-505A-425F-AC8E-9C90327429BF}" type="slidenum">
              <a:rPr lang="en-US" smtClean="0"/>
              <a:t>‹#›</a:t>
            </a:fld>
            <a:endParaRPr lang="en-US"/>
          </a:p>
        </p:txBody>
      </p:sp>
    </p:spTree>
    <p:extLst>
      <p:ext uri="{BB962C8B-B14F-4D97-AF65-F5344CB8AC3E}">
        <p14:creationId xmlns:p14="http://schemas.microsoft.com/office/powerpoint/2010/main" val="2078509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238E0E-CB02-43D0-B7FC-B59B541D340E}" type="datetimeFigureOut">
              <a:rPr lang="en-US" smtClean="0"/>
              <a:t>3/17/2023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1AABF-505A-425F-AC8E-9C90327429BF}" type="slidenum">
              <a:rPr lang="en-US" smtClean="0"/>
              <a:t>‹#›</a:t>
            </a:fld>
            <a:endParaRPr lang="en-US"/>
          </a:p>
        </p:txBody>
      </p:sp>
    </p:spTree>
    <p:extLst>
      <p:ext uri="{BB962C8B-B14F-4D97-AF65-F5344CB8AC3E}">
        <p14:creationId xmlns:p14="http://schemas.microsoft.com/office/powerpoint/2010/main" val="1037865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238E0E-CB02-43D0-B7FC-B59B541D340E}" type="datetimeFigureOut">
              <a:rPr lang="en-US" smtClean="0"/>
              <a:t>3/17/2023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1AABF-505A-425F-AC8E-9C90327429BF}" type="slidenum">
              <a:rPr lang="en-US" smtClean="0"/>
              <a:t>‹#›</a:t>
            </a:fld>
            <a:endParaRPr lang="en-US"/>
          </a:p>
        </p:txBody>
      </p:sp>
    </p:spTree>
    <p:extLst>
      <p:ext uri="{BB962C8B-B14F-4D97-AF65-F5344CB8AC3E}">
        <p14:creationId xmlns:p14="http://schemas.microsoft.com/office/powerpoint/2010/main" val="2027230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238E0E-CB02-43D0-B7FC-B59B541D340E}" type="datetimeFigureOut">
              <a:rPr lang="en-US" smtClean="0"/>
              <a:t>3/17/2023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11AABF-505A-425F-AC8E-9C90327429BF}" type="slidenum">
              <a:rPr lang="en-US" smtClean="0"/>
              <a:t>‹#›</a:t>
            </a:fld>
            <a:endParaRPr lang="en-US"/>
          </a:p>
        </p:txBody>
      </p:sp>
    </p:spTree>
    <p:extLst>
      <p:ext uri="{BB962C8B-B14F-4D97-AF65-F5344CB8AC3E}">
        <p14:creationId xmlns:p14="http://schemas.microsoft.com/office/powerpoint/2010/main" val="394158979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sites.google.com/view/clee-pcn30liquidsyllabus/hom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sites.google.com/view/math-by-ashley-mchale/home"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onlinenetworkofeducators.org/course-cards/equity-culturally-responsive-teaching-in-the-online-learning-environment/"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video" Target="https://www.youtube.com/embed/oembX5KveBw" TargetMode="Externa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sites.google.com/view/79hyflexsp2332831/welcome-to-class?pli=1"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AD250-124F-4FE1-9342-36EE79914CF9}"/>
              </a:ext>
            </a:extLst>
          </p:cNvPr>
          <p:cNvSpPr>
            <a:spLocks noGrp="1"/>
          </p:cNvSpPr>
          <p:nvPr>
            <p:ph type="ctrTitle"/>
          </p:nvPr>
        </p:nvSpPr>
        <p:spPr/>
        <p:txBody>
          <a:bodyPr/>
          <a:lstStyle/>
          <a:p>
            <a:r>
              <a:rPr lang="en-US" dirty="0"/>
              <a:t>What is a Liquid Syllabus?</a:t>
            </a:r>
          </a:p>
        </p:txBody>
      </p:sp>
      <p:sp>
        <p:nvSpPr>
          <p:cNvPr id="3" name="Subtitle 2">
            <a:extLst>
              <a:ext uri="{FF2B5EF4-FFF2-40B4-BE49-F238E27FC236}">
                <a16:creationId xmlns:a16="http://schemas.microsoft.com/office/drawing/2014/main" id="{F766168D-536E-45BD-AAB8-DF7E479FAEB9}"/>
              </a:ext>
            </a:extLst>
          </p:cNvPr>
          <p:cNvSpPr>
            <a:spLocks noGrp="1"/>
          </p:cNvSpPr>
          <p:nvPr>
            <p:ph type="subTitle" idx="1"/>
          </p:nvPr>
        </p:nvSpPr>
        <p:spPr/>
        <p:txBody>
          <a:bodyPr>
            <a:normAutofit/>
          </a:bodyPr>
          <a:lstStyle/>
          <a:p>
            <a:r>
              <a:rPr lang="en-US" sz="2800" dirty="0"/>
              <a:t>Christina Lee &amp; </a:t>
            </a:r>
            <a:r>
              <a:rPr lang="en-US" sz="2800" dirty="0" err="1"/>
              <a:t>Nadiyah</a:t>
            </a:r>
            <a:r>
              <a:rPr lang="en-US" sz="2800"/>
              <a:t> Taylor </a:t>
            </a:r>
            <a:endParaRPr lang="en-US" sz="2800" dirty="0"/>
          </a:p>
          <a:p>
            <a:r>
              <a:rPr lang="en-US" sz="2800" dirty="0"/>
              <a:t>Spring 2023 Flex Day</a:t>
            </a:r>
          </a:p>
        </p:txBody>
      </p:sp>
    </p:spTree>
    <p:extLst>
      <p:ext uri="{BB962C8B-B14F-4D97-AF65-F5344CB8AC3E}">
        <p14:creationId xmlns:p14="http://schemas.microsoft.com/office/powerpoint/2010/main" val="2136884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F68D6-FA57-4DFD-AA59-4AC271B09BFD}"/>
              </a:ext>
            </a:extLst>
          </p:cNvPr>
          <p:cNvSpPr>
            <a:spLocks noGrp="1"/>
          </p:cNvSpPr>
          <p:nvPr>
            <p:ph type="title"/>
          </p:nvPr>
        </p:nvSpPr>
        <p:spPr/>
        <p:txBody>
          <a:bodyPr/>
          <a:lstStyle/>
          <a:p>
            <a:r>
              <a:rPr lang="en-US" dirty="0"/>
              <a:t>Christina Lee’s </a:t>
            </a:r>
            <a:r>
              <a:rPr lang="en-US" dirty="0">
                <a:hlinkClick r:id="rId2"/>
              </a:rPr>
              <a:t>PCN 30 Liquid Syllabus</a:t>
            </a:r>
            <a:endParaRPr lang="en-US" dirty="0"/>
          </a:p>
        </p:txBody>
      </p:sp>
      <p:pic>
        <p:nvPicPr>
          <p:cNvPr id="4" name="Content Placeholder 3">
            <a:extLst>
              <a:ext uri="{FF2B5EF4-FFF2-40B4-BE49-F238E27FC236}">
                <a16:creationId xmlns:a16="http://schemas.microsoft.com/office/drawing/2014/main" id="{B23F5986-CAA8-4291-AD18-916990DF0F9F}"/>
              </a:ext>
            </a:extLst>
          </p:cNvPr>
          <p:cNvPicPr>
            <a:picLocks noGrp="1" noChangeAspect="1"/>
          </p:cNvPicPr>
          <p:nvPr>
            <p:ph idx="1"/>
          </p:nvPr>
        </p:nvPicPr>
        <p:blipFill>
          <a:blip r:embed="rId3"/>
          <a:stretch>
            <a:fillRect/>
          </a:stretch>
        </p:blipFill>
        <p:spPr>
          <a:xfrm>
            <a:off x="3555079" y="1586220"/>
            <a:ext cx="4438650" cy="4314825"/>
          </a:xfrm>
          <a:prstGeom prst="rect">
            <a:avLst/>
          </a:prstGeom>
        </p:spPr>
      </p:pic>
    </p:spTree>
    <p:extLst>
      <p:ext uri="{BB962C8B-B14F-4D97-AF65-F5344CB8AC3E}">
        <p14:creationId xmlns:p14="http://schemas.microsoft.com/office/powerpoint/2010/main" val="3932589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78E5D6-B066-41DA-A126-D0F960F8D5C1}"/>
              </a:ext>
            </a:extLst>
          </p:cNvPr>
          <p:cNvPicPr>
            <a:picLocks noChangeAspect="1"/>
          </p:cNvPicPr>
          <p:nvPr/>
        </p:nvPicPr>
        <p:blipFill>
          <a:blip r:embed="rId2"/>
          <a:stretch>
            <a:fillRect/>
          </a:stretch>
        </p:blipFill>
        <p:spPr>
          <a:xfrm>
            <a:off x="0" y="1253331"/>
            <a:ext cx="12192000" cy="5458753"/>
          </a:xfrm>
          <a:prstGeom prst="rect">
            <a:avLst/>
          </a:prstGeom>
        </p:spPr>
      </p:pic>
      <p:sp>
        <p:nvSpPr>
          <p:cNvPr id="2" name="Title 1">
            <a:extLst>
              <a:ext uri="{FF2B5EF4-FFF2-40B4-BE49-F238E27FC236}">
                <a16:creationId xmlns:a16="http://schemas.microsoft.com/office/drawing/2014/main" id="{3E2F68D6-FA57-4DFD-AA59-4AC271B09BFD}"/>
              </a:ext>
            </a:extLst>
          </p:cNvPr>
          <p:cNvSpPr>
            <a:spLocks noGrp="1"/>
          </p:cNvSpPr>
          <p:nvPr>
            <p:ph type="title"/>
          </p:nvPr>
        </p:nvSpPr>
        <p:spPr/>
        <p:txBody>
          <a:bodyPr/>
          <a:lstStyle/>
          <a:p>
            <a:r>
              <a:rPr lang="en-US" dirty="0"/>
              <a:t>Ashley McHale’s </a:t>
            </a:r>
            <a:r>
              <a:rPr lang="en-US" dirty="0">
                <a:hlinkClick r:id="rId3"/>
              </a:rPr>
              <a:t>Math 40 Liquid Syllabus</a:t>
            </a:r>
            <a:endParaRPr lang="en-US" dirty="0"/>
          </a:p>
        </p:txBody>
      </p:sp>
      <p:sp>
        <p:nvSpPr>
          <p:cNvPr id="3" name="Content Placeholder 2">
            <a:extLst>
              <a:ext uri="{FF2B5EF4-FFF2-40B4-BE49-F238E27FC236}">
                <a16:creationId xmlns:a16="http://schemas.microsoft.com/office/drawing/2014/main" id="{E737FF63-787C-43C2-A79D-AAAE5D07D3BF}"/>
              </a:ext>
            </a:extLst>
          </p:cNvPr>
          <p:cNvSpPr>
            <a:spLocks noGrp="1"/>
          </p:cNvSpPr>
          <p:nvPr>
            <p:ph idx="1"/>
          </p:nvPr>
        </p:nvSpPr>
        <p:spPr>
          <a:xfrm>
            <a:off x="546370" y="1253331"/>
            <a:ext cx="10515600" cy="4351338"/>
          </a:xfrm>
        </p:spPr>
        <p:txBody>
          <a:bodyPr/>
          <a:lstStyle/>
          <a:p>
            <a:endParaRPr lang="en-US" dirty="0"/>
          </a:p>
        </p:txBody>
      </p:sp>
      <p:pic>
        <p:nvPicPr>
          <p:cNvPr id="5" name="Picture 4">
            <a:extLst>
              <a:ext uri="{FF2B5EF4-FFF2-40B4-BE49-F238E27FC236}">
                <a16:creationId xmlns:a16="http://schemas.microsoft.com/office/drawing/2014/main" id="{944215C3-EA8B-444D-BAB2-197D750444C4}"/>
              </a:ext>
            </a:extLst>
          </p:cNvPr>
          <p:cNvPicPr>
            <a:picLocks noChangeAspect="1"/>
          </p:cNvPicPr>
          <p:nvPr/>
        </p:nvPicPr>
        <p:blipFill>
          <a:blip r:embed="rId4"/>
          <a:stretch>
            <a:fillRect/>
          </a:stretch>
        </p:blipFill>
        <p:spPr>
          <a:xfrm>
            <a:off x="9625781" y="4384325"/>
            <a:ext cx="2433088" cy="2327760"/>
          </a:xfrm>
          <a:prstGeom prst="rect">
            <a:avLst/>
          </a:prstGeom>
        </p:spPr>
      </p:pic>
    </p:spTree>
    <p:extLst>
      <p:ext uri="{BB962C8B-B14F-4D97-AF65-F5344CB8AC3E}">
        <p14:creationId xmlns:p14="http://schemas.microsoft.com/office/powerpoint/2010/main" val="704629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43DEB-3324-4179-A3AF-786A41AD379D}"/>
              </a:ext>
            </a:extLst>
          </p:cNvPr>
          <p:cNvSpPr>
            <a:spLocks noGrp="1"/>
          </p:cNvSpPr>
          <p:nvPr>
            <p:ph type="title"/>
          </p:nvPr>
        </p:nvSpPr>
        <p:spPr/>
        <p:txBody>
          <a:bodyPr/>
          <a:lstStyle/>
          <a:p>
            <a:r>
              <a:rPr lang="en-US" dirty="0"/>
              <a:t>How to get started</a:t>
            </a:r>
          </a:p>
        </p:txBody>
      </p:sp>
      <p:sp>
        <p:nvSpPr>
          <p:cNvPr id="3" name="Content Placeholder 2">
            <a:extLst>
              <a:ext uri="{FF2B5EF4-FFF2-40B4-BE49-F238E27FC236}">
                <a16:creationId xmlns:a16="http://schemas.microsoft.com/office/drawing/2014/main" id="{B30F4C9C-54EB-40CF-8546-3C9A7CEFA0AF}"/>
              </a:ext>
            </a:extLst>
          </p:cNvPr>
          <p:cNvSpPr>
            <a:spLocks noGrp="1"/>
          </p:cNvSpPr>
          <p:nvPr>
            <p:ph idx="1"/>
          </p:nvPr>
        </p:nvSpPr>
        <p:spPr/>
        <p:txBody>
          <a:bodyPr>
            <a:normAutofit/>
          </a:bodyPr>
          <a:lstStyle/>
          <a:p>
            <a:r>
              <a:rPr lang="en-US" sz="3600" dirty="0"/>
              <a:t>Sites.google.com </a:t>
            </a:r>
          </a:p>
          <a:p>
            <a:pPr lvl="1"/>
            <a:r>
              <a:rPr lang="en-US" sz="3600" dirty="0"/>
              <a:t>Requires a </a:t>
            </a:r>
            <a:r>
              <a:rPr lang="en-US" sz="3600" dirty="0" err="1"/>
              <a:t>gmail</a:t>
            </a:r>
            <a:r>
              <a:rPr lang="en-US" sz="3600" dirty="0"/>
              <a:t> account</a:t>
            </a:r>
          </a:p>
          <a:p>
            <a:r>
              <a:rPr lang="en-US" sz="3600" dirty="0"/>
              <a:t>Unsplash.com for free photos </a:t>
            </a:r>
          </a:p>
          <a:p>
            <a:pPr lvl="1"/>
            <a:r>
              <a:rPr lang="en-US" sz="3200" dirty="0"/>
              <a:t>Provide description &amp; give credit</a:t>
            </a:r>
          </a:p>
          <a:p>
            <a:r>
              <a:rPr lang="en-US" sz="3600" dirty="0"/>
              <a:t>Take and upload own photos</a:t>
            </a:r>
          </a:p>
          <a:p>
            <a:r>
              <a:rPr lang="en-US" sz="3600" dirty="0"/>
              <a:t>Consider @ONE Equity &amp; Culturally Responsive Teaching online course</a:t>
            </a:r>
          </a:p>
        </p:txBody>
      </p:sp>
    </p:spTree>
    <p:extLst>
      <p:ext uri="{BB962C8B-B14F-4D97-AF65-F5344CB8AC3E}">
        <p14:creationId xmlns:p14="http://schemas.microsoft.com/office/powerpoint/2010/main" val="121950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8D9A8-A2AD-4DCC-8DBE-48D0C2B6CDB5}"/>
              </a:ext>
            </a:extLst>
          </p:cNvPr>
          <p:cNvSpPr>
            <a:spLocks noGrp="1"/>
          </p:cNvSpPr>
          <p:nvPr>
            <p:ph type="title"/>
          </p:nvPr>
        </p:nvSpPr>
        <p:spPr/>
        <p:txBody>
          <a:bodyPr/>
          <a:lstStyle/>
          <a:p>
            <a:r>
              <a:rPr lang="en-US" dirty="0"/>
              <a:t>Any Questions?</a:t>
            </a:r>
          </a:p>
        </p:txBody>
      </p:sp>
      <p:pic>
        <p:nvPicPr>
          <p:cNvPr id="4" name="Content Placeholder 3">
            <a:extLst>
              <a:ext uri="{FF2B5EF4-FFF2-40B4-BE49-F238E27FC236}">
                <a16:creationId xmlns:a16="http://schemas.microsoft.com/office/drawing/2014/main" id="{27B2202C-F431-4F5A-AAC7-3D32CDF09CAF}"/>
              </a:ext>
            </a:extLst>
          </p:cNvPr>
          <p:cNvPicPr>
            <a:picLocks noGrp="1" noChangeAspect="1"/>
          </p:cNvPicPr>
          <p:nvPr>
            <p:ph idx="1"/>
          </p:nvPr>
        </p:nvPicPr>
        <p:blipFill>
          <a:blip r:embed="rId3"/>
          <a:stretch>
            <a:fillRect/>
          </a:stretch>
        </p:blipFill>
        <p:spPr>
          <a:xfrm>
            <a:off x="4388636" y="1825625"/>
            <a:ext cx="3414727" cy="4351338"/>
          </a:xfrm>
          <a:prstGeom prst="rect">
            <a:avLst/>
          </a:prstGeom>
        </p:spPr>
      </p:pic>
    </p:spTree>
    <p:extLst>
      <p:ext uri="{BB962C8B-B14F-4D97-AF65-F5344CB8AC3E}">
        <p14:creationId xmlns:p14="http://schemas.microsoft.com/office/powerpoint/2010/main" val="792904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CFC74-6A38-4A7B-A74D-70C9171EA0A8}"/>
              </a:ext>
            </a:extLst>
          </p:cNvPr>
          <p:cNvSpPr>
            <a:spLocks noGrp="1"/>
          </p:cNvSpPr>
          <p:nvPr>
            <p:ph type="title"/>
          </p:nvPr>
        </p:nvSpPr>
        <p:spPr/>
        <p:txBody>
          <a:bodyPr>
            <a:normAutofit/>
          </a:bodyPr>
          <a:lstStyle/>
          <a:p>
            <a:r>
              <a:rPr lang="en-US" sz="4800" dirty="0"/>
              <a:t>AGENDA</a:t>
            </a:r>
          </a:p>
        </p:txBody>
      </p:sp>
      <p:sp>
        <p:nvSpPr>
          <p:cNvPr id="3" name="Content Placeholder 2">
            <a:extLst>
              <a:ext uri="{FF2B5EF4-FFF2-40B4-BE49-F238E27FC236}">
                <a16:creationId xmlns:a16="http://schemas.microsoft.com/office/drawing/2014/main" id="{F252FAD2-9AFB-41DC-B9EE-25F93259AC7D}"/>
              </a:ext>
            </a:extLst>
          </p:cNvPr>
          <p:cNvSpPr>
            <a:spLocks noGrp="1"/>
          </p:cNvSpPr>
          <p:nvPr>
            <p:ph idx="1"/>
          </p:nvPr>
        </p:nvSpPr>
        <p:spPr/>
        <p:txBody>
          <a:bodyPr>
            <a:normAutofit/>
          </a:bodyPr>
          <a:lstStyle/>
          <a:p>
            <a:r>
              <a:rPr lang="en-US" sz="3600" dirty="0"/>
              <a:t>Introduction</a:t>
            </a:r>
          </a:p>
          <a:p>
            <a:r>
              <a:rPr lang="en-US" sz="3600" dirty="0"/>
              <a:t>3 Critical Elements for Equity Success (Linton, 2011)</a:t>
            </a:r>
          </a:p>
          <a:p>
            <a:r>
              <a:rPr lang="en-US" sz="3600" dirty="0"/>
              <a:t>Who are our students?</a:t>
            </a:r>
          </a:p>
          <a:p>
            <a:r>
              <a:rPr lang="en-US" sz="3600" dirty="0"/>
              <a:t>Your Teaching Philosophy</a:t>
            </a:r>
          </a:p>
          <a:p>
            <a:r>
              <a:rPr lang="en-US" sz="3600" dirty="0"/>
              <a:t>What is a Liquid Syllabus</a:t>
            </a:r>
          </a:p>
          <a:p>
            <a:pPr marL="0" indent="0">
              <a:buNone/>
            </a:pPr>
            <a:endParaRPr lang="en-US" sz="3600" dirty="0"/>
          </a:p>
        </p:txBody>
      </p:sp>
    </p:spTree>
    <p:extLst>
      <p:ext uri="{BB962C8B-B14F-4D97-AF65-F5344CB8AC3E}">
        <p14:creationId xmlns:p14="http://schemas.microsoft.com/office/powerpoint/2010/main" val="578934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52405-6325-451D-BD0D-77D32FF5FB59}"/>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C0A62FF1-4CF2-483E-8B65-5DB95130C80C}"/>
              </a:ext>
            </a:extLst>
          </p:cNvPr>
          <p:cNvSpPr>
            <a:spLocks noGrp="1"/>
          </p:cNvSpPr>
          <p:nvPr>
            <p:ph sz="half" idx="1"/>
          </p:nvPr>
        </p:nvSpPr>
        <p:spPr/>
        <p:txBody>
          <a:bodyPr/>
          <a:lstStyle/>
          <a:p>
            <a:pPr marL="0" indent="0">
              <a:buNone/>
            </a:pPr>
            <a:r>
              <a:rPr lang="en-US" sz="3200" dirty="0"/>
              <a:t>Christina Lee</a:t>
            </a:r>
          </a:p>
          <a:p>
            <a:r>
              <a:rPr lang="en-US" sz="3200" dirty="0">
                <a:hlinkClick r:id="rId3"/>
              </a:rPr>
              <a:t>@ONE online course:  Equity &amp; Culturally Responsive Teaching</a:t>
            </a:r>
            <a:endParaRPr lang="en-US" sz="3200" dirty="0"/>
          </a:p>
          <a:p>
            <a:pPr marL="0" indent="0">
              <a:buNone/>
            </a:pPr>
            <a:endParaRPr lang="en-US" sz="3200" dirty="0"/>
          </a:p>
          <a:p>
            <a:pPr marL="0" indent="0">
              <a:buNone/>
            </a:pPr>
            <a:r>
              <a:rPr lang="en-US" sz="3200" dirty="0" err="1"/>
              <a:t>Nadiyah</a:t>
            </a:r>
            <a:r>
              <a:rPr lang="en-US" sz="3200" dirty="0"/>
              <a:t> Taylor</a:t>
            </a:r>
          </a:p>
          <a:p>
            <a:pPr marL="0" indent="0">
              <a:buNone/>
            </a:pPr>
            <a:endParaRPr lang="en-US" sz="3200" dirty="0"/>
          </a:p>
          <a:p>
            <a:pPr marL="0" indent="0">
              <a:buNone/>
            </a:pPr>
            <a:endParaRPr lang="en-US" dirty="0"/>
          </a:p>
        </p:txBody>
      </p:sp>
      <p:sp>
        <p:nvSpPr>
          <p:cNvPr id="4" name="Content Placeholder 3">
            <a:extLst>
              <a:ext uri="{FF2B5EF4-FFF2-40B4-BE49-F238E27FC236}">
                <a16:creationId xmlns:a16="http://schemas.microsoft.com/office/drawing/2014/main" id="{A85224DF-5A97-4184-9C9C-1E437F2A4124}"/>
              </a:ext>
            </a:extLst>
          </p:cNvPr>
          <p:cNvSpPr>
            <a:spLocks noGrp="1"/>
          </p:cNvSpPr>
          <p:nvPr>
            <p:ph sz="half" idx="2"/>
          </p:nvPr>
        </p:nvSpPr>
        <p:spPr/>
        <p:txBody>
          <a:bodyPr/>
          <a:lstStyle/>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62EB88B4-7162-49BB-91F3-32CBFEAE068E}"/>
              </a:ext>
            </a:extLst>
          </p:cNvPr>
          <p:cNvPicPr>
            <a:picLocks noChangeAspect="1"/>
          </p:cNvPicPr>
          <p:nvPr/>
        </p:nvPicPr>
        <p:blipFill>
          <a:blip r:embed="rId4"/>
          <a:stretch>
            <a:fillRect/>
          </a:stretch>
        </p:blipFill>
        <p:spPr>
          <a:xfrm>
            <a:off x="6743700" y="2160773"/>
            <a:ext cx="4038600" cy="3038475"/>
          </a:xfrm>
          <a:prstGeom prst="rect">
            <a:avLst/>
          </a:prstGeom>
        </p:spPr>
      </p:pic>
    </p:spTree>
    <p:extLst>
      <p:ext uri="{BB962C8B-B14F-4D97-AF65-F5344CB8AC3E}">
        <p14:creationId xmlns:p14="http://schemas.microsoft.com/office/powerpoint/2010/main" val="162114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D01E9-FEC3-41ED-8172-C66F5ADB46B4}"/>
              </a:ext>
            </a:extLst>
          </p:cNvPr>
          <p:cNvSpPr>
            <a:spLocks noGrp="1"/>
          </p:cNvSpPr>
          <p:nvPr>
            <p:ph type="title"/>
          </p:nvPr>
        </p:nvSpPr>
        <p:spPr/>
        <p:txBody>
          <a:bodyPr/>
          <a:lstStyle/>
          <a:p>
            <a:r>
              <a:rPr lang="en-US" dirty="0"/>
              <a:t>3 Critical Elements for Equity Success</a:t>
            </a:r>
          </a:p>
        </p:txBody>
      </p:sp>
      <p:pic>
        <p:nvPicPr>
          <p:cNvPr id="7" name="Picture 6">
            <a:extLst>
              <a:ext uri="{FF2B5EF4-FFF2-40B4-BE49-F238E27FC236}">
                <a16:creationId xmlns:a16="http://schemas.microsoft.com/office/drawing/2014/main" id="{A27E59A9-F7DC-49C0-B509-3C9754F8601A}"/>
              </a:ext>
            </a:extLst>
          </p:cNvPr>
          <p:cNvPicPr>
            <a:picLocks noChangeAspect="1"/>
          </p:cNvPicPr>
          <p:nvPr/>
        </p:nvPicPr>
        <p:blipFill>
          <a:blip r:embed="rId3"/>
          <a:stretch>
            <a:fillRect/>
          </a:stretch>
        </p:blipFill>
        <p:spPr>
          <a:xfrm>
            <a:off x="0" y="1825743"/>
            <a:ext cx="12192000" cy="3206514"/>
          </a:xfrm>
          <a:prstGeom prst="rect">
            <a:avLst/>
          </a:prstGeom>
        </p:spPr>
      </p:pic>
    </p:spTree>
    <p:extLst>
      <p:ext uri="{BB962C8B-B14F-4D97-AF65-F5344CB8AC3E}">
        <p14:creationId xmlns:p14="http://schemas.microsoft.com/office/powerpoint/2010/main" val="1486354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E4B7B-1965-4956-BAEB-8B3218759124}"/>
              </a:ext>
            </a:extLst>
          </p:cNvPr>
          <p:cNvSpPr>
            <a:spLocks noGrp="1"/>
          </p:cNvSpPr>
          <p:nvPr>
            <p:ph type="title"/>
          </p:nvPr>
        </p:nvSpPr>
        <p:spPr>
          <a:xfrm>
            <a:off x="838200" y="365125"/>
            <a:ext cx="10515600" cy="1325563"/>
          </a:xfrm>
        </p:spPr>
        <p:txBody>
          <a:bodyPr/>
          <a:lstStyle/>
          <a:p>
            <a:endParaRPr lang="en-US" dirty="0"/>
          </a:p>
        </p:txBody>
      </p:sp>
      <p:sp>
        <p:nvSpPr>
          <p:cNvPr id="3" name="Content Placeholder 2">
            <a:extLst>
              <a:ext uri="{FF2B5EF4-FFF2-40B4-BE49-F238E27FC236}">
                <a16:creationId xmlns:a16="http://schemas.microsoft.com/office/drawing/2014/main" id="{119C97BF-EF3F-482E-8C19-4758E6692E32}"/>
              </a:ext>
            </a:extLst>
          </p:cNvPr>
          <p:cNvSpPr>
            <a:spLocks noGrp="1"/>
          </p:cNvSpPr>
          <p:nvPr>
            <p:ph idx="1"/>
          </p:nvPr>
        </p:nvSpPr>
        <p:spPr/>
        <p:txBody>
          <a:bodyPr/>
          <a:lstStyle/>
          <a:p>
            <a:pPr marL="0" indent="0">
              <a:buNone/>
            </a:pPr>
            <a:endParaRPr lang="en-US" dirty="0"/>
          </a:p>
          <a:p>
            <a:endParaRPr lang="en-US" dirty="0"/>
          </a:p>
          <a:p>
            <a:endParaRPr lang="en-US" dirty="0"/>
          </a:p>
        </p:txBody>
      </p:sp>
      <p:pic>
        <p:nvPicPr>
          <p:cNvPr id="4" name="Picture 3">
            <a:extLst>
              <a:ext uri="{FF2B5EF4-FFF2-40B4-BE49-F238E27FC236}">
                <a16:creationId xmlns:a16="http://schemas.microsoft.com/office/drawing/2014/main" id="{7FA410CD-9746-4BE9-B03C-13334CDE0AFE}"/>
              </a:ext>
            </a:extLst>
          </p:cNvPr>
          <p:cNvPicPr>
            <a:picLocks noChangeAspect="1"/>
          </p:cNvPicPr>
          <p:nvPr/>
        </p:nvPicPr>
        <p:blipFill>
          <a:blip r:embed="rId3"/>
          <a:stretch>
            <a:fillRect/>
          </a:stretch>
        </p:blipFill>
        <p:spPr>
          <a:xfrm>
            <a:off x="1181801" y="0"/>
            <a:ext cx="9828398" cy="6858000"/>
          </a:xfrm>
          <a:prstGeom prst="rect">
            <a:avLst/>
          </a:prstGeom>
        </p:spPr>
      </p:pic>
    </p:spTree>
    <p:extLst>
      <p:ext uri="{BB962C8B-B14F-4D97-AF65-F5344CB8AC3E}">
        <p14:creationId xmlns:p14="http://schemas.microsoft.com/office/powerpoint/2010/main" val="2941779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D01E9-FEC3-41ED-8172-C66F5ADB46B4}"/>
              </a:ext>
            </a:extLst>
          </p:cNvPr>
          <p:cNvSpPr>
            <a:spLocks noGrp="1"/>
          </p:cNvSpPr>
          <p:nvPr>
            <p:ph type="title"/>
          </p:nvPr>
        </p:nvSpPr>
        <p:spPr/>
        <p:txBody>
          <a:bodyPr/>
          <a:lstStyle/>
          <a:p>
            <a:r>
              <a:rPr lang="en-US" dirty="0"/>
              <a:t>Your Teaching Philosophy</a:t>
            </a:r>
          </a:p>
        </p:txBody>
      </p:sp>
      <p:sp>
        <p:nvSpPr>
          <p:cNvPr id="3" name="Content Placeholder 2">
            <a:extLst>
              <a:ext uri="{FF2B5EF4-FFF2-40B4-BE49-F238E27FC236}">
                <a16:creationId xmlns:a16="http://schemas.microsoft.com/office/drawing/2014/main" id="{1B06C458-E7C0-4AAC-9C99-90FE739A8FD9}"/>
              </a:ext>
            </a:extLst>
          </p:cNvPr>
          <p:cNvSpPr>
            <a:spLocks noGrp="1"/>
          </p:cNvSpPr>
          <p:nvPr>
            <p:ph sz="half" idx="1"/>
          </p:nvPr>
        </p:nvSpPr>
        <p:spPr>
          <a:xfrm>
            <a:off x="838200" y="1825625"/>
            <a:ext cx="4888832" cy="4351338"/>
          </a:xfrm>
        </p:spPr>
        <p:txBody>
          <a:bodyPr>
            <a:normAutofit/>
          </a:bodyPr>
          <a:lstStyle/>
          <a:p>
            <a:r>
              <a:rPr lang="en-US" sz="4000" dirty="0">
                <a:latin typeface="+mj-lt"/>
              </a:rPr>
              <a:t>Your WHY?</a:t>
            </a:r>
          </a:p>
          <a:p>
            <a:pPr lvl="1"/>
            <a:r>
              <a:rPr lang="en-US" sz="3600" dirty="0">
                <a:latin typeface="+mj-lt"/>
              </a:rPr>
              <a:t>Why do you teach?</a:t>
            </a:r>
          </a:p>
          <a:p>
            <a:pPr marL="0" indent="0">
              <a:buNone/>
            </a:pPr>
            <a:endParaRPr lang="en-US" sz="4000" dirty="0">
              <a:latin typeface="+mj-lt"/>
            </a:endParaRPr>
          </a:p>
          <a:p>
            <a:pPr marL="0" indent="0">
              <a:buNone/>
            </a:pPr>
            <a:endParaRPr lang="en-US" dirty="0"/>
          </a:p>
        </p:txBody>
      </p:sp>
      <p:pic>
        <p:nvPicPr>
          <p:cNvPr id="11" name="Content Placeholder 10">
            <a:extLst>
              <a:ext uri="{FF2B5EF4-FFF2-40B4-BE49-F238E27FC236}">
                <a16:creationId xmlns:a16="http://schemas.microsoft.com/office/drawing/2014/main" id="{692F0086-F8C2-46D8-8A94-B116A9960888}"/>
              </a:ext>
            </a:extLst>
          </p:cNvPr>
          <p:cNvPicPr>
            <a:picLocks noGrp="1" noChangeAspect="1"/>
          </p:cNvPicPr>
          <p:nvPr>
            <p:ph sz="half" idx="2"/>
          </p:nvPr>
        </p:nvPicPr>
        <p:blipFill>
          <a:blip r:embed="rId3"/>
          <a:stretch>
            <a:fillRect/>
          </a:stretch>
        </p:blipFill>
        <p:spPr>
          <a:xfrm>
            <a:off x="6586539" y="1827881"/>
            <a:ext cx="4352921" cy="4346825"/>
          </a:xfrm>
          <a:prstGeom prst="rect">
            <a:avLst/>
          </a:prstGeom>
        </p:spPr>
      </p:pic>
    </p:spTree>
    <p:extLst>
      <p:ext uri="{BB962C8B-B14F-4D97-AF65-F5344CB8AC3E}">
        <p14:creationId xmlns:p14="http://schemas.microsoft.com/office/powerpoint/2010/main" val="1306222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D01E9-FEC3-41ED-8172-C66F5ADB46B4}"/>
              </a:ext>
            </a:extLst>
          </p:cNvPr>
          <p:cNvSpPr>
            <a:spLocks noGrp="1"/>
          </p:cNvSpPr>
          <p:nvPr>
            <p:ph type="title"/>
          </p:nvPr>
        </p:nvSpPr>
        <p:spPr/>
        <p:txBody>
          <a:bodyPr/>
          <a:lstStyle/>
          <a:p>
            <a:r>
              <a:rPr lang="en-US" dirty="0"/>
              <a:t>A Syllabus Redesign Story</a:t>
            </a:r>
          </a:p>
        </p:txBody>
      </p:sp>
      <p:sp>
        <p:nvSpPr>
          <p:cNvPr id="3" name="Content Placeholder 2">
            <a:extLst>
              <a:ext uri="{FF2B5EF4-FFF2-40B4-BE49-F238E27FC236}">
                <a16:creationId xmlns:a16="http://schemas.microsoft.com/office/drawing/2014/main" id="{1B06C458-E7C0-4AAC-9C99-90FE739A8FD9}"/>
              </a:ext>
            </a:extLst>
          </p:cNvPr>
          <p:cNvSpPr>
            <a:spLocks noGrp="1"/>
          </p:cNvSpPr>
          <p:nvPr>
            <p:ph sz="half" idx="1"/>
          </p:nvPr>
        </p:nvSpPr>
        <p:spPr>
          <a:xfrm>
            <a:off x="838200" y="1825625"/>
            <a:ext cx="4888832" cy="4351338"/>
          </a:xfrm>
        </p:spPr>
        <p:txBody>
          <a:bodyPr>
            <a:normAutofit/>
          </a:bodyPr>
          <a:lstStyle/>
          <a:p>
            <a:pPr marL="0" indent="0">
              <a:buNone/>
            </a:pPr>
            <a:endParaRPr lang="en-US" sz="4000" dirty="0">
              <a:latin typeface="+mj-lt"/>
            </a:endParaRPr>
          </a:p>
          <a:p>
            <a:pPr marL="0" indent="0">
              <a:buNone/>
            </a:pPr>
            <a:endParaRPr lang="en-US" dirty="0"/>
          </a:p>
        </p:txBody>
      </p:sp>
      <p:pic>
        <p:nvPicPr>
          <p:cNvPr id="6" name="Online Media 5">
            <a:hlinkClick r:id="" action="ppaction://media"/>
            <a:extLst>
              <a:ext uri="{FF2B5EF4-FFF2-40B4-BE49-F238E27FC236}">
                <a16:creationId xmlns:a16="http://schemas.microsoft.com/office/drawing/2014/main" id="{8D8C8D29-46C7-4A37-AC0C-7569A9BB5ADD}"/>
              </a:ext>
            </a:extLst>
          </p:cNvPr>
          <p:cNvPicPr>
            <a:picLocks noGrp="1" noRot="1" noChangeAspect="1"/>
          </p:cNvPicPr>
          <p:nvPr>
            <p:ph sz="half" idx="2"/>
            <a:videoFile r:link="rId1"/>
          </p:nvPr>
        </p:nvPicPr>
        <p:blipFill>
          <a:blip r:embed="rId4"/>
          <a:stretch>
            <a:fillRect/>
          </a:stretch>
        </p:blipFill>
        <p:spPr>
          <a:xfrm>
            <a:off x="3048000" y="2314575"/>
            <a:ext cx="4572000" cy="2571750"/>
          </a:xfrm>
          <a:prstGeom prst="rect">
            <a:avLst/>
          </a:prstGeom>
        </p:spPr>
      </p:pic>
    </p:spTree>
    <p:extLst>
      <p:ext uri="{BB962C8B-B14F-4D97-AF65-F5344CB8AC3E}">
        <p14:creationId xmlns:p14="http://schemas.microsoft.com/office/powerpoint/2010/main" val="389702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5282D-6FE8-4705-8684-A4DF2BE1DA54}"/>
              </a:ext>
            </a:extLst>
          </p:cNvPr>
          <p:cNvSpPr>
            <a:spLocks noGrp="1"/>
          </p:cNvSpPr>
          <p:nvPr>
            <p:ph type="title"/>
          </p:nvPr>
        </p:nvSpPr>
        <p:spPr/>
        <p:txBody>
          <a:bodyPr/>
          <a:lstStyle/>
          <a:p>
            <a:r>
              <a:rPr lang="en-US" dirty="0"/>
              <a:t>Using Asset-Based language in syllabi</a:t>
            </a:r>
          </a:p>
        </p:txBody>
      </p:sp>
      <p:sp>
        <p:nvSpPr>
          <p:cNvPr id="3" name="Content Placeholder 2">
            <a:extLst>
              <a:ext uri="{FF2B5EF4-FFF2-40B4-BE49-F238E27FC236}">
                <a16:creationId xmlns:a16="http://schemas.microsoft.com/office/drawing/2014/main" id="{DF4E6C1B-545A-4850-874A-3D64589961AE}"/>
              </a:ext>
            </a:extLst>
          </p:cNvPr>
          <p:cNvSpPr>
            <a:spLocks noGrp="1"/>
          </p:cNvSpPr>
          <p:nvPr>
            <p:ph sz="half" idx="1"/>
          </p:nvPr>
        </p:nvSpPr>
        <p:spPr/>
        <p:txBody>
          <a:bodyPr>
            <a:normAutofit/>
          </a:bodyPr>
          <a:lstStyle/>
          <a:p>
            <a:r>
              <a:rPr lang="en-US" sz="3600" dirty="0"/>
              <a:t>Your Teaching Philosophy</a:t>
            </a:r>
          </a:p>
          <a:p>
            <a:r>
              <a:rPr lang="en-US" sz="3600" dirty="0"/>
              <a:t>Welcoming, inclusive, positive language</a:t>
            </a:r>
          </a:p>
          <a:p>
            <a:r>
              <a:rPr lang="en-US" sz="3600" dirty="0"/>
              <a:t>Personalize the course description</a:t>
            </a:r>
          </a:p>
          <a:p>
            <a:r>
              <a:rPr lang="en-US" sz="3600" dirty="0"/>
              <a:t>Include photos or images</a:t>
            </a:r>
          </a:p>
          <a:p>
            <a:pPr marL="0" indent="0">
              <a:buNone/>
            </a:pPr>
            <a:endParaRPr lang="en-US" dirty="0"/>
          </a:p>
        </p:txBody>
      </p:sp>
      <p:pic>
        <p:nvPicPr>
          <p:cNvPr id="15" name="Content Placeholder 14">
            <a:extLst>
              <a:ext uri="{FF2B5EF4-FFF2-40B4-BE49-F238E27FC236}">
                <a16:creationId xmlns:a16="http://schemas.microsoft.com/office/drawing/2014/main" id="{0E619A3B-4207-49F5-9CBF-C3A4503FD07B}"/>
              </a:ext>
            </a:extLst>
          </p:cNvPr>
          <p:cNvPicPr>
            <a:picLocks noGrp="1" noChangeAspect="1"/>
          </p:cNvPicPr>
          <p:nvPr>
            <p:ph sz="half" idx="2"/>
          </p:nvPr>
        </p:nvPicPr>
        <p:blipFill>
          <a:blip r:embed="rId3"/>
          <a:stretch>
            <a:fillRect/>
          </a:stretch>
        </p:blipFill>
        <p:spPr>
          <a:xfrm>
            <a:off x="6284494" y="1825625"/>
            <a:ext cx="5362073" cy="3613125"/>
          </a:xfrm>
          <a:prstGeom prst="rect">
            <a:avLst/>
          </a:prstGeom>
        </p:spPr>
      </p:pic>
    </p:spTree>
    <p:extLst>
      <p:ext uri="{BB962C8B-B14F-4D97-AF65-F5344CB8AC3E}">
        <p14:creationId xmlns:p14="http://schemas.microsoft.com/office/powerpoint/2010/main" val="707854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F68D6-FA57-4DFD-AA59-4AC271B09BFD}"/>
              </a:ext>
            </a:extLst>
          </p:cNvPr>
          <p:cNvSpPr>
            <a:spLocks noGrp="1"/>
          </p:cNvSpPr>
          <p:nvPr>
            <p:ph type="title"/>
          </p:nvPr>
        </p:nvSpPr>
        <p:spPr/>
        <p:txBody>
          <a:bodyPr/>
          <a:lstStyle/>
          <a:p>
            <a:r>
              <a:rPr lang="en-US" dirty="0" err="1"/>
              <a:t>Nadiyah</a:t>
            </a:r>
            <a:r>
              <a:rPr lang="en-US" dirty="0"/>
              <a:t> Taylor’s </a:t>
            </a:r>
            <a:r>
              <a:rPr lang="en-US" dirty="0">
                <a:hlinkClick r:id="rId2"/>
              </a:rPr>
              <a:t>ECE 79 Liquid Syllabus</a:t>
            </a:r>
            <a:endParaRPr lang="en-US" dirty="0"/>
          </a:p>
        </p:txBody>
      </p:sp>
      <p:sp>
        <p:nvSpPr>
          <p:cNvPr id="3" name="Content Placeholder 2">
            <a:extLst>
              <a:ext uri="{FF2B5EF4-FFF2-40B4-BE49-F238E27FC236}">
                <a16:creationId xmlns:a16="http://schemas.microsoft.com/office/drawing/2014/main" id="{E737FF63-787C-43C2-A79D-AAAE5D07D3BF}"/>
              </a:ext>
            </a:extLst>
          </p:cNvPr>
          <p:cNvSpPr>
            <a:spLocks noGrp="1"/>
          </p:cNvSpPr>
          <p:nvPr>
            <p:ph idx="1"/>
          </p:nvPr>
        </p:nvSpPr>
        <p:spPr>
          <a:xfrm>
            <a:off x="546370" y="1253331"/>
            <a:ext cx="10515600" cy="4351338"/>
          </a:xfrm>
        </p:spPr>
        <p:txBody>
          <a:bodyPr/>
          <a:lstStyle/>
          <a:p>
            <a:endParaRPr lang="en-US" dirty="0"/>
          </a:p>
        </p:txBody>
      </p:sp>
      <p:pic>
        <p:nvPicPr>
          <p:cNvPr id="5" name="Picture 4">
            <a:extLst>
              <a:ext uri="{FF2B5EF4-FFF2-40B4-BE49-F238E27FC236}">
                <a16:creationId xmlns:a16="http://schemas.microsoft.com/office/drawing/2014/main" id="{3E3DBAC1-5D46-4060-9F85-618865DEDF7D}"/>
              </a:ext>
            </a:extLst>
          </p:cNvPr>
          <p:cNvPicPr>
            <a:picLocks noChangeAspect="1"/>
          </p:cNvPicPr>
          <p:nvPr/>
        </p:nvPicPr>
        <p:blipFill>
          <a:blip r:embed="rId3"/>
          <a:stretch>
            <a:fillRect/>
          </a:stretch>
        </p:blipFill>
        <p:spPr>
          <a:xfrm>
            <a:off x="0" y="1218076"/>
            <a:ext cx="12192000" cy="5639924"/>
          </a:xfrm>
          <a:prstGeom prst="rect">
            <a:avLst/>
          </a:prstGeom>
        </p:spPr>
      </p:pic>
      <p:pic>
        <p:nvPicPr>
          <p:cNvPr id="4" name="Picture 3">
            <a:extLst>
              <a:ext uri="{FF2B5EF4-FFF2-40B4-BE49-F238E27FC236}">
                <a16:creationId xmlns:a16="http://schemas.microsoft.com/office/drawing/2014/main" id="{09836F68-666B-42D7-B88F-1C38691E5755}"/>
              </a:ext>
            </a:extLst>
          </p:cNvPr>
          <p:cNvPicPr>
            <a:picLocks noChangeAspect="1"/>
          </p:cNvPicPr>
          <p:nvPr/>
        </p:nvPicPr>
        <p:blipFill>
          <a:blip r:embed="rId4"/>
          <a:stretch>
            <a:fillRect/>
          </a:stretch>
        </p:blipFill>
        <p:spPr>
          <a:xfrm>
            <a:off x="9389806" y="4121763"/>
            <a:ext cx="2902954" cy="2639528"/>
          </a:xfrm>
          <a:prstGeom prst="rect">
            <a:avLst/>
          </a:prstGeom>
        </p:spPr>
      </p:pic>
    </p:spTree>
    <p:extLst>
      <p:ext uri="{BB962C8B-B14F-4D97-AF65-F5344CB8AC3E}">
        <p14:creationId xmlns:p14="http://schemas.microsoft.com/office/powerpoint/2010/main" val="2857441752"/>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663</TotalTime>
  <Words>867</Words>
  <Application>Microsoft Office PowerPoint</Application>
  <PresentationFormat>Widescreen</PresentationFormat>
  <Paragraphs>98</Paragraphs>
  <Slides>13</Slides>
  <Notes>9</Notes>
  <HiddenSlides>0</HiddenSlides>
  <MMClips>1</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What is a Liquid Syllabus?</vt:lpstr>
      <vt:lpstr>AGENDA</vt:lpstr>
      <vt:lpstr>Introduction</vt:lpstr>
      <vt:lpstr>3 Critical Elements for Equity Success</vt:lpstr>
      <vt:lpstr>PowerPoint Presentation</vt:lpstr>
      <vt:lpstr>Your Teaching Philosophy</vt:lpstr>
      <vt:lpstr>A Syllabus Redesign Story</vt:lpstr>
      <vt:lpstr>Using Asset-Based language in syllabi</vt:lpstr>
      <vt:lpstr>Nadiyah Taylor’s ECE 79 Liquid Syllabus</vt:lpstr>
      <vt:lpstr>Christina Lee’s PCN 30 Liquid Syllabus</vt:lpstr>
      <vt:lpstr>Ashley McHale’s Math 40 Liquid Syllabus</vt:lpstr>
      <vt:lpstr>How to get started</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 Liquid Syllabus</dc:title>
  <dc:creator>Christina Lee</dc:creator>
  <cp:lastModifiedBy>Christina Lee</cp:lastModifiedBy>
  <cp:revision>36</cp:revision>
  <dcterms:created xsi:type="dcterms:W3CDTF">2023-02-06T23:24:47Z</dcterms:created>
  <dcterms:modified xsi:type="dcterms:W3CDTF">2023-03-17T16:06:00Z</dcterms:modified>
</cp:coreProperties>
</file>