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1" r:id="rId5"/>
    <p:sldId id="276" r:id="rId6"/>
    <p:sldId id="277" r:id="rId7"/>
    <p:sldId id="278" r:id="rId8"/>
    <p:sldId id="272" r:id="rId9"/>
    <p:sldId id="273" r:id="rId10"/>
    <p:sldId id="274" r:id="rId11"/>
    <p:sldId id="275" r:id="rId12"/>
    <p:sldId id="280" r:id="rId13"/>
    <p:sldId id="285" r:id="rId14"/>
    <p:sldId id="286" r:id="rId15"/>
    <p:sldId id="281" r:id="rId16"/>
    <p:sldId id="282" r:id="rId17"/>
    <p:sldId id="283" r:id="rId18"/>
    <p:sldId id="284" r:id="rId19"/>
    <p:sldId id="265" r:id="rId20"/>
    <p:sldId id="301" r:id="rId21"/>
    <p:sldId id="295" r:id="rId22"/>
    <p:sldId id="299" r:id="rId23"/>
    <p:sldId id="300" r:id="rId24"/>
    <p:sldId id="296" r:id="rId25"/>
    <p:sldId id="297" r:id="rId26"/>
    <p:sldId id="298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302" r:id="rId35"/>
    <p:sldId id="261" r:id="rId36"/>
    <p:sldId id="262" r:id="rId37"/>
    <p:sldId id="303" r:id="rId38"/>
    <p:sldId id="313" r:id="rId39"/>
    <p:sldId id="326" r:id="rId40"/>
    <p:sldId id="321" r:id="rId41"/>
    <p:sldId id="322" r:id="rId42"/>
    <p:sldId id="323" r:id="rId43"/>
    <p:sldId id="324" r:id="rId44"/>
    <p:sldId id="325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7" r:id="rId53"/>
    <p:sldId id="329" r:id="rId54"/>
    <p:sldId id="328" r:id="rId55"/>
    <p:sldId id="33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0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DACEC8-4923-4909-9BEF-C3D986F1D5D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5AD2B5-A9CD-426F-8D90-D15BEBB1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3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292693" y="2229796"/>
            <a:ext cx="11359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Cal-GETC - Overview and Discussion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</p:txBody>
      </p:sp>
    </p:spTree>
    <p:extLst>
      <p:ext uri="{BB962C8B-B14F-4D97-AF65-F5344CB8AC3E}">
        <p14:creationId xmlns:p14="http://schemas.microsoft.com/office/powerpoint/2010/main" val="428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Maximum of 34 units to match IGETC </a:t>
            </a:r>
          </a:p>
        </p:txBody>
      </p:sp>
    </p:spTree>
    <p:extLst>
      <p:ext uri="{BB962C8B-B14F-4D97-AF65-F5344CB8AC3E}">
        <p14:creationId xmlns:p14="http://schemas.microsoft.com/office/powerpoint/2010/main" val="2405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Maximum of 34 units to match IGETC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Must satisfy all transfer requirements to the CSU and UC system</a:t>
            </a:r>
          </a:p>
        </p:txBody>
      </p:sp>
    </p:spTree>
    <p:extLst>
      <p:ext uri="{BB962C8B-B14F-4D97-AF65-F5344CB8AC3E}">
        <p14:creationId xmlns:p14="http://schemas.microsoft.com/office/powerpoint/2010/main" val="167650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Maximum of 34 units to match IGETC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Must satisfy all transfer requirements to the CSU and UC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Exact same requirements for CSU and UC transfer students</a:t>
            </a:r>
          </a:p>
        </p:txBody>
      </p:sp>
    </p:spTree>
    <p:extLst>
      <p:ext uri="{BB962C8B-B14F-4D97-AF65-F5344CB8AC3E}">
        <p14:creationId xmlns:p14="http://schemas.microsoft.com/office/powerpoint/2010/main" val="77076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Maximum of 34 units to match IGETC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Must satisfy all transfer requirements to the CSU and UC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Exact same requirements for CSU and UC transfer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 “STEM version” like for a few STEM Associate Degree for Transfer (AD-T) programs (6 less units that must be taken after transfer)</a:t>
            </a:r>
          </a:p>
        </p:txBody>
      </p:sp>
    </p:spTree>
    <p:extLst>
      <p:ext uri="{BB962C8B-B14F-4D97-AF65-F5344CB8AC3E}">
        <p14:creationId xmlns:p14="http://schemas.microsoft.com/office/powerpoint/2010/main" val="293039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3600" dirty="0"/>
              <a:t>Charged the Intersegmental Council of Academic Senates (ICAS) to create a </a:t>
            </a:r>
            <a:r>
              <a:rPr lang="en-US" sz="3600" b="1" dirty="0"/>
              <a:t>single</a:t>
            </a:r>
            <a:r>
              <a:rPr lang="en-US" sz="3600" dirty="0"/>
              <a:t> lower-division general education transfer pattern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Maximum of 34 units to match IGETC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Must satisfy all transfer requirements to the CSU and UC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Exact same requirements for CSU and UC transfer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 “STEM version” like for a few STEM Associate Degree for Transfer (AD-T) programs (6 less units that must be taken after transfer)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Allows for approved STEM AD-T programs to be up to 66 units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43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</p:spTree>
    <p:extLst>
      <p:ext uri="{BB962C8B-B14F-4D97-AF65-F5344CB8AC3E}">
        <p14:creationId xmlns:p14="http://schemas.microsoft.com/office/powerpoint/2010/main" val="64823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</p:txBody>
      </p:sp>
    </p:spTree>
    <p:extLst>
      <p:ext uri="{BB962C8B-B14F-4D97-AF65-F5344CB8AC3E}">
        <p14:creationId xmlns:p14="http://schemas.microsoft.com/office/powerpoint/2010/main" val="285276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</p:txBody>
      </p:sp>
    </p:spTree>
    <p:extLst>
      <p:ext uri="{BB962C8B-B14F-4D97-AF65-F5344CB8AC3E}">
        <p14:creationId xmlns:p14="http://schemas.microsoft.com/office/powerpoint/2010/main" val="78406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</p:txBody>
      </p:sp>
    </p:spTree>
    <p:extLst>
      <p:ext uri="{BB962C8B-B14F-4D97-AF65-F5344CB8AC3E}">
        <p14:creationId xmlns:p14="http://schemas.microsoft.com/office/powerpoint/2010/main" val="321054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75442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</p:txBody>
      </p:sp>
    </p:spTree>
    <p:extLst>
      <p:ext uri="{BB962C8B-B14F-4D97-AF65-F5344CB8AC3E}">
        <p14:creationId xmlns:p14="http://schemas.microsoft.com/office/powerpoint/2010/main" val="93159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</p:txBody>
      </p:sp>
    </p:spTree>
    <p:extLst>
      <p:ext uri="{BB962C8B-B14F-4D97-AF65-F5344CB8AC3E}">
        <p14:creationId xmlns:p14="http://schemas.microsoft.com/office/powerpoint/2010/main" val="251126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</p:txBody>
      </p:sp>
    </p:spTree>
    <p:extLst>
      <p:ext uri="{BB962C8B-B14F-4D97-AF65-F5344CB8AC3E}">
        <p14:creationId xmlns:p14="http://schemas.microsoft.com/office/powerpoint/2010/main" val="246512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</p:txBody>
      </p:sp>
    </p:spTree>
    <p:extLst>
      <p:ext uri="{BB962C8B-B14F-4D97-AF65-F5344CB8AC3E}">
        <p14:creationId xmlns:p14="http://schemas.microsoft.com/office/powerpoint/2010/main" val="2192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</p:txBody>
      </p:sp>
    </p:spTree>
    <p:extLst>
      <p:ext uri="{BB962C8B-B14F-4D97-AF65-F5344CB8AC3E}">
        <p14:creationId xmlns:p14="http://schemas.microsoft.com/office/powerpoint/2010/main" val="2582613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835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</p:txBody>
      </p:sp>
    </p:spTree>
    <p:extLst>
      <p:ext uri="{BB962C8B-B14F-4D97-AF65-F5344CB8AC3E}">
        <p14:creationId xmlns:p14="http://schemas.microsoft.com/office/powerpoint/2010/main" val="2513643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5A Physical Science (3 units)</a:t>
            </a:r>
          </a:p>
        </p:txBody>
      </p:sp>
    </p:spTree>
    <p:extLst>
      <p:ext uri="{BB962C8B-B14F-4D97-AF65-F5344CB8AC3E}">
        <p14:creationId xmlns:p14="http://schemas.microsoft.com/office/powerpoint/2010/main" val="1139771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5A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5B Biological Science (3 units)</a:t>
            </a:r>
          </a:p>
        </p:txBody>
      </p:sp>
    </p:spTree>
    <p:extLst>
      <p:ext uri="{BB962C8B-B14F-4D97-AF65-F5344CB8AC3E}">
        <p14:creationId xmlns:p14="http://schemas.microsoft.com/office/powerpoint/2010/main" val="282047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</p:txBody>
      </p:sp>
    </p:spTree>
    <p:extLst>
      <p:ext uri="{BB962C8B-B14F-4D97-AF65-F5344CB8AC3E}">
        <p14:creationId xmlns:p14="http://schemas.microsoft.com/office/powerpoint/2010/main" val="1330379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California General Education Transfer</a:t>
            </a:r>
            <a:br>
              <a:rPr lang="en-US" sz="5400" b="1" dirty="0"/>
            </a:br>
            <a:r>
              <a:rPr lang="en-US" sz="5400" b="1" dirty="0"/>
              <a:t>Curriculum (Cal-GETC)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912068"/>
            <a:ext cx="12031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Area 2: Mathematical Concepts &amp; Quantitative Reasoning (3 units)</a:t>
            </a:r>
          </a:p>
          <a:p>
            <a:r>
              <a:rPr lang="en-US" sz="2000" b="1" dirty="0"/>
              <a:t>Area 3: Arts and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5A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5B Biological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5C Laboratory (1 unit)</a:t>
            </a:r>
          </a:p>
        </p:txBody>
      </p:sp>
    </p:spTree>
    <p:extLst>
      <p:ext uri="{BB962C8B-B14F-4D97-AF65-F5344CB8AC3E}">
        <p14:creationId xmlns:p14="http://schemas.microsoft.com/office/powerpoint/2010/main" val="336828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CSU General Education Breadth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A: English Language Communication and Critical Thinking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A1 Oral Communication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A2 Written Communication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A3 Critical Thinking (3 units)</a:t>
            </a:r>
          </a:p>
          <a:p>
            <a:r>
              <a:rPr lang="en-US" sz="2000" b="1" dirty="0"/>
              <a:t>Area B: Scientific Inquiry and Quantitative Reasoning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B1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B2 Life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B3 Laboratory Activity (0-1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B4 Mathematics/Quantitative Reasoning (3 units)</a:t>
            </a:r>
            <a:endParaRPr lang="en-US" sz="2000" b="1" dirty="0"/>
          </a:p>
          <a:p>
            <a:r>
              <a:rPr lang="en-US" sz="2000" b="1" dirty="0"/>
              <a:t>Area C: Arts and Humanities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C1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C2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At least one more C1 or C2 (3 units)</a:t>
            </a:r>
            <a:endParaRPr lang="en-US" sz="2000" b="1" dirty="0"/>
          </a:p>
          <a:p>
            <a:r>
              <a:rPr lang="en-US" sz="2000" b="1" dirty="0"/>
              <a:t>Area D: Social Sciences (6 units)</a:t>
            </a:r>
          </a:p>
          <a:p>
            <a:r>
              <a:rPr lang="en-US" sz="2000" b="1" dirty="0"/>
              <a:t>Area E: Lifelong Learning and Self-Development (3 units)</a:t>
            </a:r>
          </a:p>
          <a:p>
            <a:r>
              <a:rPr lang="en-US" sz="2000" b="1" dirty="0"/>
              <a:t>Area F: Ethnic Studies (3 units)</a:t>
            </a:r>
          </a:p>
        </p:txBody>
      </p:sp>
    </p:spTree>
    <p:extLst>
      <p:ext uri="{BB962C8B-B14F-4D97-AF65-F5344CB8AC3E}">
        <p14:creationId xmlns:p14="http://schemas.microsoft.com/office/powerpoint/2010/main" val="3369021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CSU General Education Breadth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A: English Language Communication and Critical Thinking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A1 Oral Communication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A2 Written Communication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A3 Critical Thinking (3 units)</a:t>
            </a:r>
          </a:p>
          <a:p>
            <a:r>
              <a:rPr lang="en-US" sz="2000" b="1" dirty="0"/>
              <a:t>Area B: Scientific Inquiry and Quantitative Reasoning (</a:t>
            </a:r>
            <a:r>
              <a:rPr lang="en-US" sz="2000" b="1" strike="sngStrike" dirty="0">
                <a:solidFill>
                  <a:srgbClr val="FF0000"/>
                </a:solidFill>
              </a:rPr>
              <a:t>9</a:t>
            </a:r>
            <a:r>
              <a:rPr lang="en-US" sz="2000" b="1" dirty="0"/>
              <a:t> 10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B1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B2 Life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B3 Laboratory Activity (</a:t>
            </a:r>
            <a:r>
              <a:rPr lang="en-US" sz="2000" strike="sngStrike" dirty="0">
                <a:solidFill>
                  <a:srgbClr val="FF0000"/>
                </a:solidFill>
              </a:rPr>
              <a:t>0-</a:t>
            </a:r>
            <a:r>
              <a:rPr lang="en-US" sz="2000" dirty="0"/>
              <a:t>1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B4 Mathematics/Quantitative Reasoning (3 units)</a:t>
            </a:r>
            <a:endParaRPr lang="en-US" sz="2000" b="1" dirty="0"/>
          </a:p>
          <a:p>
            <a:r>
              <a:rPr lang="en-US" sz="2000" b="1" dirty="0"/>
              <a:t>Area C: Arts and Humanities (</a:t>
            </a:r>
            <a:r>
              <a:rPr lang="en-US" sz="2000" b="1" strike="sngStrike" dirty="0">
                <a:solidFill>
                  <a:srgbClr val="FF0000"/>
                </a:solidFill>
              </a:rPr>
              <a:t>9</a:t>
            </a:r>
            <a:r>
              <a:rPr lang="en-US" sz="2000" b="1" dirty="0"/>
              <a:t> 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C1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C2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At least one more C1 or C2 (3 units)</a:t>
            </a:r>
            <a:endParaRPr lang="en-US" sz="2000" b="1" strike="sngStrike" dirty="0">
              <a:solidFill>
                <a:srgbClr val="FF0000"/>
              </a:solidFill>
            </a:endParaRPr>
          </a:p>
          <a:p>
            <a:r>
              <a:rPr lang="en-US" sz="2000" b="1" dirty="0"/>
              <a:t>Area D: Social Sciences (6 units)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Area E: Lifelong Learning and Self-Development (3 units)</a:t>
            </a:r>
          </a:p>
          <a:p>
            <a:r>
              <a:rPr lang="en-US" sz="2000" b="1" dirty="0"/>
              <a:t>Area F: Ethnic Studies (3 units)</a:t>
            </a:r>
          </a:p>
        </p:txBody>
      </p:sp>
    </p:spTree>
    <p:extLst>
      <p:ext uri="{BB962C8B-B14F-4D97-AF65-F5344CB8AC3E}">
        <p14:creationId xmlns:p14="http://schemas.microsoft.com/office/powerpoint/2010/main" val="76354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IGETC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(6-9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 </a:t>
            </a:r>
            <a:r>
              <a:rPr lang="en-US" sz="2000" b="1" dirty="0"/>
              <a:t>CSU only</a:t>
            </a:r>
          </a:p>
          <a:p>
            <a:r>
              <a:rPr lang="en-US" sz="2000" b="1" dirty="0"/>
              <a:t>Area 2A: Mathematical Concepts and Quantitative Reasoning (3 units)</a:t>
            </a:r>
          </a:p>
          <a:p>
            <a:r>
              <a:rPr lang="en-US" sz="2000" b="1" dirty="0"/>
              <a:t>Area 3: Arts and Humanities (9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At least one more 3A or 3B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5A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5B Biological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5C Laboratory Science Requirement (1 unit)</a:t>
            </a:r>
          </a:p>
          <a:p>
            <a:r>
              <a:rPr lang="en-US" sz="2000" b="1" dirty="0"/>
              <a:t>Area 6A: Language Other than English (0 units) UC only</a:t>
            </a:r>
          </a:p>
          <a:p>
            <a:r>
              <a:rPr lang="en-US" sz="2000" b="1" dirty="0"/>
              <a:t>Area 7: Ethnic Studies (3 units)</a:t>
            </a:r>
          </a:p>
        </p:txBody>
      </p:sp>
    </p:spTree>
    <p:extLst>
      <p:ext uri="{BB962C8B-B14F-4D97-AF65-F5344CB8AC3E}">
        <p14:creationId xmlns:p14="http://schemas.microsoft.com/office/powerpoint/2010/main" val="395035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IGETC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Area 1: English Communication (</a:t>
            </a:r>
            <a:r>
              <a:rPr lang="en-US" sz="2000" b="1" strike="sngStrike" dirty="0">
                <a:solidFill>
                  <a:srgbClr val="FF0000"/>
                </a:solidFill>
              </a:rPr>
              <a:t>6-</a:t>
            </a:r>
            <a:r>
              <a:rPr lang="en-US" sz="2000" b="1" dirty="0"/>
              <a:t>9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English Composition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1B Critical Thinking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1C Oral Communication (3 units) </a:t>
            </a:r>
            <a:r>
              <a:rPr lang="en-US" sz="2000" b="1" strike="sngStrike" dirty="0">
                <a:solidFill>
                  <a:srgbClr val="FF0000"/>
                </a:solidFill>
              </a:rPr>
              <a:t>CSU only</a:t>
            </a:r>
          </a:p>
          <a:p>
            <a:r>
              <a:rPr lang="en-US" sz="2000" b="1" dirty="0"/>
              <a:t>Area 2A: Mathematical Concepts and Quantitative Reasoning (3 units)</a:t>
            </a:r>
          </a:p>
          <a:p>
            <a:r>
              <a:rPr lang="en-US" sz="2000" b="1" dirty="0"/>
              <a:t>Area 3: Arts and Humanities (</a:t>
            </a:r>
            <a:r>
              <a:rPr lang="en-US" sz="2000" b="1" strike="sngStrike" dirty="0">
                <a:solidFill>
                  <a:srgbClr val="FF0000"/>
                </a:solidFill>
              </a:rPr>
              <a:t>9</a:t>
            </a:r>
            <a:r>
              <a:rPr lang="en-US" sz="2000" b="1" dirty="0"/>
              <a:t> 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3A Arts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3B Humanities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rgbClr val="FF0000"/>
                </a:solidFill>
              </a:rPr>
              <a:t>At least one more 3A or 3B (3 units)</a:t>
            </a:r>
          </a:p>
          <a:p>
            <a:r>
              <a:rPr lang="en-US" sz="2000" b="1" dirty="0"/>
              <a:t>Area 4: Social and Behavioral Sciences (6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academic disciplines required</a:t>
            </a:r>
            <a:endParaRPr lang="en-US" sz="2000" b="1" dirty="0"/>
          </a:p>
          <a:p>
            <a:r>
              <a:rPr lang="en-US" sz="2000" b="1" dirty="0"/>
              <a:t>Area 5: Physical and Biological Sciences (7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5A Physical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5B Biological Science (3 units)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5C Laboratory Science Requirement (1 unit)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Area 6A: Language Other than English (0 units) UC only</a:t>
            </a:r>
          </a:p>
          <a:p>
            <a:r>
              <a:rPr lang="en-US" sz="2000" b="1" dirty="0"/>
              <a:t>Area 7: Ethnic Studies (3 units)</a:t>
            </a:r>
          </a:p>
        </p:txBody>
      </p:sp>
    </p:spTree>
    <p:extLst>
      <p:ext uri="{BB962C8B-B14F-4D97-AF65-F5344CB8AC3E}">
        <p14:creationId xmlns:p14="http://schemas.microsoft.com/office/powerpoint/2010/main" val="4219291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</p:spTree>
    <p:extLst>
      <p:ext uri="{BB962C8B-B14F-4D97-AF65-F5344CB8AC3E}">
        <p14:creationId xmlns:p14="http://schemas.microsoft.com/office/powerpoint/2010/main" val="173902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268763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</p:txBody>
      </p:sp>
    </p:spTree>
    <p:extLst>
      <p:ext uri="{BB962C8B-B14F-4D97-AF65-F5344CB8AC3E}">
        <p14:creationId xmlns:p14="http://schemas.microsoft.com/office/powerpoint/2010/main" val="3935075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</p:txBody>
      </p:sp>
    </p:spTree>
    <p:extLst>
      <p:ext uri="{BB962C8B-B14F-4D97-AF65-F5344CB8AC3E}">
        <p14:creationId xmlns:p14="http://schemas.microsoft.com/office/powerpoint/2010/main" val="85995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</p:txBody>
      </p:sp>
    </p:spTree>
    <p:extLst>
      <p:ext uri="{BB962C8B-B14F-4D97-AF65-F5344CB8AC3E}">
        <p14:creationId xmlns:p14="http://schemas.microsoft.com/office/powerpoint/2010/main" val="300577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39 semester units</a:t>
            </a:r>
          </a:p>
        </p:txBody>
      </p:sp>
    </p:spTree>
    <p:extLst>
      <p:ext uri="{BB962C8B-B14F-4D97-AF65-F5344CB8AC3E}">
        <p14:creationId xmlns:p14="http://schemas.microsoft.com/office/powerpoint/2010/main" val="359681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259345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</p:txBody>
      </p:sp>
    </p:spTree>
    <p:extLst>
      <p:ext uri="{BB962C8B-B14F-4D97-AF65-F5344CB8AC3E}">
        <p14:creationId xmlns:p14="http://schemas.microsoft.com/office/powerpoint/2010/main" val="2569912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</p:txBody>
      </p:sp>
    </p:spTree>
    <p:extLst>
      <p:ext uri="{BB962C8B-B14F-4D97-AF65-F5344CB8AC3E}">
        <p14:creationId xmlns:p14="http://schemas.microsoft.com/office/powerpoint/2010/main" val="2553420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</p:txBody>
      </p:sp>
    </p:spTree>
    <p:extLst>
      <p:ext uri="{BB962C8B-B14F-4D97-AF65-F5344CB8AC3E}">
        <p14:creationId xmlns:p14="http://schemas.microsoft.com/office/powerpoint/2010/main" val="3078897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  <a:p>
            <a:r>
              <a:rPr lang="en-US" sz="2800" b="1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3470232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  <a:p>
            <a:r>
              <a:rPr lang="en-US" sz="2800" b="1" dirty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Thinking: IGETC requires 5,000 words of writing</a:t>
            </a:r>
          </a:p>
        </p:txBody>
      </p:sp>
    </p:spTree>
    <p:extLst>
      <p:ext uri="{BB962C8B-B14F-4D97-AF65-F5344CB8AC3E}">
        <p14:creationId xmlns:p14="http://schemas.microsoft.com/office/powerpoint/2010/main" val="307473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  <a:p>
            <a:r>
              <a:rPr lang="en-US" sz="2800" b="1" dirty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Thinking: IGETC requires 5,000 words of writing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Mathematics and Quantitative Reasoning: IGETC requires the course to be a baccalaureate level mathematics or statistics course; does not allow Math for Teachers or Trigonometry to count</a:t>
            </a:r>
          </a:p>
        </p:txBody>
      </p:sp>
    </p:spTree>
    <p:extLst>
      <p:ext uri="{BB962C8B-B14F-4D97-AF65-F5344CB8AC3E}">
        <p14:creationId xmlns:p14="http://schemas.microsoft.com/office/powerpoint/2010/main" val="2347180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  <a:p>
            <a:r>
              <a:rPr lang="en-US" sz="2800" b="1" dirty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Thinking: IGETC requires 5,000 words of writing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Mathematics and Quantitative Reasoning: IGETC requires the course to be a baccalaureate level mathematics or statistics course; does not allow Math for Teachers or Trigonometry to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 does not allow for practical or personal development courses</a:t>
            </a:r>
          </a:p>
        </p:txBody>
      </p:sp>
    </p:spTree>
    <p:extLst>
      <p:ext uri="{BB962C8B-B14F-4D97-AF65-F5344CB8AC3E}">
        <p14:creationId xmlns:p14="http://schemas.microsoft.com/office/powerpoint/2010/main" val="1397503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Key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160256" y="1150067"/>
            <a:ext cx="12031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D grades allowed in Areas B1, B2, B3, C, D, E, 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all grades must be C or higher or “P”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Cal-GETC: all grades must be C or higher or “P”</a:t>
            </a:r>
          </a:p>
          <a:p>
            <a:r>
              <a:rPr lang="en-US" sz="2800" b="1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CSUGE: course must be baccalaureate level (determined by CCC)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IGETC: courses must be UC transferable (determined by the UC)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l-GETC: courses must be UC transferable (determined by the UC)</a:t>
            </a:r>
          </a:p>
          <a:p>
            <a:r>
              <a:rPr lang="en-US" sz="2800" b="1" dirty="0"/>
              <a:t>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Thinking: IGETC requires 5,000 words of writing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Mathematics and Quantitative Reasoning: IGETC requires the course to be a baccalaureate level mathematics or statistics course; does not allow Math for Teachers or Trigonometry to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IGETC does not allow for practical or personal development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Cal-GETC mirrors IGETC Standards</a:t>
            </a:r>
          </a:p>
        </p:txBody>
      </p:sp>
    </p:spTree>
    <p:extLst>
      <p:ext uri="{BB962C8B-B14F-4D97-AF65-F5344CB8AC3E}">
        <p14:creationId xmlns:p14="http://schemas.microsoft.com/office/powerpoint/2010/main" val="3032867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5885CA3D-E292-715D-22C9-07B09B721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242"/>
            <a:ext cx="9144000" cy="63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39 semester units</a:t>
            </a:r>
          </a:p>
          <a:p>
            <a:endParaRPr lang="en-US" sz="3600" dirty="0"/>
          </a:p>
          <a:p>
            <a:r>
              <a:rPr lang="en-US" sz="3600" b="1" dirty="0"/>
              <a:t>Intersegmental General Education Transfer Curriculum (IGETC)</a:t>
            </a:r>
          </a:p>
        </p:txBody>
      </p:sp>
    </p:spTree>
    <p:extLst>
      <p:ext uri="{BB962C8B-B14F-4D97-AF65-F5344CB8AC3E}">
        <p14:creationId xmlns:p14="http://schemas.microsoft.com/office/powerpoint/2010/main" val="773012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6B02D38-6C45-525B-65D2-B3F4DA7F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4843"/>
            <a:ext cx="10058400" cy="4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7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24D1988-2E51-FC13-5982-CEDB1E26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530"/>
            <a:ext cx="10058400" cy="68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9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2C8F7-26DB-4FAD-A6C3-AB23D534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30" y="0"/>
            <a:ext cx="552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39 semester units</a:t>
            </a:r>
          </a:p>
          <a:p>
            <a:endParaRPr lang="en-US" sz="3600" dirty="0"/>
          </a:p>
          <a:p>
            <a:r>
              <a:rPr lang="en-US" sz="3600" b="1" dirty="0"/>
              <a:t>Intersegmental General Education Transfer Curriculum (IGETC)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34 semester units for transfer to UC</a:t>
            </a:r>
          </a:p>
        </p:txBody>
      </p:sp>
    </p:spTree>
    <p:extLst>
      <p:ext uri="{BB962C8B-B14F-4D97-AF65-F5344CB8AC3E}">
        <p14:creationId xmlns:p14="http://schemas.microsoft.com/office/powerpoint/2010/main" val="11850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39 semester units</a:t>
            </a:r>
          </a:p>
          <a:p>
            <a:endParaRPr lang="en-US" sz="3600" dirty="0"/>
          </a:p>
          <a:p>
            <a:r>
              <a:rPr lang="en-US" sz="3600" b="1" dirty="0"/>
              <a:t>Intersegmental General Education Transfer Curriculum (IGETC)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34 semester units for transfer to UC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37 semester units for transfer to CSU</a:t>
            </a:r>
          </a:p>
        </p:txBody>
      </p:sp>
    </p:spTree>
    <p:extLst>
      <p:ext uri="{BB962C8B-B14F-4D97-AF65-F5344CB8AC3E}">
        <p14:creationId xmlns:p14="http://schemas.microsoft.com/office/powerpoint/2010/main" val="150171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0" y="253566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Traditional Transfer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1" i="0" u="none" strike="noStrike" dirty="0">
                <a:effectLst/>
              </a:rPr>
              <a:t>Lower-Division General Education</a:t>
            </a:r>
            <a:endParaRPr lang="en-US" sz="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04F2F-61F2-D499-77B1-F8130863A19A}"/>
              </a:ext>
            </a:extLst>
          </p:cNvPr>
          <p:cNvSpPr txBox="1"/>
          <p:nvPr/>
        </p:nvSpPr>
        <p:spPr>
          <a:xfrm>
            <a:off x="86264" y="2046086"/>
            <a:ext cx="12105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California State University General Education Breadth (CSU GE)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39 semester units</a:t>
            </a:r>
          </a:p>
          <a:p>
            <a:endParaRPr lang="en-US" sz="3600" dirty="0"/>
          </a:p>
          <a:p>
            <a:r>
              <a:rPr lang="en-US" sz="3600" b="1" dirty="0"/>
              <a:t>Intersegmental General Education Transfer Curriculum (IGETC)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34 semester units for transfer to UC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37 semester units for transfer to CSU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Satisfies lower-division GE for all CSU campuses and at most UC campuses</a:t>
            </a:r>
          </a:p>
        </p:txBody>
      </p:sp>
    </p:spTree>
    <p:extLst>
      <p:ext uri="{BB962C8B-B14F-4D97-AF65-F5344CB8AC3E}">
        <p14:creationId xmlns:p14="http://schemas.microsoft.com/office/powerpoint/2010/main" val="173814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6A0E5E-50F1-1C8E-6F29-21565406E6F5}"/>
              </a:ext>
            </a:extLst>
          </p:cNvPr>
          <p:cNvSpPr txBox="1"/>
          <p:nvPr/>
        </p:nvSpPr>
        <p:spPr>
          <a:xfrm>
            <a:off x="-9425" y="2535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AB 928</a:t>
            </a:r>
          </a:p>
        </p:txBody>
      </p:sp>
    </p:spTree>
    <p:extLst>
      <p:ext uri="{BB962C8B-B14F-4D97-AF65-F5344CB8AC3E}">
        <p14:creationId xmlns:p14="http://schemas.microsoft.com/office/powerpoint/2010/main" val="17115318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249d4ac7-0b39-4174-9809-ef6c5fd53db8" xsi:nil="true"/>
    <MigrationWizIdVersion xmlns="249d4ac7-0b39-4174-9809-ef6c5fd53db8" xsi:nil="true"/>
    <MigrationWizIdPermissions xmlns="249d4ac7-0b39-4174-9809-ef6c5fd53d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D9ABF58FF514D819B561CE6657223" ma:contentTypeVersion="5" ma:contentTypeDescription="Create a new document." ma:contentTypeScope="" ma:versionID="62dfce69244098e36073aef6ace6e2e2">
  <xsd:schema xmlns:xsd="http://www.w3.org/2001/XMLSchema" xmlns:xs="http://www.w3.org/2001/XMLSchema" xmlns:p="http://schemas.microsoft.com/office/2006/metadata/properties" xmlns:ns3="249d4ac7-0b39-4174-9809-ef6c5fd53db8" targetNamespace="http://schemas.microsoft.com/office/2006/metadata/properties" ma:root="true" ma:fieldsID="208bb1523d30d8d90bab40340222a314" ns3:_="">
    <xsd:import namespace="249d4ac7-0b39-4174-9809-ef6c5fd53d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igrationWizId" minOccurs="0"/>
                <xsd:element ref="ns3:MigrationWizIdPermissions" minOccurs="0"/>
                <xsd:element ref="ns3:MigrationWizId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d4ac7-0b39-4174-9809-ef6c5fd53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igrationWizId" ma:index="10" nillable="true" ma:displayName="MigrationWizId" ma:internalName="MigrationWizId">
      <xsd:simpleType>
        <xsd:restriction base="dms:Text"/>
      </xsd:simpleType>
    </xsd:element>
    <xsd:element name="MigrationWizIdPermissions" ma:index="11" nillable="true" ma:displayName="MigrationWizIdPermissions" ma:internalName="MigrationWizIdPermissions">
      <xsd:simpleType>
        <xsd:restriction base="dms:Text"/>
      </xsd:simpleType>
    </xsd:element>
    <xsd:element name="MigrationWizIdVersion" ma:index="12" nillable="true" ma:displayName="MigrationWizIdVersion" ma:internalName="MigrationWizId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DD8EEA-52A6-4942-8E67-7B48349F1F73}">
  <ds:schemaRefs>
    <ds:schemaRef ds:uri="http://schemas.microsoft.com/office/2006/metadata/properties"/>
    <ds:schemaRef ds:uri="http://www.w3.org/2000/xmlns/"/>
    <ds:schemaRef ds:uri="249d4ac7-0b39-4174-9809-ef6c5fd53db8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91485B-2928-43A6-AA6E-4CFF0EE6679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49d4ac7-0b39-4174-9809-ef6c5fd53db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D4CAF-1B7A-4EF2-8E36-94BE1252B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4658</TotalTime>
  <Words>3057</Words>
  <Application>Microsoft Office PowerPoint</Application>
  <PresentationFormat>Widescreen</PresentationFormat>
  <Paragraphs>369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Kutil</dc:creator>
  <cp:lastModifiedBy>Craig Kutil</cp:lastModifiedBy>
  <cp:revision>42</cp:revision>
  <dcterms:created xsi:type="dcterms:W3CDTF">2023-08-27T00:17:26Z</dcterms:created>
  <dcterms:modified xsi:type="dcterms:W3CDTF">2024-03-21T17:14:51Z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0x010100F7FD9ABF58FF514D819B561CE6657223</vt:lpwstr>
  </property>
</Properties>
</file>