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8" r:id="rId2"/>
    <p:sldId id="283" r:id="rId3"/>
    <p:sldId id="269" r:id="rId4"/>
    <p:sldId id="279" r:id="rId5"/>
    <p:sldId id="280" r:id="rId6"/>
    <p:sldId id="281" r:id="rId7"/>
    <p:sldId id="270" r:id="rId8"/>
    <p:sldId id="274" r:id="rId9"/>
    <p:sldId id="261"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1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0324"/>
    <a:srgbClr val="D79B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napToObjects="1" showGuides="1">
      <p:cViewPr varScale="1">
        <p:scale>
          <a:sx n="107" d="100"/>
          <a:sy n="107" d="100"/>
        </p:scale>
        <p:origin x="1770" y="102"/>
      </p:cViewPr>
      <p:guideLst>
        <p:guide orient="horz" pos="2160"/>
        <p:guide pos="281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F568D-F5DA-4848-9192-A79DEB441805}" type="datetimeFigureOut">
              <a:rPr lang="en-US" smtClean="0"/>
              <a:t>3/20/2024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9E03B-2156-42A6-AF04-E6ECC69D1D55}" type="slidenum">
              <a:rPr lang="en-US" smtClean="0"/>
              <a:t>‹#›</a:t>
            </a:fld>
            <a:endParaRPr lang="en-US"/>
          </a:p>
        </p:txBody>
      </p:sp>
    </p:spTree>
    <p:extLst>
      <p:ext uri="{BB962C8B-B14F-4D97-AF65-F5344CB8AC3E}">
        <p14:creationId xmlns:p14="http://schemas.microsoft.com/office/powerpoint/2010/main" val="387090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49E03B-2156-42A6-AF04-E6ECC69D1D55}" type="slidenum">
              <a:rPr lang="en-US" smtClean="0"/>
              <a:t>1</a:t>
            </a:fld>
            <a:endParaRPr lang="en-US"/>
          </a:p>
        </p:txBody>
      </p:sp>
    </p:spTree>
    <p:extLst>
      <p:ext uri="{BB962C8B-B14F-4D97-AF65-F5344CB8AC3E}">
        <p14:creationId xmlns:p14="http://schemas.microsoft.com/office/powerpoint/2010/main" val="1514346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Meghan Swanson for getting us started with CPL</a:t>
            </a:r>
          </a:p>
        </p:txBody>
      </p:sp>
      <p:sp>
        <p:nvSpPr>
          <p:cNvPr id="4" name="Slide Number Placeholder 3"/>
          <p:cNvSpPr>
            <a:spLocks noGrp="1"/>
          </p:cNvSpPr>
          <p:nvPr>
            <p:ph type="sldNum" sz="quarter" idx="5"/>
          </p:nvPr>
        </p:nvSpPr>
        <p:spPr/>
        <p:txBody>
          <a:bodyPr/>
          <a:lstStyle/>
          <a:p>
            <a:fld id="{0949E03B-2156-42A6-AF04-E6ECC69D1D55}" type="slidenum">
              <a:rPr lang="en-US" smtClean="0"/>
              <a:t>3</a:t>
            </a:fld>
            <a:endParaRPr lang="en-US"/>
          </a:p>
        </p:txBody>
      </p:sp>
    </p:spTree>
    <p:extLst>
      <p:ext uri="{BB962C8B-B14F-4D97-AF65-F5344CB8AC3E}">
        <p14:creationId xmlns:p14="http://schemas.microsoft.com/office/powerpoint/2010/main" val="2213328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995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293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75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90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795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350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42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342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414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091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583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8F250-0D09-3E4A-A1DD-97D7FE578F61}" type="datetimeFigureOut">
              <a:rPr lang="en-US" smtClean="0"/>
              <a:t>3/20/2024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75900-AE01-2E42-963E-9125152EE186}" type="slidenum">
              <a:rPr lang="en-US" smtClean="0"/>
              <a:t>‹#›</a:t>
            </a:fld>
            <a:endParaRPr lang="en-US"/>
          </a:p>
        </p:txBody>
      </p:sp>
    </p:spTree>
    <p:extLst>
      <p:ext uri="{BB962C8B-B14F-4D97-AF65-F5344CB8AC3E}">
        <p14:creationId xmlns:p14="http://schemas.microsoft.com/office/powerpoint/2010/main" val="2526892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7"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Group 12">
            <a:extLst>
              <a:ext uri="{FF2B5EF4-FFF2-40B4-BE49-F238E27FC236}">
                <a16:creationId xmlns:a16="http://schemas.microsoft.com/office/drawing/2014/main" id="{B16C4F8C-EFD3-05C6-C379-916B891FEC21}"/>
              </a:ext>
            </a:extLst>
          </p:cNvPr>
          <p:cNvGrpSpPr/>
          <p:nvPr/>
        </p:nvGrpSpPr>
        <p:grpSpPr>
          <a:xfrm>
            <a:off x="20" y="1282"/>
            <a:ext cx="9143980" cy="6858000"/>
            <a:chOff x="20" y="1282"/>
            <a:chExt cx="9143980" cy="6858000"/>
          </a:xfrm>
        </p:grpSpPr>
        <p:pic>
          <p:nvPicPr>
            <p:cNvPr id="3" name="Picture 2">
              <a:extLst>
                <a:ext uri="{FF2B5EF4-FFF2-40B4-BE49-F238E27FC236}">
                  <a16:creationId xmlns:a16="http://schemas.microsoft.com/office/drawing/2014/main" id="{B4FBCB99-271E-11B5-6ED3-5F5814D4D158}"/>
                </a:ext>
              </a:extLst>
            </p:cNvPr>
            <p:cNvPicPr>
              <a:picLocks noChangeAspect="1"/>
            </p:cNvPicPr>
            <p:nvPr/>
          </p:nvPicPr>
          <p:blipFill>
            <a:blip r:embed="rId3"/>
            <a:srcRect l="12493" r="12493"/>
            <a:stretch/>
          </p:blipFill>
          <p:spPr>
            <a:xfrm>
              <a:off x="20" y="1282"/>
              <a:ext cx="9143980" cy="6856718"/>
            </a:xfrm>
            <a:prstGeom prst="rect">
              <a:avLst/>
            </a:prstGeom>
          </p:spPr>
        </p:pic>
        <p:pic>
          <p:nvPicPr>
            <p:cNvPr id="5" name="Picture 4" descr="A close up of a sign&#10;&#10;Description automatically generated">
              <a:extLst>
                <a:ext uri="{FF2B5EF4-FFF2-40B4-BE49-F238E27FC236}">
                  <a16:creationId xmlns:a16="http://schemas.microsoft.com/office/drawing/2014/main" id="{CDEEE710-8A3C-3CFA-72EE-89E4C063F62C}"/>
                </a:ext>
              </a:extLst>
            </p:cNvPr>
            <p:cNvPicPr>
              <a:picLocks noChangeAspect="1"/>
            </p:cNvPicPr>
            <p:nvPr/>
          </p:nvPicPr>
          <p:blipFill>
            <a:blip r:embed="rId4"/>
            <a:stretch>
              <a:fillRect/>
            </a:stretch>
          </p:blipFill>
          <p:spPr>
            <a:xfrm>
              <a:off x="6557782" y="1282"/>
              <a:ext cx="2585075" cy="6858000"/>
            </a:xfrm>
            <a:prstGeom prst="rect">
              <a:avLst/>
            </a:prstGeom>
          </p:spPr>
        </p:pic>
        <p:pic>
          <p:nvPicPr>
            <p:cNvPr id="7" name="Picture 6" descr="A logo for a college&#10;&#10;Description automatically generated">
              <a:extLst>
                <a:ext uri="{FF2B5EF4-FFF2-40B4-BE49-F238E27FC236}">
                  <a16:creationId xmlns:a16="http://schemas.microsoft.com/office/drawing/2014/main" id="{F979F866-74CD-CF4D-E8FA-6B678E8D84E0}"/>
                </a:ext>
              </a:extLst>
            </p:cNvPr>
            <p:cNvPicPr>
              <a:picLocks noChangeAspect="1"/>
            </p:cNvPicPr>
            <p:nvPr/>
          </p:nvPicPr>
          <p:blipFill>
            <a:blip r:embed="rId5"/>
            <a:stretch>
              <a:fillRect/>
            </a:stretch>
          </p:blipFill>
          <p:spPr>
            <a:xfrm>
              <a:off x="89648" y="5819376"/>
              <a:ext cx="941294" cy="941294"/>
            </a:xfrm>
            <a:prstGeom prst="rect">
              <a:avLst/>
            </a:prstGeom>
          </p:spPr>
        </p:pic>
      </p:grpSp>
      <p:sp>
        <p:nvSpPr>
          <p:cNvPr id="14" name="TextBox 13">
            <a:extLst>
              <a:ext uri="{FF2B5EF4-FFF2-40B4-BE49-F238E27FC236}">
                <a16:creationId xmlns:a16="http://schemas.microsoft.com/office/drawing/2014/main" id="{50C2D045-A75C-7264-D1CE-34ADDB765CF8}"/>
              </a:ext>
            </a:extLst>
          </p:cNvPr>
          <p:cNvSpPr txBox="1"/>
          <p:nvPr/>
        </p:nvSpPr>
        <p:spPr>
          <a:xfrm>
            <a:off x="1119447" y="5905302"/>
            <a:ext cx="5437192" cy="769441"/>
          </a:xfrm>
          <a:prstGeom prst="rect">
            <a:avLst/>
          </a:prstGeom>
          <a:noFill/>
        </p:spPr>
        <p:txBody>
          <a:bodyPr wrap="square" rtlCol="0">
            <a:spAutoFit/>
          </a:bodyPr>
          <a:lstStyle/>
          <a:p>
            <a:r>
              <a:rPr lang="en-US" sz="2800" dirty="0">
                <a:solidFill>
                  <a:schemeClr val="bg1"/>
                </a:solidFill>
                <a:latin typeface="Agenda-Light"/>
              </a:rPr>
              <a:t>Credit for Prior Learning Workshop</a:t>
            </a:r>
          </a:p>
          <a:p>
            <a:r>
              <a:rPr lang="en-US" sz="1600" dirty="0">
                <a:solidFill>
                  <a:schemeClr val="bg1"/>
                </a:solidFill>
                <a:latin typeface="Agenda-Light"/>
              </a:rPr>
              <a:t>March 21, 2024 </a:t>
            </a:r>
          </a:p>
        </p:txBody>
      </p:sp>
      <p:sp>
        <p:nvSpPr>
          <p:cNvPr id="2" name="Rectangle 1">
            <a:extLst>
              <a:ext uri="{FF2B5EF4-FFF2-40B4-BE49-F238E27FC236}">
                <a16:creationId xmlns:a16="http://schemas.microsoft.com/office/drawing/2014/main" id="{CD96F977-2F84-4156-8904-0F4D07D0C31D}"/>
              </a:ext>
            </a:extLst>
          </p:cNvPr>
          <p:cNvSpPr/>
          <p:nvPr/>
        </p:nvSpPr>
        <p:spPr>
          <a:xfrm>
            <a:off x="108913" y="97330"/>
            <a:ext cx="3019769" cy="1446550"/>
          </a:xfrm>
          <a:prstGeom prst="rect">
            <a:avLst/>
          </a:prstGeom>
          <a:noFill/>
          <a:effectLst/>
        </p:spPr>
        <p:txBody>
          <a:bodyPr wrap="square" lIns="91440" tIns="45720" rIns="91440" bIns="45720">
            <a:spAutoFit/>
          </a:bodyPr>
          <a:lstStyle/>
          <a:p>
            <a:r>
              <a:rPr lang="en-US" sz="4400" b="1" dirty="0">
                <a:ln w="9525">
                  <a:solidFill>
                    <a:schemeClr val="bg1"/>
                  </a:solidFill>
                  <a:prstDash val="solid"/>
                </a:ln>
                <a:effectLst>
                  <a:outerShdw blurRad="12700" dist="38100" dir="2700000" algn="tl" rotWithShape="0">
                    <a:schemeClr val="bg1">
                      <a:lumMod val="50000"/>
                    </a:schemeClr>
                  </a:outerShdw>
                </a:effectLst>
                <a:latin typeface="Calibri Light" panose="020F0302020204030204" pitchFamily="34" charset="0"/>
                <a:ea typeface="Calibri Light" panose="020F0302020204030204" pitchFamily="34" charset="0"/>
                <a:cs typeface="Calibri Light" panose="020F0302020204030204" pitchFamily="34" charset="0"/>
              </a:rPr>
              <a:t>Flex Day</a:t>
            </a:r>
          </a:p>
          <a:p>
            <a:r>
              <a:rPr lang="en-US" sz="4400" b="1" dirty="0">
                <a:ln w="9525">
                  <a:solidFill>
                    <a:schemeClr val="bg1"/>
                  </a:solidFill>
                  <a:prstDash val="solid"/>
                </a:ln>
                <a:effectLst>
                  <a:outerShdw blurRad="12700" dist="38100" dir="2700000" algn="tl" rotWithShape="0">
                    <a:schemeClr val="bg1">
                      <a:lumMod val="50000"/>
                    </a:schemeClr>
                  </a:outerShdw>
                </a:effectLst>
                <a:latin typeface="Calibri Light" panose="020F0302020204030204" pitchFamily="34" charset="0"/>
                <a:ea typeface="Calibri Light" panose="020F0302020204030204" pitchFamily="34" charset="0"/>
                <a:cs typeface="Calibri Light" panose="020F0302020204030204" pitchFamily="34" charset="0"/>
              </a:rPr>
              <a:t>Spring 2024</a:t>
            </a:r>
            <a:endParaRPr lang="en-US" sz="4400" b="0" cap="none" spc="0" dirty="0">
              <a:ln w="0"/>
              <a:effectLst>
                <a:reflection blurRad="6350" stA="53000" endA="300" endPos="35500" dir="5400000" sy="-90000" algn="bl" rotWithShape="0"/>
              </a:effectLst>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89241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8DA013-0B26-440F-B00E-2D960385E25E}"/>
              </a:ext>
            </a:extLst>
          </p:cNvPr>
          <p:cNvSpPr txBox="1"/>
          <p:nvPr/>
        </p:nvSpPr>
        <p:spPr>
          <a:xfrm>
            <a:off x="450476" y="937742"/>
            <a:ext cx="8243047" cy="5545044"/>
          </a:xfrm>
          <a:prstGeom prst="rect">
            <a:avLst/>
          </a:prstGeom>
          <a:gradFill>
            <a:gsLst>
              <a:gs pos="100000">
                <a:schemeClr val="tx1">
                  <a:alpha val="58000"/>
                </a:schemeClr>
              </a:gs>
              <a:gs pos="100000">
                <a:schemeClr val="tx1">
                  <a:tint val="44500"/>
                  <a:satMod val="160000"/>
                </a:schemeClr>
              </a:gs>
              <a:gs pos="100000">
                <a:schemeClr val="tx1">
                  <a:tint val="23500"/>
                  <a:satMod val="160000"/>
                </a:schemeClr>
              </a:gs>
            </a:gsLst>
            <a:lin ang="2700000" scaled="1"/>
          </a:gradFill>
        </p:spPr>
        <p:txBody>
          <a:bodyPr wrap="square" rtlCol="0">
            <a:spAutoFit/>
          </a:bodyPr>
          <a:lstStyle/>
          <a:p>
            <a:r>
              <a:rPr lang="en-US" sz="2800" b="1" dirty="0">
                <a:solidFill>
                  <a:schemeClr val="bg1"/>
                </a:solidFill>
                <a:latin typeface="Trebuchet MS" panose="020B0603020202020204" pitchFamily="34" charset="0"/>
                <a:cs typeface="Verdana"/>
              </a:rPr>
              <a:t>Overview of Session</a:t>
            </a:r>
          </a:p>
          <a:p>
            <a:endParaRPr lang="en-US" sz="2000" b="1" dirty="0">
              <a:solidFill>
                <a:schemeClr val="bg1"/>
              </a:solidFill>
              <a:latin typeface="Trebuchet MS" panose="020B0603020202020204" pitchFamily="34" charset="0"/>
            </a:endParaRPr>
          </a:p>
          <a:p>
            <a:pPr marL="342900" indent="-342900">
              <a:lnSpc>
                <a:spcPct val="150000"/>
              </a:lnSpc>
              <a:buFont typeface="Arial" panose="020B0604020202020204" pitchFamily="34" charset="0"/>
              <a:buChar char="•"/>
            </a:pPr>
            <a:r>
              <a:rPr lang="en-US" sz="2000" b="1" dirty="0">
                <a:solidFill>
                  <a:schemeClr val="bg1"/>
                </a:solidFill>
                <a:latin typeface="Trebuchet MS" panose="020B0603020202020204" pitchFamily="34" charset="0"/>
              </a:rPr>
              <a:t>Credit for Prior Learning Team</a:t>
            </a:r>
          </a:p>
          <a:p>
            <a:pPr marL="342900" indent="-342900">
              <a:lnSpc>
                <a:spcPct val="150000"/>
              </a:lnSpc>
              <a:buFont typeface="Arial" panose="020B0604020202020204" pitchFamily="34" charset="0"/>
              <a:buChar char="•"/>
            </a:pPr>
            <a:r>
              <a:rPr lang="en-US" sz="2000" b="1" dirty="0">
                <a:solidFill>
                  <a:schemeClr val="bg1"/>
                </a:solidFill>
                <a:latin typeface="Trebuchet MS" panose="020B0603020202020204" pitchFamily="34" charset="0"/>
              </a:rPr>
              <a:t>Benefits of Credit for Prior Learning</a:t>
            </a:r>
          </a:p>
          <a:p>
            <a:pPr marL="800100" lvl="1" indent="-342900">
              <a:buFont typeface="Arial" panose="020B0604020202020204" pitchFamily="34" charset="0"/>
              <a:buChar char="•"/>
            </a:pPr>
            <a:r>
              <a:rPr lang="en-US" sz="2000" dirty="0">
                <a:solidFill>
                  <a:schemeClr val="bg1"/>
                </a:solidFill>
                <a:latin typeface="Trebuchet MS" panose="020B0603020202020204" pitchFamily="34" charset="0"/>
              </a:rPr>
              <a:t>College</a:t>
            </a:r>
          </a:p>
          <a:p>
            <a:pPr marL="800100" lvl="1" indent="-342900">
              <a:buFont typeface="Arial" panose="020B0604020202020204" pitchFamily="34" charset="0"/>
              <a:buChar char="•"/>
            </a:pPr>
            <a:r>
              <a:rPr lang="en-US" sz="2000" dirty="0">
                <a:solidFill>
                  <a:schemeClr val="bg1"/>
                </a:solidFill>
                <a:latin typeface="Trebuchet MS" panose="020B0603020202020204" pitchFamily="34" charset="0"/>
              </a:rPr>
              <a:t>Program</a:t>
            </a:r>
          </a:p>
          <a:p>
            <a:pPr marL="800100" lvl="1" indent="-342900">
              <a:buFont typeface="Arial" panose="020B0604020202020204" pitchFamily="34" charset="0"/>
              <a:buChar char="•"/>
            </a:pPr>
            <a:r>
              <a:rPr lang="en-US" sz="2000" dirty="0">
                <a:solidFill>
                  <a:schemeClr val="bg1"/>
                </a:solidFill>
                <a:latin typeface="Trebuchet MS" panose="020B0603020202020204" pitchFamily="34" charset="0"/>
              </a:rPr>
              <a:t>Students</a:t>
            </a:r>
          </a:p>
          <a:p>
            <a:pPr marL="342900" indent="-342900">
              <a:lnSpc>
                <a:spcPct val="150000"/>
              </a:lnSpc>
              <a:buFont typeface="Arial" panose="020B0604020202020204" pitchFamily="34" charset="0"/>
              <a:buChar char="•"/>
            </a:pPr>
            <a:r>
              <a:rPr lang="en-US" sz="2000" b="1" dirty="0">
                <a:solidFill>
                  <a:schemeClr val="bg1"/>
                </a:solidFill>
                <a:latin typeface="Trebuchet MS" panose="020B0603020202020204" pitchFamily="34" charset="0"/>
              </a:rPr>
              <a:t>Types of Credit for Prior Learning</a:t>
            </a:r>
          </a:p>
          <a:p>
            <a:pPr marL="800100" lvl="1" indent="-342900">
              <a:buFont typeface="Arial" panose="020B0604020202020204" pitchFamily="34" charset="0"/>
              <a:buChar char="•"/>
            </a:pPr>
            <a:r>
              <a:rPr lang="en-US" sz="2000" dirty="0">
                <a:solidFill>
                  <a:schemeClr val="bg1"/>
                </a:solidFill>
                <a:latin typeface="Trebuchet MS" panose="020B0603020202020204" pitchFamily="34" charset="0"/>
              </a:rPr>
              <a:t>Exam</a:t>
            </a:r>
          </a:p>
          <a:p>
            <a:pPr marL="800100" lvl="1" indent="-342900">
              <a:buFont typeface="Arial" panose="020B0604020202020204" pitchFamily="34" charset="0"/>
              <a:buChar char="•"/>
            </a:pPr>
            <a:r>
              <a:rPr lang="en-US" sz="2000" dirty="0">
                <a:solidFill>
                  <a:schemeClr val="bg1"/>
                </a:solidFill>
                <a:latin typeface="Trebuchet MS" panose="020B0603020202020204" pitchFamily="34" charset="0"/>
              </a:rPr>
              <a:t>Portfolio</a:t>
            </a:r>
          </a:p>
          <a:p>
            <a:pPr marL="800100" lvl="1" indent="-342900">
              <a:buFont typeface="Arial" panose="020B0604020202020204" pitchFamily="34" charset="0"/>
              <a:buChar char="•"/>
            </a:pPr>
            <a:r>
              <a:rPr lang="en-US" sz="2000" dirty="0">
                <a:solidFill>
                  <a:schemeClr val="bg1"/>
                </a:solidFill>
                <a:latin typeface="Trebuchet MS" panose="020B0603020202020204" pitchFamily="34" charset="0"/>
              </a:rPr>
              <a:t>Industry Recognized Training/Credentials</a:t>
            </a:r>
          </a:p>
          <a:p>
            <a:pPr marL="800100" lvl="1" indent="-342900">
              <a:buFont typeface="Arial" panose="020B0604020202020204" pitchFamily="34" charset="0"/>
              <a:buChar char="•"/>
            </a:pPr>
            <a:r>
              <a:rPr lang="en-US" sz="2000" dirty="0">
                <a:solidFill>
                  <a:schemeClr val="bg1"/>
                </a:solidFill>
                <a:latin typeface="Trebuchet MS" panose="020B0603020202020204" pitchFamily="34" charset="0"/>
              </a:rPr>
              <a:t>Military Joint Service Transcripts</a:t>
            </a:r>
          </a:p>
          <a:p>
            <a:pPr marL="800100" lvl="1" indent="-342900">
              <a:buFont typeface="Arial" panose="020B0604020202020204" pitchFamily="34" charset="0"/>
              <a:buChar char="•"/>
            </a:pPr>
            <a:r>
              <a:rPr lang="en-US" sz="2000" dirty="0">
                <a:solidFill>
                  <a:schemeClr val="bg1"/>
                </a:solidFill>
                <a:latin typeface="Trebuchet MS" panose="020B0603020202020204" pitchFamily="34" charset="0"/>
              </a:rPr>
              <a:t>Satisfactory Scoring on AP, IB, CLEP </a:t>
            </a:r>
          </a:p>
          <a:p>
            <a:pPr marL="342900" indent="-342900">
              <a:lnSpc>
                <a:spcPct val="150000"/>
              </a:lnSpc>
              <a:buFont typeface="Arial" panose="020B0604020202020204" pitchFamily="34" charset="0"/>
              <a:buChar char="•"/>
            </a:pPr>
            <a:r>
              <a:rPr lang="en-US" sz="2000" b="1" dirty="0">
                <a:solidFill>
                  <a:schemeClr val="bg1"/>
                </a:solidFill>
                <a:latin typeface="Trebuchet MS" panose="020B0603020202020204" pitchFamily="34" charset="0"/>
              </a:rPr>
              <a:t>Faculty Process</a:t>
            </a:r>
          </a:p>
          <a:p>
            <a:pPr marL="800100" lvl="1" indent="-342900">
              <a:lnSpc>
                <a:spcPct val="150000"/>
              </a:lnSpc>
              <a:buFont typeface="Arial" panose="020B0604020202020204" pitchFamily="34" charset="0"/>
              <a:buChar char="•"/>
            </a:pPr>
            <a:r>
              <a:rPr lang="en-US" sz="2000" dirty="0">
                <a:solidFill>
                  <a:schemeClr val="bg1"/>
                </a:solidFill>
                <a:latin typeface="Trebuchet MS" panose="020B0603020202020204" pitchFamily="34" charset="0"/>
              </a:rPr>
              <a:t>How to make your courses eligible for credit for prior learning</a:t>
            </a:r>
          </a:p>
        </p:txBody>
      </p:sp>
      <p:sp>
        <p:nvSpPr>
          <p:cNvPr id="3" name="Rectangle 2">
            <a:extLst>
              <a:ext uri="{FF2B5EF4-FFF2-40B4-BE49-F238E27FC236}">
                <a16:creationId xmlns:a16="http://schemas.microsoft.com/office/drawing/2014/main" id="{7084BC2A-FD06-45C7-84D7-9CE4A5E94817}"/>
              </a:ext>
            </a:extLst>
          </p:cNvPr>
          <p:cNvSpPr/>
          <p:nvPr/>
        </p:nvSpPr>
        <p:spPr>
          <a:xfrm>
            <a:off x="450476" y="270744"/>
            <a:ext cx="6042212" cy="523220"/>
          </a:xfrm>
          <a:prstGeom prst="rect">
            <a:avLst/>
          </a:prstGeom>
          <a:solidFill>
            <a:schemeClr val="tx1">
              <a:alpha val="32000"/>
            </a:schemeClr>
          </a:solidFill>
        </p:spPr>
        <p:txBody>
          <a:bodyPr wrap="square" anchor="ctr">
            <a:spAutoFit/>
          </a:bodyPr>
          <a:lstStyle/>
          <a:p>
            <a:r>
              <a:rPr lang="en-US" sz="2800" b="1" dirty="0">
                <a:solidFill>
                  <a:schemeClr val="bg1"/>
                </a:solidFill>
                <a:latin typeface="Trebuchet MS" panose="020B0603020202020204" pitchFamily="34" charset="0"/>
                <a:cs typeface="Verdana"/>
              </a:rPr>
              <a:t>Credit for Prior Learning Workshop</a:t>
            </a:r>
          </a:p>
        </p:txBody>
      </p:sp>
    </p:spTree>
    <p:extLst>
      <p:ext uri="{BB962C8B-B14F-4D97-AF65-F5344CB8AC3E}">
        <p14:creationId xmlns:p14="http://schemas.microsoft.com/office/powerpoint/2010/main" val="1908911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9647" y="233066"/>
            <a:ext cx="6158753" cy="523220"/>
          </a:xfrm>
          <a:prstGeom prst="rect">
            <a:avLst/>
          </a:prstGeom>
        </p:spPr>
        <p:txBody>
          <a:bodyPr wrap="square" anchor="ctr">
            <a:spAutoFit/>
          </a:bodyPr>
          <a:lstStyle/>
          <a:p>
            <a:r>
              <a:rPr lang="en-US" sz="2800" b="1" dirty="0">
                <a:solidFill>
                  <a:schemeClr val="bg1"/>
                </a:solidFill>
                <a:latin typeface="Trebuchet MS" panose="020B0603020202020204" pitchFamily="34" charset="0"/>
                <a:cs typeface="Verdana"/>
              </a:rPr>
              <a:t>Credit for Prior Learning Workshop</a:t>
            </a:r>
          </a:p>
        </p:txBody>
      </p:sp>
      <p:sp>
        <p:nvSpPr>
          <p:cNvPr id="6" name="Rectangle 5"/>
          <p:cNvSpPr/>
          <p:nvPr/>
        </p:nvSpPr>
        <p:spPr>
          <a:xfrm>
            <a:off x="8439724" y="6288517"/>
            <a:ext cx="553059" cy="369332"/>
          </a:xfrm>
          <a:prstGeom prst="rect">
            <a:avLst/>
          </a:prstGeom>
        </p:spPr>
        <p:txBody>
          <a:bodyPr wrap="square">
            <a:spAutoFit/>
          </a:bodyPr>
          <a:lstStyle/>
          <a:p>
            <a:pPr algn="ctr"/>
            <a:r>
              <a:rPr lang="en-US" dirty="0">
                <a:solidFill>
                  <a:srgbClr val="7F0324"/>
                </a:solidFill>
                <a:latin typeface="Trebuchet MS" panose="020B0603020202020204" pitchFamily="34" charset="0"/>
                <a:cs typeface="Verdana"/>
              </a:rPr>
              <a:t>1</a:t>
            </a:r>
          </a:p>
        </p:txBody>
      </p:sp>
      <p:sp>
        <p:nvSpPr>
          <p:cNvPr id="2" name="TextBox 1">
            <a:extLst>
              <a:ext uri="{FF2B5EF4-FFF2-40B4-BE49-F238E27FC236}">
                <a16:creationId xmlns:a16="http://schemas.microsoft.com/office/drawing/2014/main" id="{92267A19-9072-13C8-0375-C5E448BA3173}"/>
              </a:ext>
            </a:extLst>
          </p:cNvPr>
          <p:cNvSpPr txBox="1"/>
          <p:nvPr/>
        </p:nvSpPr>
        <p:spPr>
          <a:xfrm>
            <a:off x="455519" y="1409093"/>
            <a:ext cx="5792881" cy="523220"/>
          </a:xfrm>
          <a:prstGeom prst="rect">
            <a:avLst/>
          </a:prstGeom>
          <a:noFill/>
        </p:spPr>
        <p:txBody>
          <a:bodyPr wrap="square" rtlCol="0">
            <a:spAutoFit/>
          </a:bodyPr>
          <a:lstStyle/>
          <a:p>
            <a:r>
              <a:rPr lang="en-US" sz="2800" b="1" dirty="0">
                <a:latin typeface="Trebuchet MS" panose="020B0603020202020204" pitchFamily="34" charset="0"/>
              </a:rPr>
              <a:t>Credit for Prior Learning - Team</a:t>
            </a:r>
          </a:p>
        </p:txBody>
      </p:sp>
      <p:pic>
        <p:nvPicPr>
          <p:cNvPr id="4" name="Picture 3">
            <a:extLst>
              <a:ext uri="{FF2B5EF4-FFF2-40B4-BE49-F238E27FC236}">
                <a16:creationId xmlns:a16="http://schemas.microsoft.com/office/drawing/2014/main" id="{778235E6-EECF-1BDA-42F9-A6AB88E7A854}"/>
              </a:ext>
            </a:extLst>
          </p:cNvPr>
          <p:cNvPicPr>
            <a:picLocks noChangeAspect="1"/>
          </p:cNvPicPr>
          <p:nvPr/>
        </p:nvPicPr>
        <p:blipFill>
          <a:blip r:embed="rId3"/>
          <a:stretch>
            <a:fillRect/>
          </a:stretch>
        </p:blipFill>
        <p:spPr>
          <a:xfrm>
            <a:off x="537265" y="2069059"/>
            <a:ext cx="1305208" cy="154493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3A52966-81B1-BD4C-88F5-BBB23B1721C1}"/>
              </a:ext>
            </a:extLst>
          </p:cNvPr>
          <p:cNvSpPr txBox="1"/>
          <p:nvPr/>
        </p:nvSpPr>
        <p:spPr>
          <a:xfrm>
            <a:off x="2101380" y="2072903"/>
            <a:ext cx="5281893" cy="1200329"/>
          </a:xfrm>
          <a:prstGeom prst="rect">
            <a:avLst/>
          </a:prstGeom>
          <a:noFill/>
        </p:spPr>
        <p:txBody>
          <a:bodyPr wrap="square" rtlCol="0">
            <a:spAutoFit/>
          </a:bodyPr>
          <a:lstStyle/>
          <a:p>
            <a:pPr algn="l"/>
            <a:r>
              <a:rPr lang="en-US" b="1" i="0" dirty="0">
                <a:solidFill>
                  <a:srgbClr val="A90533"/>
                </a:solidFill>
                <a:effectLst/>
                <a:latin typeface="Trebuchet MS" panose="020B0603020202020204" pitchFamily="34" charset="0"/>
              </a:rPr>
              <a:t>Melissa </a:t>
            </a:r>
            <a:r>
              <a:rPr lang="en-US" b="1" i="0" dirty="0" err="1">
                <a:solidFill>
                  <a:srgbClr val="A90533"/>
                </a:solidFill>
                <a:effectLst/>
                <a:latin typeface="Trebuchet MS" panose="020B0603020202020204" pitchFamily="34" charset="0"/>
              </a:rPr>
              <a:t>Korber</a:t>
            </a:r>
            <a:endParaRPr lang="en-US" b="1" i="0" dirty="0">
              <a:solidFill>
                <a:srgbClr val="A90533"/>
              </a:solidFill>
              <a:effectLst/>
              <a:latin typeface="Trebuchet MS" panose="020B0603020202020204" pitchFamily="34" charset="0"/>
            </a:endParaRPr>
          </a:p>
          <a:p>
            <a:pPr algn="l"/>
            <a:r>
              <a:rPr lang="en-US" i="0" dirty="0">
                <a:solidFill>
                  <a:srgbClr val="A90533"/>
                </a:solidFill>
                <a:effectLst/>
                <a:latin typeface="Trebuchet MS" panose="020B0603020202020204" pitchFamily="34" charset="0"/>
              </a:rPr>
              <a:t>Credit for Prior Learning Coordinator</a:t>
            </a:r>
            <a:endParaRPr lang="en-US" i="1" dirty="0">
              <a:solidFill>
                <a:srgbClr val="A90533"/>
              </a:solidFill>
              <a:effectLst/>
              <a:latin typeface="Trebuchet MS" panose="020B0603020202020204" pitchFamily="34" charset="0"/>
            </a:endParaRPr>
          </a:p>
          <a:p>
            <a:pPr algn="l"/>
            <a:r>
              <a:rPr lang="en-US" i="0" dirty="0">
                <a:effectLst/>
                <a:latin typeface="Trebuchet MS" panose="020B0603020202020204" pitchFamily="34" charset="0"/>
              </a:rPr>
              <a:t>Email: </a:t>
            </a:r>
            <a:r>
              <a:rPr lang="en-US" i="0" u="sng" dirty="0">
                <a:solidFill>
                  <a:schemeClr val="accent1"/>
                </a:solidFill>
                <a:effectLst/>
                <a:latin typeface="Trebuchet MS" panose="020B0603020202020204" pitchFamily="34" charset="0"/>
              </a:rPr>
              <a:t>mkorber@laspositascollege.edu</a:t>
            </a:r>
          </a:p>
          <a:p>
            <a:pPr algn="l"/>
            <a:r>
              <a:rPr lang="en-US" i="0" dirty="0">
                <a:effectLst/>
                <a:latin typeface="Trebuchet MS" panose="020B0603020202020204" pitchFamily="34" charset="0"/>
              </a:rPr>
              <a:t>Phone: (925) 424-1240</a:t>
            </a:r>
          </a:p>
        </p:txBody>
      </p:sp>
      <p:pic>
        <p:nvPicPr>
          <p:cNvPr id="11" name="Picture 10" descr="A person taking a selfie&#10;&#10;Description automatically generated">
            <a:extLst>
              <a:ext uri="{FF2B5EF4-FFF2-40B4-BE49-F238E27FC236}">
                <a16:creationId xmlns:a16="http://schemas.microsoft.com/office/drawing/2014/main" id="{C04D79AF-5CB2-DAF2-DF84-B27E6AC3046D}"/>
              </a:ext>
            </a:extLst>
          </p:cNvPr>
          <p:cNvPicPr>
            <a:picLocks noChangeAspect="1"/>
          </p:cNvPicPr>
          <p:nvPr/>
        </p:nvPicPr>
        <p:blipFill>
          <a:blip r:embed="rId4"/>
          <a:stretch>
            <a:fillRect/>
          </a:stretch>
        </p:blipFill>
        <p:spPr>
          <a:xfrm>
            <a:off x="565842" y="3770458"/>
            <a:ext cx="1276631" cy="1544939"/>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7E7CA76C-DCFB-5002-7D2F-2B2863C73F9D}"/>
              </a:ext>
            </a:extLst>
          </p:cNvPr>
          <p:cNvSpPr txBox="1"/>
          <p:nvPr/>
        </p:nvSpPr>
        <p:spPr>
          <a:xfrm>
            <a:off x="2101380" y="3770458"/>
            <a:ext cx="5281893" cy="1200329"/>
          </a:xfrm>
          <a:prstGeom prst="rect">
            <a:avLst/>
          </a:prstGeom>
          <a:noFill/>
        </p:spPr>
        <p:txBody>
          <a:bodyPr wrap="square" rtlCol="0">
            <a:spAutoFit/>
          </a:bodyPr>
          <a:lstStyle/>
          <a:p>
            <a:pPr algn="l"/>
            <a:r>
              <a:rPr lang="en-US" b="1" i="0" dirty="0">
                <a:solidFill>
                  <a:srgbClr val="A90533"/>
                </a:solidFill>
                <a:effectLst/>
                <a:latin typeface="Trebuchet MS" panose="020B0603020202020204" pitchFamily="34" charset="0"/>
              </a:rPr>
              <a:t>Danielle </a:t>
            </a:r>
            <a:r>
              <a:rPr lang="en-US" b="1" i="0" dirty="0" err="1">
                <a:solidFill>
                  <a:srgbClr val="A90533"/>
                </a:solidFill>
                <a:effectLst/>
                <a:latin typeface="Trebuchet MS" panose="020B0603020202020204" pitchFamily="34" charset="0"/>
              </a:rPr>
              <a:t>Bañuelos</a:t>
            </a:r>
            <a:endParaRPr lang="en-US" b="1" i="0" dirty="0">
              <a:solidFill>
                <a:srgbClr val="A90533"/>
              </a:solidFill>
              <a:effectLst/>
              <a:latin typeface="Trebuchet MS" panose="020B0603020202020204" pitchFamily="34" charset="0"/>
            </a:endParaRPr>
          </a:p>
          <a:p>
            <a:pPr algn="l"/>
            <a:r>
              <a:rPr lang="en-US" i="0" dirty="0">
                <a:solidFill>
                  <a:srgbClr val="A90533"/>
                </a:solidFill>
                <a:effectLst/>
                <a:latin typeface="Trebuchet MS" panose="020B0603020202020204" pitchFamily="34" charset="0"/>
              </a:rPr>
              <a:t>Credit for Prior Learning Administrative Assistant</a:t>
            </a:r>
          </a:p>
          <a:p>
            <a:pPr algn="l"/>
            <a:r>
              <a:rPr lang="en-US" i="0" dirty="0">
                <a:solidFill>
                  <a:srgbClr val="333333"/>
                </a:solidFill>
                <a:effectLst/>
                <a:latin typeface="Trebuchet MS" panose="020B0603020202020204" pitchFamily="34" charset="0"/>
              </a:rPr>
              <a:t>E-mail: </a:t>
            </a:r>
            <a:r>
              <a:rPr lang="en-US" i="0" u="sng" dirty="0">
                <a:solidFill>
                  <a:srgbClr val="1C75BB"/>
                </a:solidFill>
                <a:effectLst/>
                <a:latin typeface="Trebuchet MS" panose="020B0603020202020204" pitchFamily="34" charset="0"/>
              </a:rPr>
              <a:t>dbanuelos@laspositascollege.edu</a:t>
            </a:r>
            <a:endParaRPr lang="en-US" i="0" dirty="0">
              <a:solidFill>
                <a:srgbClr val="333333"/>
              </a:solidFill>
              <a:effectLst/>
              <a:latin typeface="Trebuchet MS" panose="020B0603020202020204" pitchFamily="34" charset="0"/>
            </a:endParaRPr>
          </a:p>
          <a:p>
            <a:pPr algn="l"/>
            <a:r>
              <a:rPr lang="en-US" i="0" dirty="0">
                <a:solidFill>
                  <a:srgbClr val="333333"/>
                </a:solidFill>
                <a:effectLst/>
                <a:latin typeface="Trebuchet MS" panose="020B0603020202020204" pitchFamily="34" charset="0"/>
              </a:rPr>
              <a:t>Phone: (925) 424-1111</a:t>
            </a:r>
          </a:p>
        </p:txBody>
      </p:sp>
      <p:pic>
        <p:nvPicPr>
          <p:cNvPr id="7" name="Graphic 6" descr="Email with solid fill">
            <a:extLst>
              <a:ext uri="{FF2B5EF4-FFF2-40B4-BE49-F238E27FC236}">
                <a16:creationId xmlns:a16="http://schemas.microsoft.com/office/drawing/2014/main" id="{22D7EDB4-023D-736C-DB18-DEC74EDE62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281" y="5471857"/>
            <a:ext cx="1049176" cy="1049176"/>
          </a:xfrm>
          <a:prstGeom prst="rect">
            <a:avLst/>
          </a:prstGeom>
        </p:spPr>
      </p:pic>
      <p:sp>
        <p:nvSpPr>
          <p:cNvPr id="9" name="TextBox 8">
            <a:extLst>
              <a:ext uri="{FF2B5EF4-FFF2-40B4-BE49-F238E27FC236}">
                <a16:creationId xmlns:a16="http://schemas.microsoft.com/office/drawing/2014/main" id="{424C71C1-D23D-644F-3972-2EAD9A13B0BD}"/>
              </a:ext>
            </a:extLst>
          </p:cNvPr>
          <p:cNvSpPr txBox="1"/>
          <p:nvPr/>
        </p:nvSpPr>
        <p:spPr>
          <a:xfrm>
            <a:off x="2125980" y="5642186"/>
            <a:ext cx="4892040" cy="646331"/>
          </a:xfrm>
          <a:prstGeom prst="rect">
            <a:avLst/>
          </a:prstGeom>
          <a:noFill/>
        </p:spPr>
        <p:txBody>
          <a:bodyPr wrap="square" rtlCol="0">
            <a:spAutoFit/>
          </a:bodyPr>
          <a:lstStyle/>
          <a:p>
            <a:r>
              <a:rPr lang="en-US" b="1" dirty="0">
                <a:solidFill>
                  <a:srgbClr val="7F0324"/>
                </a:solidFill>
                <a:latin typeface="Trebuchet MS" panose="020B0603020202020204" pitchFamily="34" charset="0"/>
              </a:rPr>
              <a:t>Credit for Prior Learning Email</a:t>
            </a:r>
          </a:p>
          <a:p>
            <a:r>
              <a:rPr lang="en-US" dirty="0">
                <a:latin typeface="Trebuchet MS" panose="020B0603020202020204" pitchFamily="34" charset="0"/>
              </a:rPr>
              <a:t>Lpc-priorlearning@laspositascollege.edu</a:t>
            </a:r>
          </a:p>
        </p:txBody>
      </p:sp>
    </p:spTree>
    <p:extLst>
      <p:ext uri="{BB962C8B-B14F-4D97-AF65-F5344CB8AC3E}">
        <p14:creationId xmlns:p14="http://schemas.microsoft.com/office/powerpoint/2010/main" val="2539847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39724" y="6288517"/>
            <a:ext cx="553059" cy="369332"/>
          </a:xfrm>
          <a:prstGeom prst="rect">
            <a:avLst/>
          </a:prstGeom>
        </p:spPr>
        <p:txBody>
          <a:bodyPr wrap="square">
            <a:spAutoFit/>
          </a:bodyPr>
          <a:lstStyle/>
          <a:p>
            <a:pPr algn="ctr"/>
            <a:r>
              <a:rPr lang="en-US" dirty="0">
                <a:solidFill>
                  <a:srgbClr val="7F0324"/>
                </a:solidFill>
                <a:latin typeface="Trebuchet MS" panose="020B0603020202020204" pitchFamily="34" charset="0"/>
                <a:cs typeface="Verdana"/>
              </a:rPr>
              <a:t>2</a:t>
            </a:r>
          </a:p>
        </p:txBody>
      </p:sp>
      <p:sp>
        <p:nvSpPr>
          <p:cNvPr id="2" name="TextBox 1">
            <a:extLst>
              <a:ext uri="{FF2B5EF4-FFF2-40B4-BE49-F238E27FC236}">
                <a16:creationId xmlns:a16="http://schemas.microsoft.com/office/drawing/2014/main" id="{92267A19-9072-13C8-0375-C5E448BA3173}"/>
              </a:ext>
            </a:extLst>
          </p:cNvPr>
          <p:cNvSpPr txBox="1"/>
          <p:nvPr/>
        </p:nvSpPr>
        <p:spPr>
          <a:xfrm>
            <a:off x="261448" y="1227663"/>
            <a:ext cx="8075727" cy="523220"/>
          </a:xfrm>
          <a:prstGeom prst="rect">
            <a:avLst/>
          </a:prstGeom>
          <a:noFill/>
        </p:spPr>
        <p:txBody>
          <a:bodyPr wrap="square" rtlCol="0">
            <a:spAutoFit/>
          </a:bodyPr>
          <a:lstStyle/>
          <a:p>
            <a:r>
              <a:rPr lang="en-US" sz="2800" b="1" dirty="0">
                <a:latin typeface="Trebuchet MS" panose="020B0603020202020204" pitchFamily="34" charset="0"/>
              </a:rPr>
              <a:t>Credit for Prior Learning – Benefits to College</a:t>
            </a:r>
          </a:p>
        </p:txBody>
      </p:sp>
      <p:sp>
        <p:nvSpPr>
          <p:cNvPr id="4" name="TextBox 3">
            <a:extLst>
              <a:ext uri="{FF2B5EF4-FFF2-40B4-BE49-F238E27FC236}">
                <a16:creationId xmlns:a16="http://schemas.microsoft.com/office/drawing/2014/main" id="{78100609-F86F-ABDD-8E50-5C07B4230F6A}"/>
              </a:ext>
            </a:extLst>
          </p:cNvPr>
          <p:cNvSpPr txBox="1"/>
          <p:nvPr/>
        </p:nvSpPr>
        <p:spPr>
          <a:xfrm>
            <a:off x="261448" y="1750883"/>
            <a:ext cx="7869539" cy="1815882"/>
          </a:xfrm>
          <a:prstGeom prst="rect">
            <a:avLst/>
          </a:prstGeom>
          <a:noFill/>
        </p:spPr>
        <p:txBody>
          <a:bodyPr wrap="square" rtlCol="0">
            <a:spAutoFit/>
          </a:bodyPr>
          <a:lstStyle/>
          <a:p>
            <a:pPr algn="l"/>
            <a:r>
              <a:rPr lang="en-US" sz="1600" b="1" i="0" dirty="0">
                <a:solidFill>
                  <a:srgbClr val="C00000"/>
                </a:solidFill>
                <a:effectLst/>
                <a:latin typeface="Trebuchet MS" panose="020B0603020202020204" pitchFamily="34" charset="0"/>
              </a:rPr>
              <a:t>How does this benefit our college?</a:t>
            </a:r>
            <a:endParaRPr lang="en-US" sz="1600" b="1" dirty="0">
              <a:solidFill>
                <a:srgbClr val="C00000"/>
              </a:solidFill>
              <a:latin typeface="Trebuchet MS" panose="020B0603020202020204" pitchFamily="34" charset="0"/>
            </a:endParaRPr>
          </a:p>
          <a:p>
            <a:pPr marL="285750" indent="-285750" algn="l">
              <a:buFont typeface="Arial" panose="020B0604020202020204" pitchFamily="34" charset="0"/>
              <a:buChar char="•"/>
            </a:pPr>
            <a:r>
              <a:rPr lang="en-US" sz="1600" i="0" dirty="0">
                <a:effectLst/>
                <a:latin typeface="Trebuchet MS" panose="020B0603020202020204" pitchFamily="34" charset="0"/>
              </a:rPr>
              <a:t>Respects students and their work as well as our equity focus</a:t>
            </a:r>
          </a:p>
          <a:p>
            <a:pPr marL="285750" indent="-285750" algn="l">
              <a:buFont typeface="Arial" panose="020B0604020202020204" pitchFamily="34" charset="0"/>
              <a:buChar char="•"/>
            </a:pPr>
            <a:r>
              <a:rPr lang="en-US" sz="1600" i="0" dirty="0">
                <a:effectLst/>
                <a:latin typeface="Trebuchet MS" panose="020B0603020202020204" pitchFamily="34" charset="0"/>
              </a:rPr>
              <a:t>Builds enrollment</a:t>
            </a:r>
          </a:p>
          <a:p>
            <a:pPr marL="285750" indent="-285750" algn="l">
              <a:buFont typeface="Arial" panose="020B0604020202020204" pitchFamily="34" charset="0"/>
              <a:buChar char="•"/>
            </a:pPr>
            <a:r>
              <a:rPr lang="en-US" sz="1600" i="0" dirty="0">
                <a:effectLst/>
                <a:latin typeface="Trebuchet MS" panose="020B0603020202020204" pitchFamily="34" charset="0"/>
              </a:rPr>
              <a:t>Opens space for future community and industry partnerships</a:t>
            </a:r>
          </a:p>
          <a:p>
            <a:pPr marL="285750" indent="-285750" algn="l">
              <a:buFont typeface="Arial" panose="020B0604020202020204" pitchFamily="34" charset="0"/>
              <a:buChar char="•"/>
            </a:pPr>
            <a:r>
              <a:rPr lang="en-US" sz="1600" i="0" dirty="0">
                <a:effectLst/>
                <a:latin typeface="Trebuchet MS" panose="020B0603020202020204" pitchFamily="34" charset="0"/>
              </a:rPr>
              <a:t>Research shows that “Students accumulate more credits through coursework at the institution than their counterparts, which translates to increased enrollment for colleges.”</a:t>
            </a:r>
          </a:p>
        </p:txBody>
      </p:sp>
      <p:sp>
        <p:nvSpPr>
          <p:cNvPr id="9" name="TextBox 8">
            <a:extLst>
              <a:ext uri="{FF2B5EF4-FFF2-40B4-BE49-F238E27FC236}">
                <a16:creationId xmlns:a16="http://schemas.microsoft.com/office/drawing/2014/main" id="{35632B36-455B-4EDE-88A2-FB9253061547}"/>
              </a:ext>
            </a:extLst>
          </p:cNvPr>
          <p:cNvSpPr txBox="1"/>
          <p:nvPr/>
        </p:nvSpPr>
        <p:spPr>
          <a:xfrm>
            <a:off x="261448" y="4189954"/>
            <a:ext cx="7869538" cy="2308324"/>
          </a:xfrm>
          <a:prstGeom prst="rect">
            <a:avLst/>
          </a:prstGeom>
          <a:noFill/>
        </p:spPr>
        <p:txBody>
          <a:bodyPr wrap="square" rtlCol="0">
            <a:spAutoFit/>
          </a:bodyPr>
          <a:lstStyle/>
          <a:p>
            <a:pPr algn="l"/>
            <a:r>
              <a:rPr lang="en-US" sz="1600" i="0" dirty="0">
                <a:effectLst/>
                <a:latin typeface="Trebuchet MS" panose="020B0603020202020204" pitchFamily="34" charset="0"/>
              </a:rPr>
              <a:t>The equity paradox of CPL - it has </a:t>
            </a:r>
            <a:r>
              <a:rPr lang="en-US" sz="1600" b="1" i="0" dirty="0">
                <a:solidFill>
                  <a:srgbClr val="C00000"/>
                </a:solidFill>
                <a:effectLst/>
                <a:latin typeface="Trebuchet MS" panose="020B0603020202020204" pitchFamily="34" charset="0"/>
              </a:rPr>
              <a:t>the greatest potential to increase persistence and degree completion</a:t>
            </a:r>
            <a:r>
              <a:rPr lang="en-US" sz="1600" i="0" dirty="0">
                <a:effectLst/>
                <a:latin typeface="Trebuchet MS" panose="020B0603020202020204" pitchFamily="34" charset="0"/>
              </a:rPr>
              <a:t> for those least likely to use it.</a:t>
            </a:r>
            <a:br>
              <a:rPr lang="en-US" sz="1600" i="0" dirty="0">
                <a:effectLst/>
                <a:latin typeface="Trebuchet MS" panose="020B0603020202020204" pitchFamily="34" charset="0"/>
              </a:rPr>
            </a:br>
            <a:endParaRPr lang="en-US" sz="1600" i="0" dirty="0">
              <a:effectLst/>
              <a:latin typeface="Trebuchet MS" panose="020B0603020202020204" pitchFamily="34" charset="0"/>
            </a:endParaRPr>
          </a:p>
          <a:p>
            <a:pPr marL="285750" indent="-285750" algn="l">
              <a:buFont typeface="Arial" panose="020B0604020202020204" pitchFamily="34" charset="0"/>
              <a:buChar char="•"/>
            </a:pPr>
            <a:r>
              <a:rPr lang="en-US" sz="1600" i="0" dirty="0">
                <a:effectLst/>
                <a:latin typeface="Trebuchet MS" panose="020B0603020202020204" pitchFamily="34" charset="0"/>
              </a:rPr>
              <a:t>The Chancellor’s Office encourages all districts to ensure equity in the process of students obtaining credit for prior learning, and quality, integrity and rigor in assessment of prior learning. </a:t>
            </a:r>
          </a:p>
          <a:p>
            <a:pPr marL="285750" indent="-285750" algn="l">
              <a:buFont typeface="Arial" panose="020B0604020202020204" pitchFamily="34" charset="0"/>
              <a:buChar char="•"/>
            </a:pPr>
            <a:r>
              <a:rPr lang="en-US" sz="1600" i="0" dirty="0">
                <a:effectLst/>
                <a:latin typeface="Trebuchet MS" panose="020B0603020202020204" pitchFamily="34" charset="0"/>
              </a:rPr>
              <a:t>The district’s credit for prior </a:t>
            </a:r>
            <a:r>
              <a:rPr lang="en-US" sz="1600" dirty="0">
                <a:latin typeface="Trebuchet MS" panose="020B0603020202020204" pitchFamily="34" charset="0"/>
              </a:rPr>
              <a:t>l</a:t>
            </a:r>
            <a:r>
              <a:rPr lang="en-US" sz="1600" i="0" dirty="0">
                <a:effectLst/>
                <a:latin typeface="Trebuchet MS" panose="020B0603020202020204" pitchFamily="34" charset="0"/>
              </a:rPr>
              <a:t>earning policy should ensure that all students have equitable access to consistent opportunities to earn credit for prior learning.</a:t>
            </a:r>
          </a:p>
        </p:txBody>
      </p:sp>
      <p:sp>
        <p:nvSpPr>
          <p:cNvPr id="11" name="TextBox 10">
            <a:extLst>
              <a:ext uri="{FF2B5EF4-FFF2-40B4-BE49-F238E27FC236}">
                <a16:creationId xmlns:a16="http://schemas.microsoft.com/office/drawing/2014/main" id="{7A27287A-B038-437E-937D-566596EE33B6}"/>
              </a:ext>
            </a:extLst>
          </p:cNvPr>
          <p:cNvSpPr txBox="1"/>
          <p:nvPr/>
        </p:nvSpPr>
        <p:spPr>
          <a:xfrm>
            <a:off x="261448" y="3680077"/>
            <a:ext cx="7349878" cy="523220"/>
          </a:xfrm>
          <a:prstGeom prst="rect">
            <a:avLst/>
          </a:prstGeom>
          <a:noFill/>
        </p:spPr>
        <p:txBody>
          <a:bodyPr wrap="square" rtlCol="0">
            <a:spAutoFit/>
          </a:bodyPr>
          <a:lstStyle/>
          <a:p>
            <a:r>
              <a:rPr lang="en-US" sz="2800" b="1" dirty="0">
                <a:latin typeface="Trebuchet MS" panose="020B0603020202020204" pitchFamily="34" charset="0"/>
              </a:rPr>
              <a:t>Credit for Prior Learning – Equity</a:t>
            </a:r>
          </a:p>
        </p:txBody>
      </p:sp>
      <p:sp>
        <p:nvSpPr>
          <p:cNvPr id="12" name="Rectangle 11">
            <a:extLst>
              <a:ext uri="{FF2B5EF4-FFF2-40B4-BE49-F238E27FC236}">
                <a16:creationId xmlns:a16="http://schemas.microsoft.com/office/drawing/2014/main" id="{82655DE4-4B0F-4170-B572-5B48017B0B3F}"/>
              </a:ext>
            </a:extLst>
          </p:cNvPr>
          <p:cNvSpPr/>
          <p:nvPr/>
        </p:nvSpPr>
        <p:spPr>
          <a:xfrm>
            <a:off x="71100" y="213383"/>
            <a:ext cx="6105583" cy="523220"/>
          </a:xfrm>
          <a:prstGeom prst="rect">
            <a:avLst/>
          </a:prstGeom>
        </p:spPr>
        <p:txBody>
          <a:bodyPr wrap="square" anchor="ctr">
            <a:spAutoFit/>
          </a:bodyPr>
          <a:lstStyle/>
          <a:p>
            <a:r>
              <a:rPr lang="en-US" sz="2800" b="1" dirty="0">
                <a:solidFill>
                  <a:schemeClr val="bg1"/>
                </a:solidFill>
                <a:latin typeface="Trebuchet MS" panose="020B0603020202020204" pitchFamily="34" charset="0"/>
                <a:cs typeface="Verdana"/>
              </a:rPr>
              <a:t>Credit for Prior Learning Workshop</a:t>
            </a:r>
          </a:p>
        </p:txBody>
      </p:sp>
    </p:spTree>
    <p:extLst>
      <p:ext uri="{BB962C8B-B14F-4D97-AF65-F5344CB8AC3E}">
        <p14:creationId xmlns:p14="http://schemas.microsoft.com/office/powerpoint/2010/main" val="1734976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39724" y="6288517"/>
            <a:ext cx="553059" cy="369332"/>
          </a:xfrm>
          <a:prstGeom prst="rect">
            <a:avLst/>
          </a:prstGeom>
        </p:spPr>
        <p:txBody>
          <a:bodyPr wrap="square">
            <a:spAutoFit/>
          </a:bodyPr>
          <a:lstStyle/>
          <a:p>
            <a:pPr algn="ctr"/>
            <a:r>
              <a:rPr lang="en-US" dirty="0">
                <a:solidFill>
                  <a:srgbClr val="7F0324"/>
                </a:solidFill>
                <a:latin typeface="Trebuchet MS" panose="020B0603020202020204" pitchFamily="34" charset="0"/>
                <a:cs typeface="Verdana"/>
              </a:rPr>
              <a:t>3</a:t>
            </a:r>
          </a:p>
        </p:txBody>
      </p:sp>
      <p:sp>
        <p:nvSpPr>
          <p:cNvPr id="2" name="TextBox 1">
            <a:extLst>
              <a:ext uri="{FF2B5EF4-FFF2-40B4-BE49-F238E27FC236}">
                <a16:creationId xmlns:a16="http://schemas.microsoft.com/office/drawing/2014/main" id="{92267A19-9072-13C8-0375-C5E448BA3173}"/>
              </a:ext>
            </a:extLst>
          </p:cNvPr>
          <p:cNvSpPr txBox="1"/>
          <p:nvPr/>
        </p:nvSpPr>
        <p:spPr>
          <a:xfrm>
            <a:off x="71099" y="1231823"/>
            <a:ext cx="8263986" cy="523220"/>
          </a:xfrm>
          <a:prstGeom prst="rect">
            <a:avLst/>
          </a:prstGeom>
          <a:noFill/>
        </p:spPr>
        <p:txBody>
          <a:bodyPr wrap="square" rtlCol="0">
            <a:spAutoFit/>
          </a:bodyPr>
          <a:lstStyle/>
          <a:p>
            <a:r>
              <a:rPr lang="en-US" sz="2800" b="1" dirty="0">
                <a:latin typeface="Trebuchet MS" panose="020B0603020202020204" pitchFamily="34" charset="0"/>
              </a:rPr>
              <a:t>Credit for Prior Learning – Benefits to Program</a:t>
            </a:r>
          </a:p>
        </p:txBody>
      </p:sp>
      <p:sp>
        <p:nvSpPr>
          <p:cNvPr id="4" name="TextBox 3">
            <a:extLst>
              <a:ext uri="{FF2B5EF4-FFF2-40B4-BE49-F238E27FC236}">
                <a16:creationId xmlns:a16="http://schemas.microsoft.com/office/drawing/2014/main" id="{78100609-F86F-ABDD-8E50-5C07B4230F6A}"/>
              </a:ext>
            </a:extLst>
          </p:cNvPr>
          <p:cNvSpPr txBox="1"/>
          <p:nvPr/>
        </p:nvSpPr>
        <p:spPr>
          <a:xfrm>
            <a:off x="261449" y="1834673"/>
            <a:ext cx="7573704" cy="861774"/>
          </a:xfrm>
          <a:prstGeom prst="rect">
            <a:avLst/>
          </a:prstGeom>
          <a:noFill/>
        </p:spPr>
        <p:txBody>
          <a:bodyPr wrap="square" rtlCol="0">
            <a:spAutoFit/>
          </a:bodyPr>
          <a:lstStyle/>
          <a:p>
            <a:pPr algn="l"/>
            <a:r>
              <a:rPr lang="en-US" b="1" i="0" dirty="0">
                <a:solidFill>
                  <a:srgbClr val="7F0324"/>
                </a:solidFill>
                <a:effectLst/>
                <a:latin typeface="Trebuchet MS" panose="020B0603020202020204" pitchFamily="34" charset="0"/>
              </a:rPr>
              <a:t>How does this benefit </a:t>
            </a:r>
            <a:r>
              <a:rPr lang="en-US" b="1" dirty="0">
                <a:solidFill>
                  <a:srgbClr val="7F0324"/>
                </a:solidFill>
                <a:latin typeface="Trebuchet MS" panose="020B0603020202020204" pitchFamily="34" charset="0"/>
              </a:rPr>
              <a:t>your program?</a:t>
            </a:r>
          </a:p>
          <a:p>
            <a:pPr marL="285750" indent="-285750" algn="l">
              <a:buFont typeface="Arial" panose="020B0604020202020204" pitchFamily="34" charset="0"/>
              <a:buChar char="•"/>
            </a:pPr>
            <a:r>
              <a:rPr lang="en-US" sz="1600" i="0" dirty="0">
                <a:effectLst/>
                <a:latin typeface="Trebuchet MS" panose="020B0603020202020204" pitchFamily="34" charset="0"/>
              </a:rPr>
              <a:t>Can bring more students to your program</a:t>
            </a:r>
          </a:p>
          <a:p>
            <a:pPr marL="285750" indent="-285750" algn="l">
              <a:buFont typeface="Arial" panose="020B0604020202020204" pitchFamily="34" charset="0"/>
              <a:buChar char="•"/>
            </a:pPr>
            <a:r>
              <a:rPr lang="en-US" sz="1600" i="0" dirty="0">
                <a:effectLst/>
                <a:latin typeface="Trebuchet MS" panose="020B0603020202020204" pitchFamily="34" charset="0"/>
              </a:rPr>
              <a:t>Can get students to higher levels of your program</a:t>
            </a:r>
          </a:p>
        </p:txBody>
      </p:sp>
      <p:sp>
        <p:nvSpPr>
          <p:cNvPr id="9" name="Rectangle 8">
            <a:extLst>
              <a:ext uri="{FF2B5EF4-FFF2-40B4-BE49-F238E27FC236}">
                <a16:creationId xmlns:a16="http://schemas.microsoft.com/office/drawing/2014/main" id="{E8B7339B-717F-4B8E-811F-23AF89998FF6}"/>
              </a:ext>
            </a:extLst>
          </p:cNvPr>
          <p:cNvSpPr/>
          <p:nvPr/>
        </p:nvSpPr>
        <p:spPr>
          <a:xfrm>
            <a:off x="71099" y="232226"/>
            <a:ext cx="6177300" cy="523220"/>
          </a:xfrm>
          <a:prstGeom prst="rect">
            <a:avLst/>
          </a:prstGeom>
        </p:spPr>
        <p:txBody>
          <a:bodyPr wrap="square" anchor="ctr">
            <a:spAutoFit/>
          </a:bodyPr>
          <a:lstStyle/>
          <a:p>
            <a:r>
              <a:rPr lang="en-US" sz="2800" b="1" dirty="0">
                <a:solidFill>
                  <a:schemeClr val="bg1"/>
                </a:solidFill>
                <a:latin typeface="Trebuchet MS" panose="020B0603020202020204" pitchFamily="34" charset="0"/>
                <a:cs typeface="Verdana"/>
              </a:rPr>
              <a:t>Credit for Prior Learning Workshop</a:t>
            </a:r>
          </a:p>
        </p:txBody>
      </p:sp>
    </p:spTree>
    <p:extLst>
      <p:ext uri="{BB962C8B-B14F-4D97-AF65-F5344CB8AC3E}">
        <p14:creationId xmlns:p14="http://schemas.microsoft.com/office/powerpoint/2010/main" val="1208539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4615" y="215136"/>
            <a:ext cx="6184466" cy="523220"/>
          </a:xfrm>
          <a:prstGeom prst="rect">
            <a:avLst/>
          </a:prstGeom>
        </p:spPr>
        <p:txBody>
          <a:bodyPr wrap="square" anchor="ctr">
            <a:spAutoFit/>
          </a:bodyPr>
          <a:lstStyle/>
          <a:p>
            <a:r>
              <a:rPr lang="en-US" sz="2800" b="1" dirty="0">
                <a:solidFill>
                  <a:schemeClr val="bg1"/>
                </a:solidFill>
                <a:latin typeface="Trebuchet MS" panose="020B0603020202020204" pitchFamily="34" charset="0"/>
                <a:cs typeface="Verdana"/>
              </a:rPr>
              <a:t>Credit for Prior Learning Workshop</a:t>
            </a:r>
          </a:p>
        </p:txBody>
      </p:sp>
      <p:sp>
        <p:nvSpPr>
          <p:cNvPr id="6" name="Rectangle 5"/>
          <p:cNvSpPr/>
          <p:nvPr/>
        </p:nvSpPr>
        <p:spPr>
          <a:xfrm>
            <a:off x="8439724" y="6288517"/>
            <a:ext cx="553059" cy="369332"/>
          </a:xfrm>
          <a:prstGeom prst="rect">
            <a:avLst/>
          </a:prstGeom>
        </p:spPr>
        <p:txBody>
          <a:bodyPr wrap="square">
            <a:spAutoFit/>
          </a:bodyPr>
          <a:lstStyle/>
          <a:p>
            <a:pPr algn="ctr"/>
            <a:r>
              <a:rPr lang="en-US" dirty="0">
                <a:solidFill>
                  <a:srgbClr val="7F0324"/>
                </a:solidFill>
                <a:latin typeface="Trebuchet MS" panose="020B0603020202020204" pitchFamily="34" charset="0"/>
                <a:cs typeface="Verdana"/>
              </a:rPr>
              <a:t>4</a:t>
            </a:r>
          </a:p>
        </p:txBody>
      </p:sp>
      <p:sp>
        <p:nvSpPr>
          <p:cNvPr id="2" name="TextBox 1">
            <a:extLst>
              <a:ext uri="{FF2B5EF4-FFF2-40B4-BE49-F238E27FC236}">
                <a16:creationId xmlns:a16="http://schemas.microsoft.com/office/drawing/2014/main" id="{92267A19-9072-13C8-0375-C5E448BA3173}"/>
              </a:ext>
            </a:extLst>
          </p:cNvPr>
          <p:cNvSpPr txBox="1"/>
          <p:nvPr/>
        </p:nvSpPr>
        <p:spPr>
          <a:xfrm>
            <a:off x="144615" y="1154071"/>
            <a:ext cx="8232355" cy="523220"/>
          </a:xfrm>
          <a:prstGeom prst="rect">
            <a:avLst/>
          </a:prstGeom>
          <a:noFill/>
        </p:spPr>
        <p:txBody>
          <a:bodyPr wrap="square" rtlCol="0">
            <a:spAutoFit/>
          </a:bodyPr>
          <a:lstStyle/>
          <a:p>
            <a:r>
              <a:rPr lang="en-US" sz="2800" b="1" dirty="0">
                <a:latin typeface="Trebuchet MS" panose="020B0603020202020204" pitchFamily="34" charset="0"/>
              </a:rPr>
              <a:t>Credit for Prior Learning – Benefits to Students</a:t>
            </a:r>
          </a:p>
        </p:txBody>
      </p:sp>
      <p:sp>
        <p:nvSpPr>
          <p:cNvPr id="4" name="TextBox 3">
            <a:extLst>
              <a:ext uri="{FF2B5EF4-FFF2-40B4-BE49-F238E27FC236}">
                <a16:creationId xmlns:a16="http://schemas.microsoft.com/office/drawing/2014/main" id="{78100609-F86F-ABDD-8E50-5C07B4230F6A}"/>
              </a:ext>
            </a:extLst>
          </p:cNvPr>
          <p:cNvSpPr txBox="1"/>
          <p:nvPr/>
        </p:nvSpPr>
        <p:spPr>
          <a:xfrm>
            <a:off x="207369" y="1667373"/>
            <a:ext cx="7860867" cy="3077766"/>
          </a:xfrm>
          <a:prstGeom prst="rect">
            <a:avLst/>
          </a:prstGeom>
          <a:noFill/>
        </p:spPr>
        <p:txBody>
          <a:bodyPr wrap="square" rtlCol="0">
            <a:spAutoFit/>
          </a:bodyPr>
          <a:lstStyle/>
          <a:p>
            <a:pPr algn="l"/>
            <a:r>
              <a:rPr lang="en-US" b="1" i="0" dirty="0">
                <a:solidFill>
                  <a:srgbClr val="7F0324"/>
                </a:solidFill>
                <a:effectLst/>
                <a:latin typeface="Trebuchet MS" panose="020B0603020202020204" pitchFamily="34" charset="0"/>
              </a:rPr>
              <a:t>How does it support our students?</a:t>
            </a:r>
            <a:endParaRPr lang="en-US" b="1" i="0" dirty="0">
              <a:effectLst/>
              <a:latin typeface="Trebuchet MS" panose="020B0603020202020204" pitchFamily="34" charset="0"/>
            </a:endParaRPr>
          </a:p>
          <a:p>
            <a:pPr marL="171450" indent="-171450" algn="l">
              <a:buFont typeface="Arial" panose="020B0604020202020204" pitchFamily="34" charset="0"/>
              <a:buChar char="•"/>
            </a:pPr>
            <a:r>
              <a:rPr lang="en-US" sz="1600" i="0" dirty="0">
                <a:effectLst/>
                <a:latin typeface="Trebuchet MS" panose="020B0603020202020204" pitchFamily="34" charset="0"/>
              </a:rPr>
              <a:t>Validates work and learning already completed</a:t>
            </a:r>
          </a:p>
          <a:p>
            <a:pPr marL="171450" indent="-171450" algn="l">
              <a:buFont typeface="Arial" panose="020B0604020202020204" pitchFamily="34" charset="0"/>
              <a:buChar char="•"/>
            </a:pPr>
            <a:r>
              <a:rPr lang="en-US" sz="1600" i="0" dirty="0">
                <a:effectLst/>
                <a:latin typeface="Trebuchet MS" panose="020B0603020202020204" pitchFamily="34" charset="0"/>
              </a:rPr>
              <a:t>Helps students move through our pathways </a:t>
            </a:r>
          </a:p>
          <a:p>
            <a:pPr marL="171450" indent="-171450" algn="l">
              <a:buFont typeface="Arial" panose="020B0604020202020204" pitchFamily="34" charset="0"/>
              <a:buChar char="•"/>
            </a:pPr>
            <a:r>
              <a:rPr lang="en-US" sz="1600" i="0" dirty="0">
                <a:effectLst/>
                <a:latin typeface="Trebuchet MS" panose="020B0603020202020204" pitchFamily="34" charset="0"/>
              </a:rPr>
              <a:t>Avoids repetition</a:t>
            </a:r>
          </a:p>
          <a:p>
            <a:pPr marL="171450" indent="-171450" algn="l">
              <a:buFont typeface="Arial" panose="020B0604020202020204" pitchFamily="34" charset="0"/>
              <a:buChar char="•"/>
            </a:pPr>
            <a:r>
              <a:rPr lang="en-US" sz="1600" i="0" dirty="0">
                <a:effectLst/>
                <a:latin typeface="Trebuchet MS" panose="020B0603020202020204" pitchFamily="34" charset="0"/>
              </a:rPr>
              <a:t>Benefits the community where they live and work by creating closer communications with industry experts</a:t>
            </a:r>
          </a:p>
          <a:p>
            <a:pPr marL="171450" indent="-171450" algn="l">
              <a:buFont typeface="Arial" panose="020B0604020202020204" pitchFamily="34" charset="0"/>
              <a:buChar char="•"/>
            </a:pPr>
            <a:r>
              <a:rPr lang="en-US" sz="1600" i="0" dirty="0">
                <a:effectLst/>
                <a:latin typeface="Trebuchet MS" panose="020B0603020202020204" pitchFamily="34" charset="0"/>
              </a:rPr>
              <a:t>Helps working adults reskill and achieve quality credentials that increase their economic mobility</a:t>
            </a:r>
          </a:p>
          <a:p>
            <a:pPr marL="171450" indent="-171450" algn="l">
              <a:buFont typeface="Arial" panose="020B0604020202020204" pitchFamily="34" charset="0"/>
              <a:buChar char="•"/>
            </a:pPr>
            <a:r>
              <a:rPr lang="en-US" sz="1600" i="0" dirty="0">
                <a:effectLst/>
                <a:latin typeface="Trebuchet MS" panose="020B0603020202020204" pitchFamily="34" charset="0"/>
              </a:rPr>
              <a:t>Promotes degree completion because students are roughly twice as likely to complete a degree than those who do not have CPL.</a:t>
            </a:r>
          </a:p>
          <a:p>
            <a:pPr marL="171450" indent="-171450" algn="l">
              <a:buFont typeface="Arial" panose="020B0604020202020204" pitchFamily="34" charset="0"/>
              <a:buChar char="•"/>
            </a:pPr>
            <a:r>
              <a:rPr lang="en-US" sz="1600" i="0" dirty="0">
                <a:effectLst/>
                <a:latin typeface="Trebuchet MS" panose="020B0603020202020204" pitchFamily="34" charset="0"/>
              </a:rPr>
              <a:t>Saves students an average of 6-10 months in time to a degree compared to their non-CPL counterparts</a:t>
            </a:r>
          </a:p>
        </p:txBody>
      </p:sp>
      <p:pic>
        <p:nvPicPr>
          <p:cNvPr id="7" name="Picture 6">
            <a:extLst>
              <a:ext uri="{FF2B5EF4-FFF2-40B4-BE49-F238E27FC236}">
                <a16:creationId xmlns:a16="http://schemas.microsoft.com/office/drawing/2014/main" id="{47864783-F153-4216-9E56-45FA5BC67125}"/>
              </a:ext>
            </a:extLst>
          </p:cNvPr>
          <p:cNvPicPr>
            <a:picLocks noChangeAspect="1"/>
          </p:cNvPicPr>
          <p:nvPr/>
        </p:nvPicPr>
        <p:blipFill>
          <a:blip r:embed="rId2"/>
          <a:stretch>
            <a:fillRect/>
          </a:stretch>
        </p:blipFill>
        <p:spPr>
          <a:xfrm>
            <a:off x="4772497" y="4490588"/>
            <a:ext cx="3358493" cy="2291678"/>
          </a:xfrm>
          <a:prstGeom prst="rect">
            <a:avLst/>
          </a:prstGeom>
        </p:spPr>
      </p:pic>
    </p:spTree>
    <p:extLst>
      <p:ext uri="{BB962C8B-B14F-4D97-AF65-F5344CB8AC3E}">
        <p14:creationId xmlns:p14="http://schemas.microsoft.com/office/powerpoint/2010/main" val="103976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39724" y="6288517"/>
            <a:ext cx="553059" cy="369332"/>
          </a:xfrm>
          <a:prstGeom prst="rect">
            <a:avLst/>
          </a:prstGeom>
        </p:spPr>
        <p:txBody>
          <a:bodyPr wrap="square">
            <a:spAutoFit/>
          </a:bodyPr>
          <a:lstStyle/>
          <a:p>
            <a:pPr algn="ctr"/>
            <a:r>
              <a:rPr lang="en-US" dirty="0">
                <a:solidFill>
                  <a:srgbClr val="7F0324"/>
                </a:solidFill>
                <a:latin typeface="Trebuchet MS" panose="020B0603020202020204" pitchFamily="34" charset="0"/>
                <a:cs typeface="Verdana"/>
              </a:rPr>
              <a:t>5</a:t>
            </a:r>
          </a:p>
        </p:txBody>
      </p:sp>
      <p:sp>
        <p:nvSpPr>
          <p:cNvPr id="2" name="TextBox 1">
            <a:extLst>
              <a:ext uri="{FF2B5EF4-FFF2-40B4-BE49-F238E27FC236}">
                <a16:creationId xmlns:a16="http://schemas.microsoft.com/office/drawing/2014/main" id="{92267A19-9072-13C8-0375-C5E448BA3173}"/>
              </a:ext>
            </a:extLst>
          </p:cNvPr>
          <p:cNvSpPr txBox="1"/>
          <p:nvPr/>
        </p:nvSpPr>
        <p:spPr>
          <a:xfrm>
            <a:off x="150522" y="1178957"/>
            <a:ext cx="7912684" cy="523220"/>
          </a:xfrm>
          <a:prstGeom prst="rect">
            <a:avLst/>
          </a:prstGeom>
          <a:noFill/>
        </p:spPr>
        <p:txBody>
          <a:bodyPr wrap="square" rtlCol="0">
            <a:spAutoFit/>
          </a:bodyPr>
          <a:lstStyle/>
          <a:p>
            <a:r>
              <a:rPr lang="en-US" sz="2800" b="1" dirty="0">
                <a:latin typeface="Trebuchet MS" panose="020B0603020202020204" pitchFamily="34" charset="0"/>
              </a:rPr>
              <a:t>Credit for Prior Learning - Methods</a:t>
            </a:r>
          </a:p>
        </p:txBody>
      </p:sp>
      <p:sp>
        <p:nvSpPr>
          <p:cNvPr id="5" name="TextBox 4">
            <a:extLst>
              <a:ext uri="{FF2B5EF4-FFF2-40B4-BE49-F238E27FC236}">
                <a16:creationId xmlns:a16="http://schemas.microsoft.com/office/drawing/2014/main" id="{A3A52966-81B1-BD4C-88F5-BBB23B1721C1}"/>
              </a:ext>
            </a:extLst>
          </p:cNvPr>
          <p:cNvSpPr txBox="1"/>
          <p:nvPr/>
        </p:nvSpPr>
        <p:spPr>
          <a:xfrm>
            <a:off x="150522" y="2931158"/>
            <a:ext cx="8132866" cy="2862322"/>
          </a:xfrm>
          <a:prstGeom prst="rect">
            <a:avLst/>
          </a:prstGeom>
          <a:noFill/>
        </p:spPr>
        <p:txBody>
          <a:bodyPr wrap="square" rtlCol="0">
            <a:spAutoFit/>
          </a:bodyPr>
          <a:lstStyle/>
          <a:p>
            <a:pPr algn="l"/>
            <a:r>
              <a:rPr lang="en-US" sz="2000" b="1" i="0" dirty="0">
                <a:solidFill>
                  <a:srgbClr val="C00000"/>
                </a:solidFill>
                <a:effectLst/>
                <a:latin typeface="Trebuchet MS" panose="020B0603020202020204" pitchFamily="34" charset="0"/>
              </a:rPr>
              <a:t>Credit for prior learning may be obtained in the following ways:</a:t>
            </a:r>
            <a:br>
              <a:rPr lang="en-US" sz="2000" b="1" i="0" dirty="0">
                <a:solidFill>
                  <a:srgbClr val="C00000"/>
                </a:solidFill>
                <a:effectLst/>
                <a:latin typeface="Trebuchet MS" panose="020B0603020202020204" pitchFamily="34" charset="0"/>
              </a:rPr>
            </a:br>
            <a:endParaRPr lang="en-US" sz="2400" b="1" i="0" dirty="0">
              <a:solidFill>
                <a:srgbClr val="C00000"/>
              </a:solidFill>
              <a:effectLst/>
              <a:latin typeface="Trebuchet MS" panose="020B0603020202020204" pitchFamily="34" charset="0"/>
            </a:endParaRPr>
          </a:p>
          <a:p>
            <a:pPr marL="285750" indent="-285750" algn="l">
              <a:buFont typeface="Arial" panose="020B0604020202020204" pitchFamily="34" charset="0"/>
              <a:buChar char="•"/>
            </a:pPr>
            <a:r>
              <a:rPr lang="en-US" sz="1700" i="0" dirty="0">
                <a:effectLst/>
                <a:latin typeface="Trebuchet MS" panose="020B0603020202020204" pitchFamily="34" charset="0"/>
              </a:rPr>
              <a:t>Credit through satisfactory completion of examination (CBE)</a:t>
            </a:r>
          </a:p>
          <a:p>
            <a:pPr marL="285750" indent="-285750" algn="l">
              <a:buFont typeface="Arial" panose="020B0604020202020204" pitchFamily="34" charset="0"/>
              <a:buChar char="•"/>
            </a:pPr>
            <a:r>
              <a:rPr lang="en-US" sz="1700" i="0" dirty="0">
                <a:effectLst/>
                <a:latin typeface="Trebuchet MS" panose="020B0603020202020204" pitchFamily="34" charset="0"/>
              </a:rPr>
              <a:t>Faculty assessment of a portfolio or documentation of college-level knowledge/skills and/or college-level training not acquired at an institution of higher learning, such as industry recognized credentials or training (IRT)</a:t>
            </a:r>
          </a:p>
          <a:p>
            <a:pPr marL="285750" indent="-285750">
              <a:buFont typeface="Arial" panose="020B0604020202020204" pitchFamily="34" charset="0"/>
              <a:buChar char="•"/>
            </a:pPr>
            <a:r>
              <a:rPr lang="en-US" sz="1700" i="0" dirty="0">
                <a:effectLst/>
                <a:latin typeface="Trebuchet MS" panose="020B0603020202020204" pitchFamily="34" charset="0"/>
              </a:rPr>
              <a:t>Evaluation of a Military Joint Service Transcript (MJST)</a:t>
            </a:r>
          </a:p>
          <a:p>
            <a:pPr marL="285750" indent="-285750">
              <a:buFont typeface="Arial" panose="020B0604020202020204" pitchFamily="34" charset="0"/>
              <a:buChar char="•"/>
            </a:pPr>
            <a:r>
              <a:rPr lang="en-US" sz="1700" dirty="0">
                <a:latin typeface="Trebuchet MS" panose="020B0603020202020204" pitchFamily="34" charset="0"/>
              </a:rPr>
              <a:t>A</a:t>
            </a:r>
            <a:r>
              <a:rPr lang="en-US" sz="1700" i="0" dirty="0">
                <a:effectLst/>
                <a:latin typeface="Trebuchet MS" panose="020B0603020202020204" pitchFamily="34" charset="0"/>
              </a:rPr>
              <a:t>chieving a satisfactory score on the Advanced Placement (AP) examination, a high-level International Baccalaureate (IB) examination, and/or on the College Level Examination Program (CLEP).</a:t>
            </a:r>
          </a:p>
        </p:txBody>
      </p:sp>
      <p:sp>
        <p:nvSpPr>
          <p:cNvPr id="10" name="TextBox 9">
            <a:extLst>
              <a:ext uri="{FF2B5EF4-FFF2-40B4-BE49-F238E27FC236}">
                <a16:creationId xmlns:a16="http://schemas.microsoft.com/office/drawing/2014/main" id="{C418B2E2-FB08-F896-97E7-65E5FDD2C397}"/>
              </a:ext>
            </a:extLst>
          </p:cNvPr>
          <p:cNvSpPr txBox="1"/>
          <p:nvPr/>
        </p:nvSpPr>
        <p:spPr>
          <a:xfrm>
            <a:off x="150522" y="1699806"/>
            <a:ext cx="8030300" cy="1200329"/>
          </a:xfrm>
          <a:prstGeom prst="rect">
            <a:avLst/>
          </a:prstGeom>
          <a:noFill/>
        </p:spPr>
        <p:txBody>
          <a:bodyPr wrap="square">
            <a:spAutoFit/>
          </a:bodyPr>
          <a:lstStyle/>
          <a:p>
            <a:pPr algn="l"/>
            <a:r>
              <a:rPr lang="en-US" dirty="0">
                <a:latin typeface="Trebuchet MS" panose="020B0603020202020204" pitchFamily="34" charset="0"/>
              </a:rPr>
              <a:t>Definition: Credit for prior learning (CPL) is credit awarded for validated college-level skills and knowledge gained outside of a college classroom—it’s a strategy to grant students credit for what they already know and can do.</a:t>
            </a:r>
          </a:p>
        </p:txBody>
      </p:sp>
      <p:sp>
        <p:nvSpPr>
          <p:cNvPr id="7" name="Rectangle 6">
            <a:extLst>
              <a:ext uri="{FF2B5EF4-FFF2-40B4-BE49-F238E27FC236}">
                <a16:creationId xmlns:a16="http://schemas.microsoft.com/office/drawing/2014/main" id="{2B9C3BDA-8A43-490E-AF6D-863697318E34}"/>
              </a:ext>
            </a:extLst>
          </p:cNvPr>
          <p:cNvSpPr/>
          <p:nvPr/>
        </p:nvSpPr>
        <p:spPr>
          <a:xfrm>
            <a:off x="37210" y="233066"/>
            <a:ext cx="6141441" cy="523220"/>
          </a:xfrm>
          <a:prstGeom prst="rect">
            <a:avLst/>
          </a:prstGeom>
        </p:spPr>
        <p:txBody>
          <a:bodyPr wrap="square" anchor="ctr">
            <a:spAutoFit/>
          </a:bodyPr>
          <a:lstStyle/>
          <a:p>
            <a:r>
              <a:rPr lang="en-US" sz="2800" b="1" dirty="0">
                <a:solidFill>
                  <a:schemeClr val="bg1"/>
                </a:solidFill>
                <a:latin typeface="Trebuchet MS" panose="020B0603020202020204" pitchFamily="34" charset="0"/>
                <a:cs typeface="Verdana"/>
              </a:rPr>
              <a:t>Credit for Prior Learning Workshop</a:t>
            </a:r>
          </a:p>
        </p:txBody>
      </p:sp>
    </p:spTree>
    <p:extLst>
      <p:ext uri="{BB962C8B-B14F-4D97-AF65-F5344CB8AC3E}">
        <p14:creationId xmlns:p14="http://schemas.microsoft.com/office/powerpoint/2010/main" val="651163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39724" y="6288517"/>
            <a:ext cx="553059" cy="369332"/>
          </a:xfrm>
          <a:prstGeom prst="rect">
            <a:avLst/>
          </a:prstGeom>
        </p:spPr>
        <p:txBody>
          <a:bodyPr wrap="square">
            <a:spAutoFit/>
          </a:bodyPr>
          <a:lstStyle/>
          <a:p>
            <a:pPr algn="ctr"/>
            <a:r>
              <a:rPr lang="en-US" dirty="0">
                <a:solidFill>
                  <a:srgbClr val="7F0324"/>
                </a:solidFill>
                <a:latin typeface="Trebuchet MS" panose="020B0603020202020204" pitchFamily="34" charset="0"/>
                <a:cs typeface="Verdana"/>
              </a:rPr>
              <a:t>6</a:t>
            </a:r>
          </a:p>
        </p:txBody>
      </p:sp>
      <p:sp>
        <p:nvSpPr>
          <p:cNvPr id="2" name="TextBox 1">
            <a:extLst>
              <a:ext uri="{FF2B5EF4-FFF2-40B4-BE49-F238E27FC236}">
                <a16:creationId xmlns:a16="http://schemas.microsoft.com/office/drawing/2014/main" id="{92267A19-9072-13C8-0375-C5E448BA3173}"/>
              </a:ext>
            </a:extLst>
          </p:cNvPr>
          <p:cNvSpPr txBox="1"/>
          <p:nvPr/>
        </p:nvSpPr>
        <p:spPr>
          <a:xfrm>
            <a:off x="288051" y="1227130"/>
            <a:ext cx="7502278" cy="523220"/>
          </a:xfrm>
          <a:prstGeom prst="rect">
            <a:avLst/>
          </a:prstGeom>
          <a:noFill/>
        </p:spPr>
        <p:txBody>
          <a:bodyPr wrap="square" rtlCol="0">
            <a:spAutoFit/>
          </a:bodyPr>
          <a:lstStyle/>
          <a:p>
            <a:r>
              <a:rPr lang="en-US" sz="2800" b="1" dirty="0">
                <a:latin typeface="Trebuchet MS" panose="020B0603020202020204" pitchFamily="34" charset="0"/>
              </a:rPr>
              <a:t>Credit for Prior Learning – Faculty Process</a:t>
            </a:r>
          </a:p>
        </p:txBody>
      </p:sp>
      <p:sp>
        <p:nvSpPr>
          <p:cNvPr id="5" name="TextBox 4">
            <a:extLst>
              <a:ext uri="{FF2B5EF4-FFF2-40B4-BE49-F238E27FC236}">
                <a16:creationId xmlns:a16="http://schemas.microsoft.com/office/drawing/2014/main" id="{A3A52966-81B1-BD4C-88F5-BBB23B1721C1}"/>
              </a:ext>
            </a:extLst>
          </p:cNvPr>
          <p:cNvSpPr txBox="1"/>
          <p:nvPr/>
        </p:nvSpPr>
        <p:spPr>
          <a:xfrm>
            <a:off x="288051" y="1869641"/>
            <a:ext cx="7728361" cy="4914679"/>
          </a:xfrm>
          <a:prstGeom prst="rect">
            <a:avLst/>
          </a:prstGeom>
          <a:noFill/>
        </p:spPr>
        <p:txBody>
          <a:bodyPr wrap="square" rtlCol="0">
            <a:spAutoFit/>
          </a:bodyPr>
          <a:lstStyle/>
          <a:p>
            <a:pPr marL="0" marR="0">
              <a:lnSpc>
                <a:spcPct val="107000"/>
              </a:lnSpc>
              <a:spcBef>
                <a:spcPts val="0"/>
              </a:spcBef>
              <a:spcAft>
                <a:spcPts val="800"/>
              </a:spcAft>
            </a:pPr>
            <a:r>
              <a:rPr lang="en-US" sz="1300" i="1" dirty="0">
                <a:effectLst/>
                <a:latin typeface="Trebuchet MS" panose="020B0603020202020204" pitchFamily="34" charset="0"/>
                <a:ea typeface="Calibri" panose="020F0502020204030204" pitchFamily="34" charset="0"/>
                <a:cs typeface="Times New Roman" panose="02020603050405020304" pitchFamily="18" charset="0"/>
              </a:rPr>
              <a:t>Prior to Step 1, faculty will have decided they want to offer their course as credit for prior learning. </a:t>
            </a:r>
            <a:endParaRPr lang="en-US" sz="13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cap="small" dirty="0">
                <a:effectLst/>
                <a:latin typeface="Trebuchet MS" panose="020B0603020202020204" pitchFamily="34" charset="0"/>
                <a:ea typeface="Calibri" panose="020F0502020204030204" pitchFamily="34" charset="0"/>
                <a:cs typeface="Times New Roman" panose="02020603050405020304" pitchFamily="18" charset="0"/>
              </a:rPr>
              <a:t>Step 1: Credit for Prior Learning Faculty Request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you would like to make your course eligible for credit for prior learning, please fill out the CPL faculty request form and email it to the Credit for Prior Learning team at </a:t>
            </a:r>
            <a:r>
              <a:rPr lang="en-US" sz="1200" u="sng" dirty="0">
                <a:solidFill>
                  <a:srgbClr val="5B9BD5"/>
                </a:solidFill>
                <a:effectLst/>
                <a:latin typeface="Trebuchet MS" panose="020B0603020202020204" pitchFamily="34" charset="0"/>
                <a:ea typeface="Calibri" panose="020F0502020204030204" pitchFamily="34" charset="0"/>
                <a:cs typeface="Times New Roman" panose="02020603050405020304" pitchFamily="18" charset="0"/>
              </a:rPr>
              <a:t>lpc-priorlearning@laspositascollege.edu</a:t>
            </a: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This inbox is managed by the CPL Coordinator and administrative assistant. If this request is for a </a:t>
            </a:r>
            <a:r>
              <a:rPr lang="en-US" sz="1200" i="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new course</a:t>
            </a: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then in addition to submitting this form to the Credit for Prior Learning team, please also include the request for CPL in your new course proposal on CurriQunet.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3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en-US" sz="13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cap="small" dirty="0">
                <a:effectLst/>
                <a:latin typeface="Trebuchet MS" panose="020B0603020202020204" pitchFamily="34" charset="0"/>
                <a:ea typeface="Calibri" panose="020F0502020204030204" pitchFamily="34" charset="0"/>
                <a:cs typeface="Times New Roman" panose="02020603050405020304" pitchFamily="18" charset="0"/>
              </a:rPr>
              <a:t>Step 2: Curriculum Committee Approval</a:t>
            </a:r>
            <a:endParaRPr lang="en-US" sz="1200" b="1"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Once the CPL team receives your request, they will communicate the request to the Curriculum Chair and Curriculum Specialist who will then include the request on an upcoming Curriculum Committee (CC) meeting agenda for approval. It will be </a:t>
            </a:r>
            <a:r>
              <a:rPr lang="en-US" sz="1200" dirty="0" err="1">
                <a:effectLst/>
                <a:latin typeface="Trebuchet MS" panose="020B0603020202020204" pitchFamily="34" charset="0"/>
                <a:ea typeface="Calibri" panose="020F0502020204030204" pitchFamily="34" charset="0"/>
                <a:cs typeface="Times New Roman" panose="02020603050405020304" pitchFamily="18" charset="0"/>
              </a:rPr>
              <a:t>agendized</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 at one CC meeting for First Reading, and then come back for Voting at a second CC meeting with an immediate effective date upon approval. The requesting faculty must be present at First Reading to discuss their proposal and answer any committee questions. </a:t>
            </a:r>
          </a:p>
          <a:p>
            <a:pPr marL="0" marR="0">
              <a:lnSpc>
                <a:spcPct val="107000"/>
              </a:lnSpc>
              <a:spcBef>
                <a:spcPts val="1200"/>
              </a:spcBef>
              <a:spcAft>
                <a:spcPts val="800"/>
              </a:spcAft>
            </a:pPr>
            <a:r>
              <a:rPr lang="en-US" sz="1200" b="1" cap="small" dirty="0">
                <a:effectLst/>
                <a:latin typeface="Trebuchet MS" panose="020B0603020202020204" pitchFamily="34" charset="0"/>
                <a:ea typeface="Calibri" panose="020F0502020204030204" pitchFamily="34" charset="0"/>
                <a:cs typeface="Times New Roman" panose="02020603050405020304" pitchFamily="18" charset="0"/>
              </a:rPr>
              <a:t>Step 3: Credit for Prior Learning Documentation/Tracking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Once approved by the Curriculum Committee, the Curriculum Specialist will communicate the course’s approval to the CPL team and document the approval in CurriQunet by uploading an attached file. The CPL team will </a:t>
            </a:r>
            <a:r>
              <a:rPr lang="en-US" sz="1200" dirty="0">
                <a:latin typeface="Trebuchet MS" panose="020B0603020202020204" pitchFamily="34" charset="0"/>
                <a:ea typeface="Calibri" panose="020F0502020204030204" pitchFamily="34" charset="0"/>
                <a:cs typeface="Times New Roman" panose="02020603050405020304" pitchFamily="18" charset="0"/>
              </a:rPr>
              <a:t>then work with faculty to support them with next steps specific to the type of CPL they requested and update </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the student-facing webpage with the newly approved course.   </a:t>
            </a:r>
          </a:p>
          <a:p>
            <a:pPr algn="l"/>
            <a:endParaRPr lang="en-US" sz="1000" i="0" dirty="0">
              <a:effectLst/>
              <a:latin typeface="Trebuchet MS" panose="020B0603020202020204" pitchFamily="34" charset="0"/>
            </a:endParaRPr>
          </a:p>
        </p:txBody>
      </p:sp>
      <p:sp>
        <p:nvSpPr>
          <p:cNvPr id="7" name="Rectangle 6">
            <a:extLst>
              <a:ext uri="{FF2B5EF4-FFF2-40B4-BE49-F238E27FC236}">
                <a16:creationId xmlns:a16="http://schemas.microsoft.com/office/drawing/2014/main" id="{D9382DA7-A390-4505-8B99-63D9761759D6}"/>
              </a:ext>
            </a:extLst>
          </p:cNvPr>
          <p:cNvSpPr/>
          <p:nvPr/>
        </p:nvSpPr>
        <p:spPr>
          <a:xfrm>
            <a:off x="97994" y="242014"/>
            <a:ext cx="6150406" cy="523220"/>
          </a:xfrm>
          <a:prstGeom prst="rect">
            <a:avLst/>
          </a:prstGeom>
        </p:spPr>
        <p:txBody>
          <a:bodyPr wrap="square" anchor="ctr">
            <a:spAutoFit/>
          </a:bodyPr>
          <a:lstStyle/>
          <a:p>
            <a:r>
              <a:rPr lang="en-US" sz="2800" b="1" dirty="0">
                <a:solidFill>
                  <a:schemeClr val="bg1"/>
                </a:solidFill>
                <a:latin typeface="Trebuchet MS" panose="020B0603020202020204" pitchFamily="34" charset="0"/>
                <a:cs typeface="Verdana"/>
              </a:rPr>
              <a:t>Credit for Prior Learning Workshop</a:t>
            </a:r>
          </a:p>
        </p:txBody>
      </p:sp>
    </p:spTree>
    <p:extLst>
      <p:ext uri="{BB962C8B-B14F-4D97-AF65-F5344CB8AC3E}">
        <p14:creationId xmlns:p14="http://schemas.microsoft.com/office/powerpoint/2010/main" val="243360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67729" y="1580778"/>
            <a:ext cx="7221551" cy="819717"/>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endParaRPr lang="en-US" sz="3600" dirty="0">
              <a:solidFill>
                <a:schemeClr val="bg1"/>
              </a:solidFill>
              <a:latin typeface="Trebuchet MS" panose="020B0603020202020204" pitchFamily="34" charset="0"/>
              <a:cs typeface="Verdana"/>
            </a:endParaRPr>
          </a:p>
        </p:txBody>
      </p:sp>
      <p:sp>
        <p:nvSpPr>
          <p:cNvPr id="6" name="Rectangle 5"/>
          <p:cNvSpPr/>
          <p:nvPr/>
        </p:nvSpPr>
        <p:spPr>
          <a:xfrm>
            <a:off x="8439724" y="6288517"/>
            <a:ext cx="553059" cy="323165"/>
          </a:xfrm>
          <a:prstGeom prst="rect">
            <a:avLst/>
          </a:prstGeom>
        </p:spPr>
        <p:txBody>
          <a:bodyPr wrap="square">
            <a:spAutoFit/>
          </a:bodyPr>
          <a:lstStyle/>
          <a:p>
            <a:pPr algn="ctr"/>
            <a:r>
              <a:rPr lang="en-US" sz="1500" dirty="0">
                <a:solidFill>
                  <a:srgbClr val="7F0324"/>
                </a:solidFill>
                <a:latin typeface="Trebuchet MS" panose="020B0603020202020204" pitchFamily="34" charset="0"/>
                <a:cs typeface="Verdana"/>
              </a:rPr>
              <a:t>7</a:t>
            </a:r>
          </a:p>
        </p:txBody>
      </p:sp>
      <p:pic>
        <p:nvPicPr>
          <p:cNvPr id="4" name="Picture 3">
            <a:extLst>
              <a:ext uri="{FF2B5EF4-FFF2-40B4-BE49-F238E27FC236}">
                <a16:creationId xmlns:a16="http://schemas.microsoft.com/office/drawing/2014/main" id="{4E197383-16D4-4DD7-9672-278EC993608F}"/>
              </a:ext>
            </a:extLst>
          </p:cNvPr>
          <p:cNvPicPr>
            <a:picLocks noChangeAspect="1"/>
          </p:cNvPicPr>
          <p:nvPr/>
        </p:nvPicPr>
        <p:blipFill>
          <a:blip r:embed="rId2"/>
          <a:stretch>
            <a:fillRect/>
          </a:stretch>
        </p:blipFill>
        <p:spPr>
          <a:xfrm>
            <a:off x="179554" y="128966"/>
            <a:ext cx="2563645" cy="3184047"/>
          </a:xfrm>
          <a:prstGeom prst="rect">
            <a:avLst/>
          </a:prstGeom>
        </p:spPr>
      </p:pic>
      <p:sp>
        <p:nvSpPr>
          <p:cNvPr id="5" name="TextBox 4">
            <a:extLst>
              <a:ext uri="{FF2B5EF4-FFF2-40B4-BE49-F238E27FC236}">
                <a16:creationId xmlns:a16="http://schemas.microsoft.com/office/drawing/2014/main" id="{24312D68-763E-445B-ABD6-397331BEFEDF}"/>
              </a:ext>
            </a:extLst>
          </p:cNvPr>
          <p:cNvSpPr txBox="1"/>
          <p:nvPr/>
        </p:nvSpPr>
        <p:spPr>
          <a:xfrm>
            <a:off x="2881606" y="1580778"/>
            <a:ext cx="5593977" cy="1200329"/>
          </a:xfrm>
          <a:prstGeom prst="rect">
            <a:avLst/>
          </a:prstGeom>
          <a:noFill/>
        </p:spPr>
        <p:txBody>
          <a:bodyPr wrap="square" rtlCol="0">
            <a:spAutoFit/>
          </a:bodyPr>
          <a:lstStyle/>
          <a:p>
            <a:r>
              <a:rPr lang="en-US" sz="2400" b="1" dirty="0">
                <a:solidFill>
                  <a:schemeClr val="bg1"/>
                </a:solidFill>
                <a:latin typeface="Trebuchet MS" panose="020B0603020202020204" pitchFamily="34" charset="0"/>
              </a:rPr>
              <a:t>Thank you for attending our session. </a:t>
            </a:r>
          </a:p>
          <a:p>
            <a:r>
              <a:rPr lang="en-US" sz="2400" b="1" dirty="0">
                <a:solidFill>
                  <a:schemeClr val="bg1"/>
                </a:solidFill>
                <a:latin typeface="Trebuchet MS" panose="020B0603020202020204" pitchFamily="34" charset="0"/>
              </a:rPr>
              <a:t>Please let us know if you have any questions. </a:t>
            </a:r>
          </a:p>
        </p:txBody>
      </p:sp>
      <p:sp>
        <p:nvSpPr>
          <p:cNvPr id="8" name="Rectangle 7">
            <a:extLst>
              <a:ext uri="{FF2B5EF4-FFF2-40B4-BE49-F238E27FC236}">
                <a16:creationId xmlns:a16="http://schemas.microsoft.com/office/drawing/2014/main" id="{178D695B-4120-4C8A-92B9-158AA1E4414A}"/>
              </a:ext>
            </a:extLst>
          </p:cNvPr>
          <p:cNvSpPr/>
          <p:nvPr/>
        </p:nvSpPr>
        <p:spPr>
          <a:xfrm>
            <a:off x="2881606" y="973911"/>
            <a:ext cx="5487017" cy="461665"/>
          </a:xfrm>
          <a:prstGeom prst="rect">
            <a:avLst/>
          </a:prstGeom>
          <a:solidFill>
            <a:srgbClr val="7F0324"/>
          </a:solidFill>
        </p:spPr>
        <p:txBody>
          <a:bodyPr wrap="square" anchor="ctr">
            <a:spAutoFit/>
          </a:bodyPr>
          <a:lstStyle/>
          <a:p>
            <a:r>
              <a:rPr lang="en-US" sz="2400" b="1" dirty="0">
                <a:solidFill>
                  <a:schemeClr val="bg1"/>
                </a:solidFill>
                <a:latin typeface="Trebuchet MS" panose="020B0603020202020204" pitchFamily="34" charset="0"/>
                <a:cs typeface="Verdana"/>
              </a:rPr>
              <a:t>Credit for Prior Learning Workshop</a:t>
            </a:r>
          </a:p>
        </p:txBody>
      </p:sp>
    </p:spTree>
    <p:extLst>
      <p:ext uri="{BB962C8B-B14F-4D97-AF65-F5344CB8AC3E}">
        <p14:creationId xmlns:p14="http://schemas.microsoft.com/office/powerpoint/2010/main" val="467678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926</Words>
  <Application>Microsoft Office PowerPoint</Application>
  <PresentationFormat>On-screen Show (4:3)</PresentationFormat>
  <Paragraphs>89</Paragraphs>
  <Slides>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Agenda-Light</vt:lpstr>
      <vt:lpstr>Arial</vt:lpstr>
      <vt:lpstr>Calibri</vt:lpstr>
      <vt:lpstr>Calibri Light</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Ogden Costa Creative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Costa</dc:creator>
  <cp:lastModifiedBy>Danielle Banuelos</cp:lastModifiedBy>
  <cp:revision>48</cp:revision>
  <dcterms:created xsi:type="dcterms:W3CDTF">2016-07-28T19:14:12Z</dcterms:created>
  <dcterms:modified xsi:type="dcterms:W3CDTF">2024-03-20T22:49:49Z</dcterms:modified>
</cp:coreProperties>
</file>