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4"/>
  </p:sldMasterIdLst>
  <p:notesMasterIdLst>
    <p:notesMasterId r:id="rId21"/>
  </p:notesMasterIdLst>
  <p:handoutMasterIdLst>
    <p:handoutMasterId r:id="rId22"/>
  </p:handoutMasterIdLst>
  <p:sldIdLst>
    <p:sldId id="276" r:id="rId5"/>
    <p:sldId id="257" r:id="rId6"/>
    <p:sldId id="300" r:id="rId7"/>
    <p:sldId id="256" r:id="rId8"/>
    <p:sldId id="301" r:id="rId9"/>
    <p:sldId id="281" r:id="rId10"/>
    <p:sldId id="302" r:id="rId11"/>
    <p:sldId id="303" r:id="rId12"/>
    <p:sldId id="304" r:id="rId13"/>
    <p:sldId id="305" r:id="rId14"/>
    <p:sldId id="283" r:id="rId15"/>
    <p:sldId id="293" r:id="rId16"/>
    <p:sldId id="306" r:id="rId17"/>
    <p:sldId id="307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975A2-7C2F-77DD-3EF7-B851E1B8FBE0}" v="1295" dt="2024-03-21T03:06:56.157"/>
  </p1510:revLst>
</p1510:revInfo>
</file>

<file path=ppt/tableStyles.xml><?xml version="1.0" encoding="utf-8"?>
<a:tblStyleLst xmlns:a="http://schemas.openxmlformats.org/drawingml/2006/main" def="{5FD0F851-EC5A-4D38-B0AD-8093EC10F338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928"/>
        <p:guide pos="384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3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8A188-91E3-4091-B70E-E1E6D807C522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E72E-E5A5-44ED-A736-DB8D8EE9B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2412-B176-4E06-823F-C66FEB3E21FB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2FC2-A162-47B3-989B-571A62414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6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7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9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690542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246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437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54359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224D70-2CA9-3DC4-F002-EC470A48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C0B1F33F-4201-2B4E-E8EC-1D07263083EB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D5B178-0506-30BE-93BB-73C02006B988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0" name="Freeform: Shape 17">
                <a:extLst>
                  <a:ext uri="{FF2B5EF4-FFF2-40B4-BE49-F238E27FC236}">
                    <a16:creationId xmlns:a16="http://schemas.microsoft.com/office/drawing/2014/main" id="{B3F854F0-E9B7-2C32-CA3C-FA9719440768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224CDA-DD93-0DF6-7DD9-8328D1606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A5F65-B2C5-BB65-83E3-F195EEE49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409908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7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0" y="548640"/>
            <a:ext cx="5486400" cy="1371600"/>
          </a:xfr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149" y="2759076"/>
            <a:ext cx="5486399" cy="30098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lnSpc>
                <a:spcPct val="100000"/>
              </a:lnSpc>
              <a:spcBef>
                <a:spcPts val="1000"/>
              </a:spcBef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>
              <a:lnSpc>
                <a:spcPct val="100000"/>
              </a:lnSpc>
              <a:spcBef>
                <a:spcPts val="1000"/>
              </a:spcBef>
              <a:defRPr sz="1800"/>
            </a:lvl5pPr>
            <a:lvl6pPr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defRPr sz="1600"/>
            </a:lvl6pPr>
            <a:lvl7pPr>
              <a:buClr>
                <a:schemeClr val="accent5"/>
              </a:buClr>
              <a:defRPr/>
            </a:lvl7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F0BC49-315A-CF7A-E741-A8688AF53E66}"/>
              </a:ext>
            </a:extLst>
          </p:cNvPr>
          <p:cNvGrpSpPr/>
          <p:nvPr userDrawn="1"/>
        </p:nvGrpSpPr>
        <p:grpSpPr>
          <a:xfrm>
            <a:off x="9728046" y="831278"/>
            <a:ext cx="1623711" cy="630920"/>
            <a:chOff x="9588346" y="4824892"/>
            <a:chExt cx="1623711" cy="630920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3FCB73E1-B061-C75F-AB29-C27CA95E57A9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A16F89-984C-DEA8-C894-E819A764661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5" name="Freeform: Shape 17">
                <a:extLst>
                  <a:ext uri="{FF2B5EF4-FFF2-40B4-BE49-F238E27FC236}">
                    <a16:creationId xmlns:a16="http://schemas.microsoft.com/office/drawing/2014/main" id="{0971E16B-8BBF-40B5-5862-FAAADBF530A0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D464A1-0F6B-3CEE-8719-573F89E87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841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D0C49A9B-EBDE-4047-884B-0860623D6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5851" y="2165174"/>
            <a:ext cx="6118224" cy="1554480"/>
          </a:xfrm>
        </p:spPr>
        <p:txBody>
          <a:bodyPr anchor="b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99CD77F7-3095-4517-B300-DE93875DE5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9613" y="0"/>
            <a:ext cx="3862387" cy="2286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F31ECFCC-4520-48AB-A8A1-AF9FC0C05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9200" y="2286000"/>
            <a:ext cx="3862387" cy="2286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0FDBD13C-46E7-4BB9-957D-DE2A592552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29200" y="4572000"/>
            <a:ext cx="3862387" cy="2286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photo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40728-32E0-44CE-8C68-1E68245C2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00874" y="4194521"/>
            <a:ext cx="1481845" cy="787628"/>
            <a:chOff x="4987925" y="2840038"/>
            <a:chExt cx="2216150" cy="11779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A6D99A-68F3-4E08-BB89-083CE0299CE2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4F5556-21F4-4E26-9504-49ADE7D84749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E1118C-DFA4-410C-961C-BE0488441C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8ECE6-B3E3-4761-A6AD-711AF71EEA0D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B1F0E3F-4B5E-4F5B-93A6-CE1017521BF1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20599F0-ACFC-4223-A598-8FFAF21406AB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6703144-DA66-4EFB-B790-4E044756FF37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3371BE5-97EB-4365-8EDA-4C634155E79F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33C4D53-A668-4609-B338-E2D33C24A811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487C5A9-C4B3-4A68-8DFB-43F4CDB40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E4A2F3-57A7-4529-A621-A36F1E777A4E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482263E-6A78-46B7-8AB8-845C9C9103B4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C7B34F9-7954-4950-ABEA-DDBFF4A4C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91271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C47B699-08C0-4851-8BAE-384C14E4E0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050" y="1079500"/>
            <a:ext cx="3884962" cy="2138400"/>
          </a:xfrm>
        </p:spPr>
        <p:txBody>
          <a:bodyPr anchor="b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4917A2-B37A-4655-9D10-50C6FD698F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051" y="4113213"/>
            <a:ext cx="3884961" cy="1655762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2400" i="1"/>
            </a:lvl1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EE5317-4FED-4CB5-85EE-6DAD46C28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0D3427-2AA8-987B-E83A-494604F72C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539750"/>
            <a:ext cx="6670675" cy="5759450"/>
          </a:xfrm>
          <a:custGeom>
            <a:avLst/>
            <a:gdLst>
              <a:gd name="connsiteX0" fmla="*/ 6573720 w 6670675"/>
              <a:gd name="connsiteY0" fmla="*/ 0 h 5759450"/>
              <a:gd name="connsiteX1" fmla="*/ 6670675 w 6670675"/>
              <a:gd name="connsiteY1" fmla="*/ 0 h 5759450"/>
              <a:gd name="connsiteX2" fmla="*/ 6670675 w 6670675"/>
              <a:gd name="connsiteY2" fmla="*/ 5759450 h 5759450"/>
              <a:gd name="connsiteX3" fmla="*/ 0 w 6670675"/>
              <a:gd name="connsiteY3" fmla="*/ 5759450 h 5759450"/>
              <a:gd name="connsiteX4" fmla="*/ 0 w 6670675"/>
              <a:gd name="connsiteY4" fmla="*/ 5669502 h 5759450"/>
              <a:gd name="connsiteX5" fmla="*/ 6573720 w 6670675"/>
              <a:gd name="connsiteY5" fmla="*/ 5669502 h 5759450"/>
              <a:gd name="connsiteX6" fmla="*/ 0 w 6670675"/>
              <a:gd name="connsiteY6" fmla="*/ 0 h 5759450"/>
              <a:gd name="connsiteX7" fmla="*/ 6562411 w 6670675"/>
              <a:gd name="connsiteY7" fmla="*/ 0 h 5759450"/>
              <a:gd name="connsiteX8" fmla="*/ 6562411 w 6670675"/>
              <a:gd name="connsiteY8" fmla="*/ 5658193 h 5759450"/>
              <a:gd name="connsiteX9" fmla="*/ 0 w 6670675"/>
              <a:gd name="connsiteY9" fmla="*/ 5658193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0675" h="5759450">
                <a:moveTo>
                  <a:pt x="6573720" y="0"/>
                </a:moveTo>
                <a:lnTo>
                  <a:pt x="6670675" y="0"/>
                </a:lnTo>
                <a:lnTo>
                  <a:pt x="6670675" y="5759450"/>
                </a:lnTo>
                <a:lnTo>
                  <a:pt x="0" y="5759450"/>
                </a:lnTo>
                <a:lnTo>
                  <a:pt x="0" y="5669502"/>
                </a:lnTo>
                <a:lnTo>
                  <a:pt x="6573720" y="5669502"/>
                </a:lnTo>
                <a:close/>
                <a:moveTo>
                  <a:pt x="0" y="0"/>
                </a:moveTo>
                <a:lnTo>
                  <a:pt x="6562411" y="0"/>
                </a:lnTo>
                <a:lnTo>
                  <a:pt x="6562411" y="5658193"/>
                </a:lnTo>
                <a:lnTo>
                  <a:pt x="0" y="5658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D4FB6FD-0D78-2F14-EC30-9013875CFD4A}"/>
              </a:ext>
            </a:extLst>
          </p:cNvPr>
          <p:cNvSpPr/>
          <p:nvPr userDrawn="1"/>
        </p:nvSpPr>
        <p:spPr>
          <a:xfrm>
            <a:off x="439938" y="439388"/>
            <a:ext cx="6675120" cy="5769864"/>
          </a:xfrm>
          <a:prstGeom prst="frame">
            <a:avLst>
              <a:gd name="adj1" fmla="val 1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777246"/>
            <a:ext cx="10058400" cy="1097280"/>
          </a:xfrm>
        </p:spPr>
        <p:txBody>
          <a:bodyPr wrap="square" anchor="ctr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B970E0-2BF6-DE0A-33F2-E136830CC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1243" y="2287435"/>
            <a:ext cx="8769514" cy="3768195"/>
          </a:xfrm>
        </p:spPr>
        <p:txBody>
          <a:bodyPr tIns="182880">
            <a:noAutofit/>
          </a:bodyPr>
          <a:lstStyle>
            <a:lvl1pPr marL="283464" indent="-283464">
              <a:lnSpc>
                <a:spcPct val="100000"/>
              </a:lnSpc>
              <a:spcBef>
                <a:spcPts val="1000"/>
              </a:spcBef>
              <a:defRPr sz="1800"/>
            </a:lvl1pPr>
            <a:lvl2pPr marL="283464">
              <a:lnSpc>
                <a:spcPct val="100000"/>
              </a:lnSpc>
              <a:spcBef>
                <a:spcPts val="1000"/>
              </a:spcBef>
              <a:defRPr sz="1800"/>
            </a:lvl2pPr>
            <a:lvl3pPr indent="-283464">
              <a:lnSpc>
                <a:spcPct val="100000"/>
              </a:lnSpc>
              <a:spcBef>
                <a:spcPts val="1000"/>
              </a:spcBef>
              <a:defRPr sz="18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 indent="-283464">
              <a:lnSpc>
                <a:spcPct val="100000"/>
              </a:lnSpc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20574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C7C83-D77B-1EFF-5877-DB5DF792E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6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777244"/>
            <a:ext cx="10058400" cy="1097280"/>
          </a:xfrm>
        </p:spPr>
        <p:txBody>
          <a:bodyPr wrap="square" anchor="ctr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2057404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B970E0-2BF6-DE0A-33F2-E136830CC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64443" y="2484712"/>
            <a:ext cx="4360507" cy="36054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i="0"/>
            </a:lvl1pPr>
            <a:lvl2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sz="1800" i="0"/>
            </a:lvl4pPr>
            <a:lvl5pPr marL="11430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8C0F6-1F2A-74E4-A6C4-914FE33663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9649" y="2493040"/>
            <a:ext cx="4360507" cy="36054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i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sz="1800" i="0"/>
            </a:lvl4pPr>
            <a:lvl5pPr marL="11430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7ED942-AF2B-12D4-2ED4-570ACFD0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8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45527-A259-1C6D-E8B4-51471548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45608"/>
            <a:ext cx="12192000" cy="361239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886200" cy="2304288"/>
          </a:xfrm>
        </p:spPr>
        <p:txBody>
          <a:bodyPr wrap="square" anchor="ctr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ACBDB-D54B-994A-AD88-E89D37245F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34660" y="548641"/>
            <a:ext cx="6130625" cy="2304288"/>
          </a:xfrm>
        </p:spPr>
        <p:txBody>
          <a:bodyPr anchor="ctr">
            <a:noAutofit/>
          </a:bodyPr>
          <a:lstStyle>
            <a:lvl1pPr marL="512064" indent="-5120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1pPr>
            <a:lvl2pPr marL="702900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2pPr>
            <a:lvl3pPr marL="1139436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3pPr>
            <a:lvl4pPr marL="1422900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4pPr>
            <a:lvl5pPr marL="1859436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8447B1-F82E-026F-7FF0-7E95D361E7A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20387" y="3735238"/>
            <a:ext cx="6130625" cy="25741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sz="1800" i="0"/>
            </a:lvl4pPr>
            <a:lvl5pPr indent="-283464"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76BAB9-3D46-228B-0268-9918F1524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91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C2262EB2-92F3-45D5-977D-A254F9DC4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4750" y="548640"/>
            <a:ext cx="6120000" cy="1371600"/>
          </a:xfr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08B7B76C-AD95-41C0-859E-9A612EE3EB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8703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F4E51F-526D-47C7-B091-D47773C1F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4FE061B-0356-4C6F-A2CA-12D48BE34A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4750" y="2759076"/>
            <a:ext cx="6121400" cy="30098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1000"/>
              </a:spcBef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defRPr sz="18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>
              <a:lnSpc>
                <a:spcPct val="100000"/>
              </a:lnSpc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C9AB8836-3239-49B5-AB6F-4AF85F1F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EAD6AC-E509-49A1-8E38-1CABD458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689B03B-F230-4530-8C09-EFB81723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44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18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745F42-F11E-4295-BA16-71120E66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80706"/>
            <a:ext cx="12192000" cy="38772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36F7FC-6006-4472-BC70-30C283ABC1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88" y="540000"/>
            <a:ext cx="3884962" cy="2011680"/>
          </a:xfrm>
        </p:spPr>
        <p:txBody>
          <a:bodyPr anchor="ctr" anchorCtr="0"/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65A73B-104E-43C7-BBEC-C2B3D52E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54584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E0F1ED-567A-464B-A7AB-53B58F510B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43552" y="540000"/>
            <a:ext cx="6107460" cy="201168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>
              <a:defRPr sz="1800"/>
            </a:lvl2pPr>
            <a:lvl3pPr marL="720000" indent="0">
              <a:buNone/>
              <a:defRPr sz="1800"/>
            </a:lvl3pPr>
            <a:lvl4pPr>
              <a:defRPr sz="1800"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B4AB8-A251-1D19-89FE-D1E389DC72C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40988" y="3487738"/>
            <a:ext cx="11110023" cy="2486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808ED-A697-419E-B2B9-925BC80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CBC00E-8DBE-41F7-B5EC-A273F718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C8BA04E-DB40-4D07-9B73-37122A9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7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0A73D-6706-8DB1-BAA5-9EC91EF6D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677" y="548640"/>
            <a:ext cx="4663440" cy="1371600"/>
          </a:xfrm>
        </p:spPr>
        <p:txBody>
          <a:bodyPr wrap="square" anchor="b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A2E018F-B83F-5D9E-94F4-2B1C285CED1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8640" y="548640"/>
            <a:ext cx="5575300" cy="5656016"/>
          </a:xfrm>
        </p:spPr>
        <p:txBody>
          <a:bodyPr>
            <a:noAutofit/>
          </a:bodyPr>
          <a:lstStyle>
            <a:lvl1pPr marL="283464" indent="-283464">
              <a:spcBef>
                <a:spcPts val="500"/>
              </a:spcBef>
              <a:defRPr sz="1800"/>
            </a:lvl1pPr>
            <a:lvl2pPr marL="283464">
              <a:spcBef>
                <a:spcPts val="500"/>
              </a:spcBef>
              <a:defRPr sz="1800"/>
            </a:lvl2pPr>
            <a:lvl3pPr marL="685800" indent="-283464">
              <a:spcBef>
                <a:spcPts val="500"/>
              </a:spcBef>
              <a:defRPr sz="1800"/>
            </a:lvl3pPr>
            <a:lvl4pPr marL="685800">
              <a:spcBef>
                <a:spcPts val="500"/>
              </a:spcBef>
              <a:defRPr sz="1800"/>
            </a:lvl4pPr>
            <a:lvl5pPr marL="1143000" indent="-283464">
              <a:spcBef>
                <a:spcPts val="5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266A202-7CFD-8B3B-C33C-D85F06445EC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91676" y="2751236"/>
            <a:ext cx="4663440" cy="3453420"/>
          </a:xfrm>
        </p:spPr>
        <p:txBody>
          <a:bodyPr lIns="137160">
            <a:noAutofit/>
          </a:bodyPr>
          <a:lstStyle>
            <a:lvl1pPr marL="34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1pPr>
            <a:lvl2pPr marL="70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2pPr>
            <a:lvl3pPr marL="1139436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3pPr>
            <a:lvl4pPr marL="142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4pPr>
            <a:lvl5pPr marL="1859436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EFDB4E-BF6D-A408-5BC2-566CFAECD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673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95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ABF0D4-6E3E-4B6A-9402-0B1819B2E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548640"/>
            <a:ext cx="10058400" cy="1097280"/>
          </a:xfr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AB4820-09C0-4A6A-9DEF-D377D04A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8288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6B5DAE-9335-B3AD-445C-296C2E06A2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2650" y="2441575"/>
            <a:ext cx="10058400" cy="3450265"/>
          </a:xfrm>
        </p:spPr>
        <p:txBody>
          <a:bodyPr/>
          <a:lstStyle>
            <a:lvl1pPr marL="283464" indent="-283464">
              <a:defRPr/>
            </a:lvl1pPr>
            <a:lvl2pPr marL="283464" indent="0">
              <a:defRPr/>
            </a:lvl2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5B58DA2-1433-4624-A301-D9496CB2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8E4701-5991-4858-AE71-47400E64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430A52-01FF-4B61-8B7A-C60A8D06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87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0326" y="539751"/>
            <a:ext cx="4451349" cy="208222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0326" y="4248000"/>
            <a:ext cx="4451349" cy="2082226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585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552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34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031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64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173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270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134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52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81C4-F52E-F586-1465-77001CB91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DSPS ACCOMMODATE </a:t>
            </a:r>
            <a:br>
              <a:rPr lang="en-US" dirty="0"/>
            </a:br>
            <a:r>
              <a:rPr lang="en-US" dirty="0"/>
              <a:t>FOR FACULTY 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12D43004-FF8E-B3F7-01F4-82789D04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190500"/>
            <a:ext cx="3187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1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D6643-2997-2ED6-93CD-A7453F5F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Optional signature from faculty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3399DCB-694D-A46C-D575-4B38E766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98" y="540033"/>
            <a:ext cx="4995615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4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E88C-4518-8DA5-1DFF-70A655859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Viewing DSPS Students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95DF9-4327-92A6-EB3F-1320895ED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992" y="3955062"/>
            <a:ext cx="6883639" cy="24608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5000000000000000000" pitchFamily="2" charset="2"/>
              <a:buChar char="•"/>
            </a:pPr>
            <a:r>
              <a:rPr lang="en-US" dirty="0"/>
              <a:t>Click courses on menu tab 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42900" indent="-342900" algn="l">
              <a:buFont typeface="Arial" panose="05000000000000000000" pitchFamily="2" charset="2"/>
              <a:buChar char="•"/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Enrolled Students</a:t>
            </a:r>
          </a:p>
          <a:p>
            <a:pPr marL="342900" indent="-342900" algn="l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List of accommodations approved for DSPS students </a:t>
            </a:r>
          </a:p>
        </p:txBody>
      </p:sp>
    </p:spTree>
    <p:extLst>
      <p:ext uri="{BB962C8B-B14F-4D97-AF65-F5344CB8AC3E}">
        <p14:creationId xmlns:p14="http://schemas.microsoft.com/office/powerpoint/2010/main" val="376072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38AAD-ED41-A5A5-C08E-89B0C4F5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Uploading tests 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9837-86F8-E190-7724-905421C33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0988" y="2759076"/>
            <a:ext cx="3884962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25000"/>
              </a:lnSpc>
            </a:pPr>
            <a:endParaRPr lang="en-US" sz="2000"/>
          </a:p>
          <a:p>
            <a:pPr>
              <a:lnSpc>
                <a:spcPct val="125000"/>
              </a:lnSpc>
            </a:pPr>
            <a:r>
              <a:rPr lang="en-US" sz="2000" dirty="0"/>
              <a:t> Click on the course you would like to upload a test to: </a:t>
            </a:r>
          </a:p>
          <a:p>
            <a:pPr>
              <a:lnSpc>
                <a:spcPct val="125000"/>
              </a:lnSpc>
            </a:pPr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706F4A3-7565-A3BA-69D6-9A5098A2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74" y="540033"/>
            <a:ext cx="4937863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3A7B0-FCFD-F4C3-BC6D-59032819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Uploading tests 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C8F4-9210-F65E-DEE8-B9E639CF42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0988" y="2759076"/>
            <a:ext cx="3884962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Choose Alternative Test Room Bookings and from there choose student you would like to upload test for:</a:t>
            </a:r>
          </a:p>
          <a:p>
            <a:pPr>
              <a:lnSpc>
                <a:spcPct val="125000"/>
              </a:lnSpc>
            </a:pPr>
            <a:endParaRPr lang="en-US" sz="200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FC4D831-6C16-2ABC-29EC-A28D50A09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" r="22860" b="-1"/>
          <a:stretch/>
        </p:blipFill>
        <p:spPr>
          <a:xfrm>
            <a:off x="4979987" y="540033"/>
            <a:ext cx="6671025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849A6-8F3A-2862-180F-A71B3CB1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Uploading Tests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3338-3373-7057-94DD-9CD13FA4A3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0988" y="2759076"/>
            <a:ext cx="3884962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From here you can choose to Approve or Deny the request, if you choose yes and want to upload the exam you will go to the Exam Tab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9A79C9E0-A791-28E5-4B31-8DFDB279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776943"/>
            <a:ext cx="6113812" cy="33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32E47-0CF4-2D25-D95B-44FA7525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3"/>
            <a:ext cx="442678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Uploading tests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8847-A6DE-B6E5-5CA6-F3DB0657162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80000" y="2730321"/>
            <a:ext cx="5136610" cy="3858163"/>
          </a:xfrm>
        </p:spPr>
        <p:txBody>
          <a:bodyPr vert="horz" lIns="0" tIns="0" rIns="0" bIns="0" rtlCol="0" anchor="t" anchorCtr="0"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sz="2000" dirty="0"/>
              <a:t>Last go to the Alterative Test Room Bookings Tab. </a:t>
            </a: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 marL="342900" indent="-342900">
              <a:lnSpc>
                <a:spcPct val="115000"/>
              </a:lnSpc>
              <a:buFont typeface="Calibri" panose="05000000000000000000" pitchFamily="2" charset="2"/>
              <a:buChar char="-"/>
            </a:pPr>
            <a:r>
              <a:rPr lang="en-US" sz="2000" dirty="0"/>
              <a:t>Choose to Approve or Deny the request. </a:t>
            </a: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 marL="342900" indent="-342900">
              <a:lnSpc>
                <a:spcPct val="115000"/>
              </a:lnSpc>
              <a:buFont typeface="Calibri" panose="05000000000000000000" pitchFamily="2" charset="2"/>
              <a:buChar char="-"/>
            </a:pPr>
            <a:r>
              <a:rPr lang="en-US" sz="2000" dirty="0"/>
              <a:t>If you uploaded the exam in the previous tab then you will go to Exam and select the exam you just uploaded.</a:t>
            </a: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 marL="342900" indent="-342900">
              <a:lnSpc>
                <a:spcPct val="115000"/>
              </a:lnSpc>
              <a:buFont typeface="Calibri" panose="05000000000000000000" pitchFamily="2" charset="2"/>
              <a:buChar char="-"/>
            </a:pPr>
            <a:r>
              <a:rPr lang="en-US" sz="2000" dirty="0"/>
              <a:t>Next you will fill out the Complete Exam Form. That is where any directions you have will go.  </a:t>
            </a: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 marL="342900" indent="-342900">
              <a:lnSpc>
                <a:spcPct val="115000"/>
              </a:lnSpc>
              <a:buFont typeface="Calibri" panose="05000000000000000000" pitchFamily="2" charset="2"/>
              <a:buChar char="-"/>
            </a:pPr>
            <a:r>
              <a:rPr lang="en-US" sz="2000" dirty="0"/>
              <a:t>Last you will click submit button. </a:t>
            </a: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>
              <a:lnSpc>
                <a:spcPct val="115000"/>
              </a:lnSpc>
            </a:pPr>
            <a:endParaRPr lang="en-US" sz="140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16C2DF-7295-BEC1-5E5F-D8ADCB64657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6850013" y="540033"/>
            <a:ext cx="4605786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D199-8339-8883-6A34-9164A3CB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560638"/>
            <a:ext cx="10026650" cy="655637"/>
          </a:xfrm>
        </p:spPr>
        <p:txBody>
          <a:bodyPr/>
          <a:lstStyle/>
          <a:p>
            <a:pPr algn="ctr"/>
            <a:r>
              <a:rPr lang="en-US" sz="3600" err="1"/>
              <a:t>Dsps</a:t>
            </a:r>
            <a:r>
              <a:rPr lang="en-US" sz="3600" dirty="0"/>
              <a:t> q&amp; a </a:t>
            </a: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D886CB0B-BAC5-CF29-A2E3-E2A408B06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190500"/>
            <a:ext cx="3187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14C0111-86AA-B377-753D-02A3CA89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252AFB-1364-05E7-C423-89DB466E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>
              <a:buFont typeface="Wingdings"/>
            </a:pPr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Accommodate Info</a:t>
            </a:r>
            <a:endParaRPr lang="en-US" dirty="0"/>
          </a:p>
          <a:p>
            <a:pPr marL="359410" indent="-359410">
              <a:buClr>
                <a:srgbClr val="EF8C6A"/>
              </a:buClr>
              <a:buFont typeface="Wingdings"/>
            </a:pPr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Process for DSPS Students</a:t>
            </a:r>
          </a:p>
          <a:p>
            <a:pPr marL="359410" indent="-359410">
              <a:buClr>
                <a:srgbClr val="EF8C6A"/>
              </a:buClr>
              <a:buFont typeface="Wingdings"/>
            </a:pPr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Faculty Log-in</a:t>
            </a:r>
          </a:p>
          <a:p>
            <a:pPr marL="359410" indent="-359410">
              <a:buClr>
                <a:srgbClr val="EF8C6A"/>
              </a:buClr>
              <a:buFont typeface="Wingdings"/>
            </a:pPr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Testing Information </a:t>
            </a:r>
            <a:endParaRPr lang="en-US" sz="2800" i="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  <a:buFont typeface="Wingdings"/>
            </a:pPr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DSPS Q &amp; A </a:t>
            </a: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/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AF091383-6BBE-B3CC-7160-ECE3C9F6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190500"/>
            <a:ext cx="3187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596D-21D0-B94E-0183-46FC1698E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Accommodate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AFCAA-F015-A2CD-4328-25FA68BE8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720FF-0873-E876-BCA1-0A1F75F16D5C}"/>
              </a:ext>
            </a:extLst>
          </p:cNvPr>
          <p:cNvSpPr txBox="1"/>
          <p:nvPr/>
        </p:nvSpPr>
        <p:spPr>
          <a:xfrm>
            <a:off x="450404" y="583348"/>
            <a:ext cx="655022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Accommodate is a digital platform used by colleges worldwide for students with disabilities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Simplifies the communication process between DSPS and faculty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Improves confidentiality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Features include exam booking, alternative media checkouts, mass communication, case management </a:t>
            </a:r>
          </a:p>
        </p:txBody>
      </p:sp>
    </p:spTree>
    <p:extLst>
      <p:ext uri="{BB962C8B-B14F-4D97-AF65-F5344CB8AC3E}">
        <p14:creationId xmlns:p14="http://schemas.microsoft.com/office/powerpoint/2010/main" val="396638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03501C3-C301-490F-A129-5C468AEC9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Log-in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54B41-BF4B-6A7D-2105-F6EA65AE1D8B}"/>
              </a:ext>
            </a:extLst>
          </p:cNvPr>
          <p:cNvSpPr txBox="1"/>
          <p:nvPr/>
        </p:nvSpPr>
        <p:spPr>
          <a:xfrm>
            <a:off x="545248" y="2031246"/>
            <a:ext cx="695056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MyPortal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Please look for activation email if you haven't activated </a:t>
            </a:r>
          </a:p>
          <a:p>
            <a:endParaRPr lang="en-US" sz="2800" dirty="0"/>
          </a:p>
          <a:p>
            <a:r>
              <a:rPr lang="en-US" sz="2800" dirty="0"/>
              <a:t>Class-web will be replaced by </a:t>
            </a:r>
            <a:r>
              <a:rPr lang="en-US" sz="2800" dirty="0" err="1"/>
              <a:t>MyPortal</a:t>
            </a:r>
            <a:r>
              <a:rPr lang="en-US" sz="2800" dirty="0"/>
              <a:t>! 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A5B58-129A-7991-333D-0129E3E18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6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519508-A780-4D3C-AFC8-363D53F24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400 w 12192000"/>
              <a:gd name="connsiteY0" fmla="*/ 540000 h 6858000"/>
              <a:gd name="connsiteX1" fmla="*/ 539400 w 12192000"/>
              <a:gd name="connsiteY1" fmla="*/ 6318000 h 6858000"/>
              <a:gd name="connsiteX2" fmla="*/ 11652600 w 12192000"/>
              <a:gd name="connsiteY2" fmla="*/ 6318000 h 6858000"/>
              <a:gd name="connsiteX3" fmla="*/ 11652600 w 12192000"/>
              <a:gd name="connsiteY3" fmla="*/ 540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39400" y="540000"/>
                </a:moveTo>
                <a:lnTo>
                  <a:pt x="539400" y="6318000"/>
                </a:lnTo>
                <a:lnTo>
                  <a:pt x="11652600" y="6318000"/>
                </a:lnTo>
                <a:lnTo>
                  <a:pt x="11652600" y="540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Placeholder 7" descr="A screenshot of a login form">
            <a:extLst>
              <a:ext uri="{FF2B5EF4-FFF2-40B4-BE49-F238E27FC236}">
                <a16:creationId xmlns:a16="http://schemas.microsoft.com/office/drawing/2014/main" id="{17645B9E-BF8C-239F-9D55-E2A0E4A31D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3581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96FFB859-0BF4-44C8-92CE-827BC0BED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31686" y="432884"/>
            <a:ext cx="11113200" cy="5778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50254-BE1D-3E32-6DC2-909D2B543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CE590-73FF-E73D-C214-B7AFBDD87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25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>
            <a:extLst>
              <a:ext uri="{FF2B5EF4-FFF2-40B4-BE49-F238E27FC236}">
                <a16:creationId xmlns:a16="http://schemas.microsoft.com/office/drawing/2014/main" id="{AA3C88C9-7D12-4F69-958C-2A345F96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31686" y="6210884"/>
            <a:ext cx="111132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D6F31C7F-BCF9-4876-B103-B1470FB2E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4886" y="432884"/>
            <a:ext cx="0" cy="5778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8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BE6CC-8C1E-6B1C-8AA5-3F3426DF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Faculty Log-IN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CCD2F-6960-1115-4E8A-99C450D747C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0988" y="2759076"/>
            <a:ext cx="3884962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endParaRPr lang="en-US" sz="2000"/>
          </a:p>
          <a:p>
            <a:pPr marL="283210" indent="-283210">
              <a:lnSpc>
                <a:spcPct val="125000"/>
              </a:lnSpc>
            </a:pPr>
            <a:endParaRPr lang="en-US" sz="2000"/>
          </a:p>
          <a:p>
            <a:pPr marL="283210" indent="-283210">
              <a:lnSpc>
                <a:spcPct val="125000"/>
              </a:lnSpc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0993F24-30EB-05E3-4458-219BBFC8D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036781"/>
            <a:ext cx="9707912" cy="44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93773F-8E9F-4F3E-A7D2-0EBECA70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42C8AB-EB31-21E5-5223-D2A516395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15"/>
          <a:stretch/>
        </p:blipFill>
        <p:spPr>
          <a:xfrm>
            <a:off x="539400" y="540000"/>
            <a:ext cx="11113200" cy="577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07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479382B7-2282-4AF1-99B9-01FDCD8EE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30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428999"/>
            <a:ext cx="12191999" cy="3429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4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0BF42-9B99-3DCC-E61F-F222CC78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1089025"/>
            <a:ext cx="4451349" cy="153295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View individual accommodations</a:t>
            </a: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0DA58D-ADF1-BBF8-A69C-EBB13FE1B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55"/>
          <a:stretch/>
        </p:blipFill>
        <p:spPr>
          <a:xfrm>
            <a:off x="6654800" y="540032"/>
            <a:ext cx="4996212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1041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7FEE6A-70C7-4994-95E7-698D6AC48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A5F18C-93E4-4C3A-A312-44EF0CB57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3059B-AF8D-467E-BDB3-CD063FDD209D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0e9df3-be65-4c73-a93b-d1236ebd677e"/>
    <ds:schemaRef ds:uri="71af3243-3dd4-4a8d-8c0d-dd76da1f02a5"/>
    <ds:schemaRef ds:uri="http://schemas.microsoft.com/sharepoint/v3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LeafVTI</Template>
  <TotalTime>0</TotalTime>
  <Words>272</Words>
  <Application>Microsoft Office PowerPoint</Application>
  <PresentationFormat>Widescreen</PresentationFormat>
  <Paragraphs>49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 Light</vt:lpstr>
      <vt:lpstr>Calibri</vt:lpstr>
      <vt:lpstr>Rockwell Nova Light</vt:lpstr>
      <vt:lpstr>Wingdings</vt:lpstr>
      <vt:lpstr>LeafVTI</vt:lpstr>
      <vt:lpstr>DSPS ACCOMMODATE  FOR FACULTY </vt:lpstr>
      <vt:lpstr>Agenda</vt:lpstr>
      <vt:lpstr>Accommodate</vt:lpstr>
      <vt:lpstr>Log-in</vt:lpstr>
      <vt:lpstr>PowerPoint Presentation</vt:lpstr>
      <vt:lpstr>Faculty Log-IN </vt:lpstr>
      <vt:lpstr>PowerPoint Presentation</vt:lpstr>
      <vt:lpstr>PowerPoint Presentation</vt:lpstr>
      <vt:lpstr>View individual accommodations</vt:lpstr>
      <vt:lpstr>Optional signature from faculty</vt:lpstr>
      <vt:lpstr>Viewing DSPS Students </vt:lpstr>
      <vt:lpstr>Uploading tests </vt:lpstr>
      <vt:lpstr>Uploading tests </vt:lpstr>
      <vt:lpstr>Uploading Tests</vt:lpstr>
      <vt:lpstr>Uploading tests</vt:lpstr>
      <vt:lpstr>Dsps q&amp; 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David Powers</dc:creator>
  <cp:lastModifiedBy>David J. Powers</cp:lastModifiedBy>
  <cp:revision>286</cp:revision>
  <dcterms:created xsi:type="dcterms:W3CDTF">2024-03-20T21:17:56Z</dcterms:created>
  <dcterms:modified xsi:type="dcterms:W3CDTF">2024-03-25T21:06:49Z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