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9"/>
  </p:notesMasterIdLst>
  <p:handoutMasterIdLst>
    <p:handoutMasterId r:id="rId40"/>
  </p:handoutMasterIdLst>
  <p:sldIdLst>
    <p:sldId id="256" r:id="rId5"/>
    <p:sldId id="257" r:id="rId6"/>
    <p:sldId id="258" r:id="rId7"/>
    <p:sldId id="260" r:id="rId8"/>
    <p:sldId id="261" r:id="rId9"/>
    <p:sldId id="264" r:id="rId10"/>
    <p:sldId id="263" r:id="rId11"/>
    <p:sldId id="265" r:id="rId12"/>
    <p:sldId id="298" r:id="rId13"/>
    <p:sldId id="268" r:id="rId14"/>
    <p:sldId id="266" r:id="rId15"/>
    <p:sldId id="272" r:id="rId16"/>
    <p:sldId id="269" r:id="rId17"/>
    <p:sldId id="270" r:id="rId18"/>
    <p:sldId id="271" r:id="rId19"/>
    <p:sldId id="273" r:id="rId20"/>
    <p:sldId id="274" r:id="rId21"/>
    <p:sldId id="275" r:id="rId22"/>
    <p:sldId id="276" r:id="rId23"/>
    <p:sldId id="277" r:id="rId24"/>
    <p:sldId id="279" r:id="rId25"/>
    <p:sldId id="281" r:id="rId26"/>
    <p:sldId id="282" r:id="rId27"/>
    <p:sldId id="283" r:id="rId28"/>
    <p:sldId id="284" r:id="rId29"/>
    <p:sldId id="303" r:id="rId30"/>
    <p:sldId id="304" r:id="rId31"/>
    <p:sldId id="305" r:id="rId32"/>
    <p:sldId id="306" r:id="rId33"/>
    <p:sldId id="286" r:id="rId34"/>
    <p:sldId id="307" r:id="rId35"/>
    <p:sldId id="291" r:id="rId36"/>
    <p:sldId id="294" r:id="rId37"/>
    <p:sldId id="292" r:id="rId38"/>
  </p:sldIdLst>
  <p:sldSz cx="9753600" cy="7315200"/>
  <p:notesSz cx="6881813" cy="9296400"/>
  <p:embeddedFontLst>
    <p:embeddedFont>
      <p:font typeface="Open Sans Bold" panose="020B0604020202020204" charset="0"/>
      <p:regular r:id="rId41"/>
    </p:embeddedFont>
    <p:embeddedFont>
      <p:font typeface="Canva Sans 1" panose="020B0604020202020204" charset="0"/>
      <p:regular r:id="rId42"/>
    </p:embeddedFont>
    <p:embeddedFont>
      <p:font typeface="Open Sans Italics" panose="020B0604020202020204" charset="0"/>
      <p:regular r:id="rId43"/>
    </p:embeddedFont>
    <p:embeddedFont>
      <p:font typeface="Canva Sans 2 Bold" panose="020B0604020202020204" charset="0"/>
      <p:regular r:id="rId44"/>
    </p:embeddedFont>
    <p:embeddedFont>
      <p:font typeface="Canva Sans 1 Bold" panose="020B0604020202020204" charset="0"/>
      <p:regular r:id="rId45"/>
    </p:embeddedFont>
    <p:embeddedFont>
      <p:font typeface="Open Sans Light Bold" panose="020B0604020202020204" charset="0"/>
      <p:regular r:id="rId46"/>
    </p:embeddedFont>
    <p:embeddedFont>
      <p:font typeface="Calibri" panose="020F0502020204030204" pitchFamily="34" charset="0"/>
      <p:regular r:id="rId47"/>
      <p:bold r:id="rId48"/>
      <p:italic r:id="rId49"/>
      <p:boldItalic r:id="rId50"/>
    </p:embeddedFont>
    <p:embeddedFont>
      <p:font typeface="Open Sans Light" panose="020B0604020202020204" charset="0"/>
      <p:regular r:id="rId51"/>
      <p:italic r:id="rId52"/>
    </p:embeddedFont>
    <p:embeddedFont>
      <p:font typeface="Open Sans" panose="020B060402020202020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72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FE31F1B7-4DF6-4AB9-85B3-0A3F67E8408E}" type="datetimeFigureOut">
              <a:rPr lang="en-US" smtClean="0"/>
              <a:t>3/21/2024</a:t>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06043943-52E9-421C-957B-BEF63BB4197E}" type="slidenum">
              <a:rPr lang="en-US" smtClean="0"/>
              <a:t>‹#›</a:t>
            </a:fld>
            <a:endParaRPr lang="en-US"/>
          </a:p>
        </p:txBody>
      </p:sp>
    </p:spTree>
    <p:extLst>
      <p:ext uri="{BB962C8B-B14F-4D97-AF65-F5344CB8AC3E}">
        <p14:creationId xmlns:p14="http://schemas.microsoft.com/office/powerpoint/2010/main" val="51302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25B1EFC4-CC91-499A-833E-ED807D2379D0}" type="datetimeFigureOut">
              <a:rPr lang="en-US" smtClean="0"/>
              <a:t>3/21/2024</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89C3A0CE-0F85-4535-85A6-9D5BC2C877B8}" type="slidenum">
              <a:rPr lang="en-US" smtClean="0"/>
              <a:t>‹#›</a:t>
            </a:fld>
            <a:endParaRPr lang="en-US"/>
          </a:p>
        </p:txBody>
      </p:sp>
    </p:spTree>
    <p:extLst>
      <p:ext uri="{BB962C8B-B14F-4D97-AF65-F5344CB8AC3E}">
        <p14:creationId xmlns:p14="http://schemas.microsoft.com/office/powerpoint/2010/main" val="195868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C3A0CE-0F85-4535-85A6-9D5BC2C877B8}" type="slidenum">
              <a:rPr lang="en-US" smtClean="0"/>
              <a:t>14</a:t>
            </a:fld>
            <a:endParaRPr lang="en-US"/>
          </a:p>
        </p:txBody>
      </p:sp>
    </p:spTree>
    <p:extLst>
      <p:ext uri="{BB962C8B-B14F-4D97-AF65-F5344CB8AC3E}">
        <p14:creationId xmlns:p14="http://schemas.microsoft.com/office/powerpoint/2010/main" val="242769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8.svg"/><Relationship Id="rId12"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1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3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5.png"/><Relationship Id="rId5" Type="http://schemas.openxmlformats.org/officeDocument/2006/relationships/image" Target="../media/image47.svg"/><Relationship Id="rId10" Type="http://schemas.openxmlformats.org/officeDocument/2006/relationships/image" Target="../media/image12.jpeg"/><Relationship Id="rId4" Type="http://schemas.openxmlformats.org/officeDocument/2006/relationships/image" Target="../media/image32.png"/><Relationship Id="rId9" Type="http://schemas.openxmlformats.org/officeDocument/2006/relationships/image" Target="../media/image51.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5795" r="-5795"/>
            </a:stretch>
          </a:blipFill>
        </p:spPr>
      </p:sp>
      <p:sp>
        <p:nvSpPr>
          <p:cNvPr id="3" name="TextBox 3"/>
          <p:cNvSpPr txBox="1"/>
          <p:nvPr/>
        </p:nvSpPr>
        <p:spPr>
          <a:xfrm>
            <a:off x="430895" y="2393602"/>
            <a:ext cx="7248397" cy="2180084"/>
          </a:xfrm>
          <a:prstGeom prst="rect">
            <a:avLst/>
          </a:prstGeom>
        </p:spPr>
        <p:txBody>
          <a:bodyPr lIns="0" tIns="0" rIns="0" bIns="0" rtlCol="0" anchor="t">
            <a:spAutoFit/>
          </a:bodyPr>
          <a:lstStyle/>
          <a:p>
            <a:pPr>
              <a:lnSpc>
                <a:spcPts val="8520"/>
              </a:lnSpc>
            </a:pPr>
            <a:r>
              <a:rPr lang="en-US" sz="7100" spc="-71" dirty="0">
                <a:solidFill>
                  <a:srgbClr val="FFFBF0"/>
                </a:solidFill>
                <a:latin typeface="Open Sans Bold"/>
              </a:rPr>
              <a:t>Financial </a:t>
            </a:r>
            <a:r>
              <a:rPr lang="en-US" sz="7100" spc="-71" dirty="0" smtClean="0">
                <a:solidFill>
                  <a:srgbClr val="FFFBF0"/>
                </a:solidFill>
                <a:latin typeface="Open Sans Bold"/>
              </a:rPr>
              <a:t>Aid-</a:t>
            </a:r>
          </a:p>
          <a:p>
            <a:pPr>
              <a:lnSpc>
                <a:spcPts val="8520"/>
              </a:lnSpc>
            </a:pPr>
            <a:r>
              <a:rPr lang="en-US" sz="7100" spc="-71" dirty="0" smtClean="0">
                <a:solidFill>
                  <a:srgbClr val="FFFBF0"/>
                </a:solidFill>
                <a:latin typeface="Open Sans Bold"/>
              </a:rPr>
              <a:t>LPC Flex Day</a:t>
            </a:r>
            <a:endParaRPr lang="en-US" sz="7100" spc="-71" dirty="0">
              <a:solidFill>
                <a:srgbClr val="FFFBF0"/>
              </a:solidFill>
              <a:latin typeface="Open Sans Bold"/>
            </a:endParaRPr>
          </a:p>
        </p:txBody>
      </p:sp>
      <p:grpSp>
        <p:nvGrpSpPr>
          <p:cNvPr id="4" name="Group 4"/>
          <p:cNvGrpSpPr/>
          <p:nvPr/>
        </p:nvGrpSpPr>
        <p:grpSpPr>
          <a:xfrm rot="-10800000">
            <a:off x="5804244" y="0"/>
            <a:ext cx="5764117" cy="4991725"/>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EFE"/>
            </a:solidFill>
          </p:spPr>
        </p:sp>
      </p:grpSp>
      <p:sp>
        <p:nvSpPr>
          <p:cNvPr id="6" name="AutoShape 6"/>
          <p:cNvSpPr/>
          <p:nvPr/>
        </p:nvSpPr>
        <p:spPr>
          <a:xfrm rot="1665064">
            <a:off x="9003950" y="3615207"/>
            <a:ext cx="46429" cy="4409943"/>
          </a:xfrm>
          <a:prstGeom prst="rect">
            <a:avLst/>
          </a:prstGeom>
          <a:solidFill>
            <a:srgbClr val="D1FEFF"/>
          </a:solidFill>
        </p:spPr>
      </p:sp>
      <p:sp>
        <p:nvSpPr>
          <p:cNvPr id="7" name="Freeform 7"/>
          <p:cNvSpPr/>
          <p:nvPr/>
        </p:nvSpPr>
        <p:spPr>
          <a:xfrm>
            <a:off x="7439450" y="336631"/>
            <a:ext cx="2145834" cy="2159232"/>
          </a:xfrm>
          <a:custGeom>
            <a:avLst/>
            <a:gdLst/>
            <a:ahLst/>
            <a:cxnLst/>
            <a:rect l="l" t="t" r="r" b="b"/>
            <a:pathLst>
              <a:path w="2145834" h="2159232">
                <a:moveTo>
                  <a:pt x="0" y="0"/>
                </a:moveTo>
                <a:lnTo>
                  <a:pt x="2145835" y="0"/>
                </a:lnTo>
                <a:lnTo>
                  <a:pt x="2145835" y="2159232"/>
                </a:lnTo>
                <a:lnTo>
                  <a:pt x="0" y="2159232"/>
                </a:lnTo>
                <a:lnTo>
                  <a:pt x="0" y="0"/>
                </a:lnTo>
                <a:close/>
              </a:path>
            </a:pathLst>
          </a:custGeom>
          <a:blipFill>
            <a:blip r:embed="rId3"/>
            <a:stretch>
              <a:fillRect/>
            </a:stretch>
          </a:blipFill>
        </p:spPr>
      </p:sp>
      <p:sp>
        <p:nvSpPr>
          <p:cNvPr id="8" name="TextBox 8"/>
          <p:cNvSpPr txBox="1"/>
          <p:nvPr/>
        </p:nvSpPr>
        <p:spPr>
          <a:xfrm>
            <a:off x="620178" y="712470"/>
            <a:ext cx="4423581" cy="361315"/>
          </a:xfrm>
          <a:prstGeom prst="rect">
            <a:avLst/>
          </a:prstGeom>
        </p:spPr>
        <p:txBody>
          <a:bodyPr lIns="0" tIns="0" rIns="0" bIns="0" rtlCol="0" anchor="t">
            <a:spAutoFit/>
          </a:bodyPr>
          <a:lstStyle/>
          <a:p>
            <a:pPr>
              <a:lnSpc>
                <a:spcPts val="2989"/>
              </a:lnSpc>
            </a:pPr>
            <a:r>
              <a:rPr lang="en-US" sz="2299" spc="229">
                <a:solidFill>
                  <a:srgbClr val="FFFBF0">
                    <a:alpha val="96863"/>
                  </a:srgbClr>
                </a:solidFill>
                <a:latin typeface="Open Sans Bold"/>
              </a:rPr>
              <a:t>INVEST IN YOU</a:t>
            </a:r>
          </a:p>
        </p:txBody>
      </p:sp>
      <p:sp>
        <p:nvSpPr>
          <p:cNvPr id="12" name="Rectangle 11"/>
          <p:cNvSpPr/>
          <p:nvPr/>
        </p:nvSpPr>
        <p:spPr>
          <a:xfrm>
            <a:off x="487251" y="4953001"/>
            <a:ext cx="2484549" cy="2014287"/>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en-US" dirty="0" smtClean="0">
                <a:solidFill>
                  <a:schemeClr val="tx1"/>
                </a:solidFill>
              </a:rPr>
              <a:t>Kevin Harral, </a:t>
            </a:r>
          </a:p>
          <a:p>
            <a:pPr algn="ctr"/>
            <a:r>
              <a:rPr lang="en-US" dirty="0" smtClean="0">
                <a:solidFill>
                  <a:schemeClr val="tx1"/>
                </a:solidFill>
              </a:rPr>
              <a:t>Director of Financial Aid</a:t>
            </a:r>
            <a:endParaRPr lang="en-US" dirty="0">
              <a:solidFill>
                <a:schemeClr val="tx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18" y="5393587"/>
            <a:ext cx="1769213" cy="17692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13452"/>
            <a:ext cx="10157240" cy="4341678"/>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Freeform 7"/>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grpSp>
        <p:nvGrpSpPr>
          <p:cNvPr id="8" name="Group 8"/>
          <p:cNvGrpSpPr/>
          <p:nvPr/>
        </p:nvGrpSpPr>
        <p:grpSpPr>
          <a:xfrm>
            <a:off x="2859718" y="3406509"/>
            <a:ext cx="3826520" cy="1710690"/>
            <a:chOff x="0" y="0"/>
            <a:chExt cx="1417230" cy="633589"/>
          </a:xfrm>
        </p:grpSpPr>
        <p:sp>
          <p:nvSpPr>
            <p:cNvPr id="9" name="Freeform 9"/>
            <p:cNvSpPr/>
            <p:nvPr/>
          </p:nvSpPr>
          <p:spPr>
            <a:xfrm>
              <a:off x="0" y="0"/>
              <a:ext cx="1417230" cy="633589"/>
            </a:xfrm>
            <a:custGeom>
              <a:avLst/>
              <a:gdLst/>
              <a:ahLst/>
              <a:cxnLst/>
              <a:rect l="l" t="t" r="r" b="b"/>
              <a:pathLst>
                <a:path w="1417230" h="633589">
                  <a:moveTo>
                    <a:pt x="0" y="0"/>
                  </a:moveTo>
                  <a:lnTo>
                    <a:pt x="1417230" y="0"/>
                  </a:lnTo>
                  <a:lnTo>
                    <a:pt x="1417230" y="633589"/>
                  </a:lnTo>
                  <a:lnTo>
                    <a:pt x="0" y="633589"/>
                  </a:lnTo>
                  <a:close/>
                </a:path>
              </a:pathLst>
            </a:custGeom>
            <a:solidFill>
              <a:srgbClr val="FFFFFF"/>
            </a:solidFill>
          </p:spPr>
        </p:sp>
        <p:sp>
          <p:nvSpPr>
            <p:cNvPr id="10" name="TextBox 10"/>
            <p:cNvSpPr txBox="1"/>
            <p:nvPr/>
          </p:nvSpPr>
          <p:spPr>
            <a:xfrm>
              <a:off x="0" y="-38100"/>
              <a:ext cx="1417230" cy="671689"/>
            </a:xfrm>
            <a:prstGeom prst="rect">
              <a:avLst/>
            </a:prstGeom>
          </p:spPr>
          <p:txBody>
            <a:bodyPr lIns="50800" tIns="50800" rIns="50800" bIns="50800" rtlCol="0" anchor="ctr"/>
            <a:lstStyle/>
            <a:p>
              <a:pPr>
                <a:lnSpc>
                  <a:spcPts val="2250"/>
                </a:lnSpc>
              </a:pPr>
              <a:endParaRPr/>
            </a:p>
          </p:txBody>
        </p:sp>
      </p:grpSp>
      <p:grpSp>
        <p:nvGrpSpPr>
          <p:cNvPr id="11" name="Group 11"/>
          <p:cNvGrpSpPr/>
          <p:nvPr/>
        </p:nvGrpSpPr>
        <p:grpSpPr>
          <a:xfrm>
            <a:off x="137477" y="1747753"/>
            <a:ext cx="3745117" cy="1333544"/>
            <a:chOff x="0" y="0"/>
            <a:chExt cx="1387080" cy="493905"/>
          </a:xfrm>
        </p:grpSpPr>
        <p:sp>
          <p:nvSpPr>
            <p:cNvPr id="12" name="Freeform 12"/>
            <p:cNvSpPr/>
            <p:nvPr/>
          </p:nvSpPr>
          <p:spPr>
            <a:xfrm>
              <a:off x="0" y="0"/>
              <a:ext cx="1387080" cy="493905"/>
            </a:xfrm>
            <a:custGeom>
              <a:avLst/>
              <a:gdLst/>
              <a:ahLst/>
              <a:cxnLst/>
              <a:rect l="l" t="t" r="r" b="b"/>
              <a:pathLst>
                <a:path w="1387080" h="493905">
                  <a:moveTo>
                    <a:pt x="0" y="0"/>
                  </a:moveTo>
                  <a:lnTo>
                    <a:pt x="1387080" y="0"/>
                  </a:lnTo>
                  <a:lnTo>
                    <a:pt x="1387080" y="493905"/>
                  </a:lnTo>
                  <a:lnTo>
                    <a:pt x="0" y="493905"/>
                  </a:lnTo>
                  <a:close/>
                </a:path>
              </a:pathLst>
            </a:custGeom>
            <a:solidFill>
              <a:srgbClr val="FFFFFF"/>
            </a:solidFill>
          </p:spPr>
        </p:sp>
        <p:sp>
          <p:nvSpPr>
            <p:cNvPr id="13" name="TextBox 13"/>
            <p:cNvSpPr txBox="1"/>
            <p:nvPr/>
          </p:nvSpPr>
          <p:spPr>
            <a:xfrm>
              <a:off x="0" y="-38100"/>
              <a:ext cx="1387080" cy="532005"/>
            </a:xfrm>
            <a:prstGeom prst="rect">
              <a:avLst/>
            </a:prstGeom>
          </p:spPr>
          <p:txBody>
            <a:bodyPr lIns="50800" tIns="50800" rIns="50800" bIns="50800" rtlCol="0" anchor="ctr"/>
            <a:lstStyle/>
            <a:p>
              <a:pPr algn="ctr">
                <a:lnSpc>
                  <a:spcPts val="2250"/>
                </a:lnSpc>
              </a:pPr>
              <a:endParaRPr/>
            </a:p>
          </p:txBody>
        </p:sp>
      </p:grpSp>
      <p:sp>
        <p:nvSpPr>
          <p:cNvPr id="14" name="TextBox 14"/>
          <p:cNvSpPr txBox="1"/>
          <p:nvPr/>
        </p:nvSpPr>
        <p:spPr>
          <a:xfrm>
            <a:off x="178178" y="1816355"/>
            <a:ext cx="3663714" cy="1179810"/>
          </a:xfrm>
          <a:prstGeom prst="rect">
            <a:avLst/>
          </a:prstGeom>
        </p:spPr>
        <p:txBody>
          <a:bodyPr lIns="0" tIns="0" rIns="0" bIns="0" rtlCol="0" anchor="t">
            <a:spAutoFit/>
          </a:bodyPr>
          <a:lstStyle/>
          <a:p>
            <a:pPr algn="ctr">
              <a:lnSpc>
                <a:spcPts val="2250"/>
              </a:lnSpc>
            </a:pPr>
            <a:r>
              <a:rPr lang="en-US" sz="1500" spc="15" dirty="0">
                <a:solidFill>
                  <a:srgbClr val="850511"/>
                </a:solidFill>
                <a:latin typeface="Open Sans"/>
              </a:rPr>
              <a:t>A student’s or parent’s answers on the FAFSA form will determine which </a:t>
            </a:r>
            <a:r>
              <a:rPr lang="en-US" sz="1500" spc="15" dirty="0" smtClean="0">
                <a:solidFill>
                  <a:srgbClr val="850511"/>
                </a:solidFill>
                <a:latin typeface="Open Sans"/>
              </a:rPr>
              <a:t>contributor(s), if any, </a:t>
            </a:r>
            <a:r>
              <a:rPr lang="en-US" sz="1500" spc="15" dirty="0">
                <a:solidFill>
                  <a:srgbClr val="850511"/>
                </a:solidFill>
                <a:latin typeface="Open Sans"/>
              </a:rPr>
              <a:t>will be required </a:t>
            </a:r>
            <a:endParaRPr lang="en-US" sz="1500" spc="15" dirty="0" smtClean="0">
              <a:solidFill>
                <a:srgbClr val="850511"/>
              </a:solidFill>
              <a:latin typeface="Open Sans"/>
            </a:endParaRPr>
          </a:p>
          <a:p>
            <a:pPr algn="ctr">
              <a:lnSpc>
                <a:spcPts val="2250"/>
              </a:lnSpc>
            </a:pPr>
            <a:r>
              <a:rPr lang="en-US" sz="1500" spc="15" dirty="0" smtClean="0">
                <a:solidFill>
                  <a:srgbClr val="850511"/>
                </a:solidFill>
                <a:latin typeface="Open Sans"/>
              </a:rPr>
              <a:t>to </a:t>
            </a:r>
            <a:r>
              <a:rPr lang="en-US" sz="1500" spc="15" dirty="0">
                <a:solidFill>
                  <a:srgbClr val="850511"/>
                </a:solidFill>
                <a:latin typeface="Open Sans"/>
              </a:rPr>
              <a:t>provide information </a:t>
            </a:r>
          </a:p>
        </p:txBody>
      </p:sp>
      <p:sp>
        <p:nvSpPr>
          <p:cNvPr id="15" name="TextBox 15"/>
          <p:cNvSpPr txBox="1"/>
          <p:nvPr/>
        </p:nvSpPr>
        <p:spPr>
          <a:xfrm>
            <a:off x="218880" y="450532"/>
            <a:ext cx="6794022" cy="561975"/>
          </a:xfrm>
          <a:prstGeom prst="rect">
            <a:avLst/>
          </a:prstGeom>
        </p:spPr>
        <p:txBody>
          <a:bodyPr lIns="0" tIns="0" rIns="0" bIns="0" rtlCol="0" anchor="t">
            <a:spAutoFit/>
          </a:bodyPr>
          <a:lstStyle/>
          <a:p>
            <a:pPr>
              <a:lnSpc>
                <a:spcPts val="4440"/>
              </a:lnSpc>
            </a:pPr>
            <a:r>
              <a:rPr lang="en-US" sz="3700" spc="37" dirty="0">
                <a:solidFill>
                  <a:srgbClr val="850511"/>
                </a:solidFill>
                <a:latin typeface="Open Sans Bold"/>
              </a:rPr>
              <a:t>Contributors</a:t>
            </a:r>
          </a:p>
        </p:txBody>
      </p:sp>
      <p:sp>
        <p:nvSpPr>
          <p:cNvPr id="16" name="TextBox 16"/>
          <p:cNvSpPr txBox="1"/>
          <p:nvPr/>
        </p:nvSpPr>
        <p:spPr>
          <a:xfrm>
            <a:off x="2941121" y="3535800"/>
            <a:ext cx="3663714" cy="1474763"/>
          </a:xfrm>
          <a:prstGeom prst="rect">
            <a:avLst/>
          </a:prstGeom>
        </p:spPr>
        <p:txBody>
          <a:bodyPr lIns="0" tIns="0" rIns="0" bIns="0" rtlCol="0" anchor="t">
            <a:spAutoFit/>
          </a:bodyPr>
          <a:lstStyle/>
          <a:p>
            <a:pPr algn="ctr">
              <a:lnSpc>
                <a:spcPts val="2250"/>
              </a:lnSpc>
            </a:pPr>
            <a:r>
              <a:rPr lang="en-US" sz="1500" spc="15" dirty="0">
                <a:solidFill>
                  <a:srgbClr val="850511"/>
                </a:solidFill>
                <a:latin typeface="Open Sans"/>
              </a:rPr>
              <a:t>Students </a:t>
            </a:r>
            <a:r>
              <a:rPr lang="en-US" sz="1500" spc="15" dirty="0" smtClean="0">
                <a:solidFill>
                  <a:srgbClr val="850511"/>
                </a:solidFill>
                <a:latin typeface="Open Sans"/>
              </a:rPr>
              <a:t>invite </a:t>
            </a:r>
            <a:r>
              <a:rPr lang="en-US" sz="1500" spc="15" dirty="0">
                <a:solidFill>
                  <a:srgbClr val="850511"/>
                </a:solidFill>
                <a:latin typeface="Open Sans"/>
              </a:rPr>
              <a:t>contributors to </a:t>
            </a:r>
            <a:endParaRPr lang="en-US" sz="1500" spc="15" dirty="0" smtClean="0">
              <a:solidFill>
                <a:srgbClr val="850511"/>
              </a:solidFill>
              <a:latin typeface="Open Sans"/>
            </a:endParaRPr>
          </a:p>
          <a:p>
            <a:pPr algn="ctr">
              <a:lnSpc>
                <a:spcPts val="2250"/>
              </a:lnSpc>
            </a:pPr>
            <a:r>
              <a:rPr lang="en-US" sz="1500" spc="15" dirty="0" smtClean="0">
                <a:solidFill>
                  <a:srgbClr val="850511"/>
                </a:solidFill>
                <a:latin typeface="Open Sans"/>
              </a:rPr>
              <a:t>complete </a:t>
            </a:r>
            <a:r>
              <a:rPr lang="en-US" sz="1500" spc="15" dirty="0">
                <a:solidFill>
                  <a:srgbClr val="850511"/>
                </a:solidFill>
                <a:latin typeface="Open Sans"/>
              </a:rPr>
              <a:t>their portion of the FAFSA form by entering the contributor’s name, date of birth, Social Security Number, and email address, </a:t>
            </a:r>
          </a:p>
        </p:txBody>
      </p:sp>
      <p:grpSp>
        <p:nvGrpSpPr>
          <p:cNvPr id="17" name="Group 17"/>
          <p:cNvGrpSpPr/>
          <p:nvPr/>
        </p:nvGrpSpPr>
        <p:grpSpPr>
          <a:xfrm>
            <a:off x="5670212" y="1747753"/>
            <a:ext cx="3847833" cy="1461020"/>
            <a:chOff x="0" y="0"/>
            <a:chExt cx="1425123" cy="541118"/>
          </a:xfrm>
        </p:grpSpPr>
        <p:sp>
          <p:nvSpPr>
            <p:cNvPr id="18" name="Freeform 18"/>
            <p:cNvSpPr/>
            <p:nvPr/>
          </p:nvSpPr>
          <p:spPr>
            <a:xfrm>
              <a:off x="0" y="0"/>
              <a:ext cx="1425123" cy="541118"/>
            </a:xfrm>
            <a:custGeom>
              <a:avLst/>
              <a:gdLst/>
              <a:ahLst/>
              <a:cxnLst/>
              <a:rect l="l" t="t" r="r" b="b"/>
              <a:pathLst>
                <a:path w="1425123" h="541118">
                  <a:moveTo>
                    <a:pt x="0" y="0"/>
                  </a:moveTo>
                  <a:lnTo>
                    <a:pt x="1425123" y="0"/>
                  </a:lnTo>
                  <a:lnTo>
                    <a:pt x="1425123" y="541118"/>
                  </a:lnTo>
                  <a:lnTo>
                    <a:pt x="0" y="541118"/>
                  </a:lnTo>
                  <a:close/>
                </a:path>
              </a:pathLst>
            </a:custGeom>
            <a:solidFill>
              <a:srgbClr val="FFFFFF"/>
            </a:solidFill>
          </p:spPr>
        </p:sp>
        <p:sp>
          <p:nvSpPr>
            <p:cNvPr id="19" name="TextBox 19"/>
            <p:cNvSpPr txBox="1"/>
            <p:nvPr/>
          </p:nvSpPr>
          <p:spPr>
            <a:xfrm>
              <a:off x="0" y="-38100"/>
              <a:ext cx="1425123" cy="579218"/>
            </a:xfrm>
            <a:prstGeom prst="rect">
              <a:avLst/>
            </a:prstGeom>
          </p:spPr>
          <p:txBody>
            <a:bodyPr lIns="50800" tIns="50800" rIns="50800" bIns="50800" rtlCol="0" anchor="ctr"/>
            <a:lstStyle/>
            <a:p>
              <a:pPr algn="ctr">
                <a:lnSpc>
                  <a:spcPts val="2250"/>
                </a:lnSpc>
              </a:pPr>
              <a:endParaRPr/>
            </a:p>
          </p:txBody>
        </p:sp>
      </p:grpSp>
      <p:sp>
        <p:nvSpPr>
          <p:cNvPr id="20" name="TextBox 20"/>
          <p:cNvSpPr txBox="1"/>
          <p:nvPr/>
        </p:nvSpPr>
        <p:spPr>
          <a:xfrm>
            <a:off x="5787887" y="1768558"/>
            <a:ext cx="3652560" cy="1371786"/>
          </a:xfrm>
          <a:prstGeom prst="rect">
            <a:avLst/>
          </a:prstGeom>
        </p:spPr>
        <p:txBody>
          <a:bodyPr lIns="0" tIns="0" rIns="0" bIns="0" rtlCol="0" anchor="t">
            <a:spAutoFit/>
          </a:bodyPr>
          <a:lstStyle/>
          <a:p>
            <a:pPr algn="ctr">
              <a:lnSpc>
                <a:spcPts val="2242"/>
              </a:lnSpc>
            </a:pPr>
            <a:r>
              <a:rPr lang="en-US" sz="1495" spc="14">
                <a:solidFill>
                  <a:srgbClr val="850511"/>
                </a:solidFill>
                <a:latin typeface="Open Sans"/>
              </a:rPr>
              <a:t>Contributors must provide personal and financial information in their own sections of the FAFSA form, but they are not financially responsible for the student’s education costs. </a:t>
            </a:r>
          </a:p>
        </p:txBody>
      </p:sp>
      <p:sp>
        <p:nvSpPr>
          <p:cNvPr id="21" name="TextBox 21"/>
          <p:cNvSpPr txBox="1"/>
          <p:nvPr/>
        </p:nvSpPr>
        <p:spPr>
          <a:xfrm>
            <a:off x="207835" y="5322440"/>
            <a:ext cx="9310210" cy="567690"/>
          </a:xfrm>
          <a:prstGeom prst="rect">
            <a:avLst/>
          </a:prstGeom>
        </p:spPr>
        <p:txBody>
          <a:bodyPr lIns="0" tIns="0" rIns="0" bIns="0" rtlCol="0" anchor="t">
            <a:spAutoFit/>
          </a:bodyPr>
          <a:lstStyle/>
          <a:p>
            <a:pPr algn="ctr">
              <a:lnSpc>
                <a:spcPts val="2399"/>
              </a:lnSpc>
            </a:pPr>
            <a:r>
              <a:rPr lang="en-US" sz="1599" spc="15">
                <a:solidFill>
                  <a:srgbClr val="850511"/>
                </a:solidFill>
                <a:latin typeface="Open Sans"/>
              </a:rPr>
              <a:t>If the student’s parents are married, remarried, or unmarried and living together, must invite at least one parent as a contributor with the option to invite the other parent as well.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088486"/>
            <a:ext cx="10157240" cy="5619857"/>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218880" y="1330978"/>
            <a:ext cx="5678435" cy="4838700"/>
          </a:xfrm>
          <a:prstGeom prst="rect">
            <a:avLst/>
          </a:prstGeom>
        </p:spPr>
        <p:txBody>
          <a:bodyPr lIns="0" tIns="0" rIns="0" bIns="0" rtlCol="0" anchor="t">
            <a:spAutoFit/>
          </a:bodyPr>
          <a:lstStyle/>
          <a:p>
            <a:pPr>
              <a:lnSpc>
                <a:spcPts val="2250"/>
              </a:lnSpc>
            </a:pPr>
            <a:r>
              <a:rPr lang="en-US" sz="1500" spc="15" dirty="0">
                <a:solidFill>
                  <a:srgbClr val="850511"/>
                </a:solidFill>
                <a:latin typeface="Open Sans"/>
              </a:rPr>
              <a:t>Are your parents married to each other?</a:t>
            </a:r>
          </a:p>
          <a:p>
            <a:pPr marL="323850" lvl="1" indent="-161925">
              <a:lnSpc>
                <a:spcPts val="2250"/>
              </a:lnSpc>
              <a:buFont typeface="Arial"/>
              <a:buChar char="•"/>
            </a:pPr>
            <a:r>
              <a:rPr lang="en-US" sz="1500" spc="15" dirty="0">
                <a:solidFill>
                  <a:srgbClr val="850511"/>
                </a:solidFill>
                <a:latin typeface="Open Sans"/>
              </a:rPr>
              <a:t>If yes, provide information about both parents</a:t>
            </a:r>
          </a:p>
          <a:p>
            <a:pPr marL="323850" lvl="1" indent="-161925">
              <a:lnSpc>
                <a:spcPts val="2250"/>
              </a:lnSpc>
              <a:buFont typeface="Arial"/>
              <a:buChar char="•"/>
            </a:pPr>
            <a:r>
              <a:rPr lang="en-US" sz="1500" spc="15" dirty="0">
                <a:solidFill>
                  <a:srgbClr val="850511"/>
                </a:solidFill>
                <a:latin typeface="Open Sans"/>
              </a:rPr>
              <a:t>If no, next question</a:t>
            </a:r>
          </a:p>
          <a:p>
            <a:pPr>
              <a:lnSpc>
                <a:spcPts val="2250"/>
              </a:lnSpc>
            </a:pPr>
            <a:r>
              <a:rPr lang="en-US" sz="1500" spc="15" dirty="0">
                <a:solidFill>
                  <a:srgbClr val="850511"/>
                </a:solidFill>
                <a:latin typeface="Open Sans"/>
              </a:rPr>
              <a:t>Do your parents live together?</a:t>
            </a:r>
          </a:p>
          <a:p>
            <a:pPr marL="323850" lvl="1" indent="-161925">
              <a:lnSpc>
                <a:spcPts val="2250"/>
              </a:lnSpc>
              <a:buFont typeface="Arial"/>
              <a:buChar char="•"/>
            </a:pPr>
            <a:r>
              <a:rPr lang="en-US" sz="1500" spc="15" dirty="0">
                <a:solidFill>
                  <a:srgbClr val="850511"/>
                </a:solidFill>
                <a:latin typeface="Open Sans"/>
              </a:rPr>
              <a:t>If yes, provide information about both parents</a:t>
            </a:r>
          </a:p>
          <a:p>
            <a:pPr marL="323850" lvl="1" indent="-161925">
              <a:lnSpc>
                <a:spcPts val="2250"/>
              </a:lnSpc>
              <a:buFont typeface="Arial"/>
              <a:buChar char="•"/>
            </a:pPr>
            <a:r>
              <a:rPr lang="en-US" sz="1500" spc="15" dirty="0">
                <a:solidFill>
                  <a:srgbClr val="850511"/>
                </a:solidFill>
                <a:latin typeface="Open Sans"/>
              </a:rPr>
              <a:t>If no, next question</a:t>
            </a:r>
          </a:p>
          <a:p>
            <a:pPr>
              <a:lnSpc>
                <a:spcPts val="2250"/>
              </a:lnSpc>
            </a:pPr>
            <a:r>
              <a:rPr lang="en-US" sz="1500" spc="15" dirty="0">
                <a:solidFill>
                  <a:srgbClr val="850511"/>
                </a:solidFill>
                <a:latin typeface="Open Sans"/>
              </a:rPr>
              <a:t>Did one parent provide more financial support than the other during the past 12 months?</a:t>
            </a:r>
          </a:p>
          <a:p>
            <a:pPr marL="323850" lvl="1" indent="-161925">
              <a:lnSpc>
                <a:spcPts val="2250"/>
              </a:lnSpc>
              <a:buFont typeface="Arial"/>
              <a:buChar char="•"/>
            </a:pPr>
            <a:r>
              <a:rPr lang="en-US" sz="1500" spc="15" dirty="0">
                <a:solidFill>
                  <a:srgbClr val="850511"/>
                </a:solidFill>
                <a:latin typeface="Open Sans"/>
              </a:rPr>
              <a:t>If both parents provided an exact equal amount of financial support or if they don’t support the student financially, select “No,” and refer to the parent with the greater income and assets in the next question.</a:t>
            </a:r>
          </a:p>
          <a:p>
            <a:pPr marL="323850" lvl="1" indent="-161925">
              <a:lnSpc>
                <a:spcPts val="2250"/>
              </a:lnSpc>
              <a:buFont typeface="Arial"/>
              <a:buChar char="•"/>
            </a:pPr>
            <a:r>
              <a:rPr lang="en-US" sz="1500" spc="15" dirty="0">
                <a:solidFill>
                  <a:srgbClr val="850511"/>
                </a:solidFill>
                <a:latin typeface="Open Sans"/>
              </a:rPr>
              <a:t>Yes or No, next question</a:t>
            </a:r>
          </a:p>
          <a:p>
            <a:pPr>
              <a:lnSpc>
                <a:spcPts val="2250"/>
              </a:lnSpc>
            </a:pPr>
            <a:r>
              <a:rPr lang="en-US" sz="1500" spc="15" dirty="0">
                <a:solidFill>
                  <a:srgbClr val="850511"/>
                </a:solidFill>
                <a:latin typeface="Open Sans"/>
              </a:rPr>
              <a:t>Has the parent you identified in the previous questions remarried?</a:t>
            </a:r>
          </a:p>
          <a:p>
            <a:pPr marL="323850" lvl="1" indent="-161925">
              <a:lnSpc>
                <a:spcPts val="2250"/>
              </a:lnSpc>
              <a:buFont typeface="Arial"/>
              <a:buChar char="•"/>
            </a:pPr>
            <a:r>
              <a:rPr lang="en-US" sz="1500" spc="15" dirty="0">
                <a:solidFill>
                  <a:srgbClr val="850511"/>
                </a:solidFill>
                <a:latin typeface="Open Sans"/>
              </a:rPr>
              <a:t>If yes, provide information for the parent and stepparent</a:t>
            </a:r>
          </a:p>
          <a:p>
            <a:pPr marL="323850" lvl="1" indent="-161925">
              <a:lnSpc>
                <a:spcPts val="2250"/>
              </a:lnSpc>
              <a:buFont typeface="Arial"/>
              <a:buChar char="•"/>
            </a:pPr>
            <a:r>
              <a:rPr lang="en-US" sz="1500" spc="15" dirty="0">
                <a:solidFill>
                  <a:srgbClr val="850511"/>
                </a:solidFill>
                <a:latin typeface="Open Sans"/>
              </a:rPr>
              <a:t>If no, provide information about this parent only</a:t>
            </a:r>
          </a:p>
        </p:txBody>
      </p:sp>
      <p:sp>
        <p:nvSpPr>
          <p:cNvPr id="8" name="Freeform 8"/>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
        <p:nvSpPr>
          <p:cNvPr id="9" name="Freeform 9"/>
          <p:cNvSpPr/>
          <p:nvPr/>
        </p:nvSpPr>
        <p:spPr>
          <a:xfrm>
            <a:off x="5977201" y="1379741"/>
            <a:ext cx="3530932" cy="4813730"/>
          </a:xfrm>
          <a:custGeom>
            <a:avLst/>
            <a:gdLst/>
            <a:ahLst/>
            <a:cxnLst/>
            <a:rect l="l" t="t" r="r" b="b"/>
            <a:pathLst>
              <a:path w="3530932" h="4813730">
                <a:moveTo>
                  <a:pt x="0" y="0"/>
                </a:moveTo>
                <a:lnTo>
                  <a:pt x="3530932" y="0"/>
                </a:lnTo>
                <a:lnTo>
                  <a:pt x="3530932" y="4813730"/>
                </a:lnTo>
                <a:lnTo>
                  <a:pt x="0" y="4813730"/>
                </a:lnTo>
                <a:lnTo>
                  <a:pt x="0" y="0"/>
                </a:lnTo>
                <a:close/>
              </a:path>
            </a:pathLst>
          </a:custGeom>
          <a:blipFill>
            <a:blip r:embed="rId3"/>
            <a:stretch>
              <a:fillRect r="-12403"/>
            </a:stretch>
          </a:blipFill>
        </p:spPr>
      </p:sp>
      <p:sp>
        <p:nvSpPr>
          <p:cNvPr id="10" name="TextBox 10"/>
          <p:cNvSpPr txBox="1"/>
          <p:nvPr/>
        </p:nvSpPr>
        <p:spPr>
          <a:xfrm>
            <a:off x="218880" y="450532"/>
            <a:ext cx="6794022" cy="561975"/>
          </a:xfrm>
          <a:prstGeom prst="rect">
            <a:avLst/>
          </a:prstGeom>
        </p:spPr>
        <p:txBody>
          <a:bodyPr lIns="0" tIns="0" rIns="0" bIns="0" rtlCol="0" anchor="t">
            <a:spAutoFit/>
          </a:bodyPr>
          <a:lstStyle/>
          <a:p>
            <a:pPr>
              <a:lnSpc>
                <a:spcPts val="4440"/>
              </a:lnSpc>
            </a:pPr>
            <a:r>
              <a:rPr lang="en-US" sz="3700" spc="37">
                <a:solidFill>
                  <a:srgbClr val="850511"/>
                </a:solidFill>
                <a:latin typeface="Open Sans Bold"/>
              </a:rPr>
              <a:t>Parent Questions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13452"/>
            <a:ext cx="10157240" cy="4341678"/>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Freeform 7"/>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
        <p:nvSpPr>
          <p:cNvPr id="8" name="Freeform 8"/>
          <p:cNvSpPr/>
          <p:nvPr/>
        </p:nvSpPr>
        <p:spPr>
          <a:xfrm>
            <a:off x="315894" y="1804859"/>
            <a:ext cx="4146045" cy="3958865"/>
          </a:xfrm>
          <a:custGeom>
            <a:avLst/>
            <a:gdLst/>
            <a:ahLst/>
            <a:cxnLst/>
            <a:rect l="l" t="t" r="r" b="b"/>
            <a:pathLst>
              <a:path w="4146045" h="3958865">
                <a:moveTo>
                  <a:pt x="0" y="0"/>
                </a:moveTo>
                <a:lnTo>
                  <a:pt x="4146045" y="0"/>
                </a:lnTo>
                <a:lnTo>
                  <a:pt x="4146045" y="3958864"/>
                </a:lnTo>
                <a:lnTo>
                  <a:pt x="0" y="3958864"/>
                </a:lnTo>
                <a:lnTo>
                  <a:pt x="0" y="0"/>
                </a:lnTo>
                <a:close/>
              </a:path>
            </a:pathLst>
          </a:custGeom>
          <a:blipFill>
            <a:blip r:embed="rId3"/>
            <a:stretch>
              <a:fillRect/>
            </a:stretch>
          </a:blipFill>
        </p:spPr>
      </p:sp>
      <p:sp>
        <p:nvSpPr>
          <p:cNvPr id="9" name="Freeform 9"/>
          <p:cNvSpPr/>
          <p:nvPr/>
        </p:nvSpPr>
        <p:spPr>
          <a:xfrm>
            <a:off x="4760229" y="1973049"/>
            <a:ext cx="4732753" cy="3622485"/>
          </a:xfrm>
          <a:custGeom>
            <a:avLst/>
            <a:gdLst/>
            <a:ahLst/>
            <a:cxnLst/>
            <a:rect l="l" t="t" r="r" b="b"/>
            <a:pathLst>
              <a:path w="4732753" h="3622485">
                <a:moveTo>
                  <a:pt x="0" y="0"/>
                </a:moveTo>
                <a:lnTo>
                  <a:pt x="4732754" y="0"/>
                </a:lnTo>
                <a:lnTo>
                  <a:pt x="4732754" y="3622485"/>
                </a:lnTo>
                <a:lnTo>
                  <a:pt x="0" y="3622485"/>
                </a:lnTo>
                <a:lnTo>
                  <a:pt x="0" y="0"/>
                </a:lnTo>
                <a:close/>
              </a:path>
            </a:pathLst>
          </a:custGeom>
          <a:blipFill>
            <a:blip r:embed="rId4"/>
            <a:stretch>
              <a:fillRect/>
            </a:stretch>
          </a:blipFill>
        </p:spPr>
      </p:sp>
      <p:sp>
        <p:nvSpPr>
          <p:cNvPr id="10" name="TextBox 10"/>
          <p:cNvSpPr txBox="1"/>
          <p:nvPr/>
        </p:nvSpPr>
        <p:spPr>
          <a:xfrm>
            <a:off x="218880" y="169545"/>
            <a:ext cx="6794022" cy="1123950"/>
          </a:xfrm>
          <a:prstGeom prst="rect">
            <a:avLst/>
          </a:prstGeom>
        </p:spPr>
        <p:txBody>
          <a:bodyPr lIns="0" tIns="0" rIns="0" bIns="0" rtlCol="0" anchor="t">
            <a:spAutoFit/>
          </a:bodyPr>
          <a:lstStyle/>
          <a:p>
            <a:pPr>
              <a:lnSpc>
                <a:spcPts val="4440"/>
              </a:lnSpc>
            </a:pPr>
            <a:r>
              <a:rPr lang="en-US" sz="3700" spc="37" dirty="0">
                <a:solidFill>
                  <a:srgbClr val="850511"/>
                </a:solidFill>
                <a:latin typeface="Open Sans Bold"/>
              </a:rPr>
              <a:t>Dependent Students Invite Contributors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13452"/>
            <a:ext cx="10157240" cy="4341678"/>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Freeform 7"/>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
        <p:nvSpPr>
          <p:cNvPr id="8" name="Freeform 8"/>
          <p:cNvSpPr/>
          <p:nvPr/>
        </p:nvSpPr>
        <p:spPr>
          <a:xfrm>
            <a:off x="6601723" y="1958548"/>
            <a:ext cx="3007830" cy="3220621"/>
          </a:xfrm>
          <a:custGeom>
            <a:avLst/>
            <a:gdLst/>
            <a:ahLst/>
            <a:cxnLst/>
            <a:rect l="l" t="t" r="r" b="b"/>
            <a:pathLst>
              <a:path w="3007830" h="3220621">
                <a:moveTo>
                  <a:pt x="0" y="0"/>
                </a:moveTo>
                <a:lnTo>
                  <a:pt x="3007830" y="0"/>
                </a:lnTo>
                <a:lnTo>
                  <a:pt x="3007830" y="3220622"/>
                </a:lnTo>
                <a:lnTo>
                  <a:pt x="0" y="3220622"/>
                </a:lnTo>
                <a:lnTo>
                  <a:pt x="0" y="0"/>
                </a:lnTo>
                <a:close/>
              </a:path>
            </a:pathLst>
          </a:custGeom>
          <a:blipFill>
            <a:blip r:embed="rId3"/>
            <a:stretch>
              <a:fillRect/>
            </a:stretch>
          </a:blipFill>
        </p:spPr>
      </p:sp>
      <p:sp>
        <p:nvSpPr>
          <p:cNvPr id="9" name="TextBox 9"/>
          <p:cNvSpPr txBox="1"/>
          <p:nvPr/>
        </p:nvSpPr>
        <p:spPr>
          <a:xfrm>
            <a:off x="218880" y="450532"/>
            <a:ext cx="6794022" cy="561975"/>
          </a:xfrm>
          <a:prstGeom prst="rect">
            <a:avLst/>
          </a:prstGeom>
        </p:spPr>
        <p:txBody>
          <a:bodyPr lIns="0" tIns="0" rIns="0" bIns="0" rtlCol="0" anchor="t">
            <a:spAutoFit/>
          </a:bodyPr>
          <a:lstStyle/>
          <a:p>
            <a:pPr>
              <a:lnSpc>
                <a:spcPts val="4440"/>
              </a:lnSpc>
            </a:pPr>
            <a:r>
              <a:rPr lang="en-US" sz="3700" spc="37" dirty="0">
                <a:solidFill>
                  <a:srgbClr val="850511"/>
                </a:solidFill>
                <a:latin typeface="Open Sans Bold"/>
              </a:rPr>
              <a:t>Contributors without a SSN</a:t>
            </a:r>
          </a:p>
        </p:txBody>
      </p:sp>
      <p:sp>
        <p:nvSpPr>
          <p:cNvPr id="10" name="TextBox 10"/>
          <p:cNvSpPr txBox="1"/>
          <p:nvPr/>
        </p:nvSpPr>
        <p:spPr>
          <a:xfrm>
            <a:off x="347129" y="1803598"/>
            <a:ext cx="6254594" cy="3808735"/>
          </a:xfrm>
          <a:prstGeom prst="rect">
            <a:avLst/>
          </a:prstGeom>
        </p:spPr>
        <p:txBody>
          <a:bodyPr lIns="0" tIns="0" rIns="0" bIns="0" rtlCol="0" anchor="t">
            <a:spAutoFit/>
          </a:bodyPr>
          <a:lstStyle/>
          <a:p>
            <a:pPr marL="388618" lvl="1" indent="-194309">
              <a:lnSpc>
                <a:spcPts val="2699"/>
              </a:lnSpc>
              <a:buFont typeface="Arial"/>
              <a:buChar char="•"/>
            </a:pPr>
            <a:r>
              <a:rPr lang="en-US" sz="1799" spc="17" dirty="0">
                <a:solidFill>
                  <a:srgbClr val="850511"/>
                </a:solidFill>
                <a:latin typeface="Open Sans"/>
              </a:rPr>
              <a:t>Spouses and parents who are undocumented or foreign citizens will be able to obtain an FSA ID even without a Social Security Number (SSN)</a:t>
            </a:r>
          </a:p>
          <a:p>
            <a:pPr marL="388618" lvl="1" indent="-194309">
              <a:lnSpc>
                <a:spcPts val="2699"/>
              </a:lnSpc>
              <a:buFont typeface="Arial"/>
              <a:buChar char="•"/>
            </a:pPr>
            <a:r>
              <a:rPr lang="en-US" sz="1799" spc="17" dirty="0">
                <a:solidFill>
                  <a:srgbClr val="850511"/>
                </a:solidFill>
                <a:latin typeface="Open Sans"/>
              </a:rPr>
              <a:t>Indicate you don’t have a SSN by clicking the checkbox</a:t>
            </a:r>
          </a:p>
          <a:p>
            <a:pPr marL="388618" lvl="1" indent="-194309">
              <a:lnSpc>
                <a:spcPts val="2699"/>
              </a:lnSpc>
              <a:buFont typeface="Arial"/>
              <a:buChar char="•"/>
            </a:pPr>
            <a:r>
              <a:rPr lang="en-US" sz="1799" spc="17" dirty="0">
                <a:solidFill>
                  <a:srgbClr val="850511"/>
                </a:solidFill>
                <a:latin typeface="Open Sans"/>
              </a:rPr>
              <a:t>Contributor information is not shared with the Department of Homeland Security (DHS) or immigration enforcement</a:t>
            </a:r>
          </a:p>
          <a:p>
            <a:pPr marL="388618" lvl="1" indent="-194309">
              <a:lnSpc>
                <a:spcPts val="2699"/>
              </a:lnSpc>
              <a:buFont typeface="Arial"/>
              <a:buChar char="•"/>
            </a:pPr>
            <a:r>
              <a:rPr lang="en-US" sz="1799" spc="17" dirty="0">
                <a:solidFill>
                  <a:srgbClr val="850511"/>
                </a:solidFill>
                <a:latin typeface="Open Sans"/>
              </a:rPr>
              <a:t>If there are problems obtaining an FSA ID, call the Federal Student Aid at 1-800-433-3243 or visit studentaid.gov/</a:t>
            </a:r>
            <a:r>
              <a:rPr lang="en-US" sz="1799" spc="17" dirty="0" err="1">
                <a:solidFill>
                  <a:srgbClr val="850511"/>
                </a:solidFill>
                <a:latin typeface="Open Sans"/>
              </a:rPr>
              <a:t>fsa</a:t>
            </a:r>
            <a:r>
              <a:rPr lang="en-US" sz="1799" spc="17" dirty="0">
                <a:solidFill>
                  <a:srgbClr val="850511"/>
                </a:solidFill>
                <a:latin typeface="Open Sans"/>
              </a:rPr>
              <a:t>-id</a:t>
            </a:r>
          </a:p>
          <a:p>
            <a:pPr>
              <a:lnSpc>
                <a:spcPts val="2699"/>
              </a:lnSpc>
            </a:pPr>
            <a:endParaRPr lang="en-US" sz="1799" spc="17" dirty="0">
              <a:solidFill>
                <a:srgbClr val="850511"/>
              </a:solidFill>
              <a:latin typeface="Open San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13452"/>
            <a:ext cx="10157240" cy="4341678"/>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264484" y="1838801"/>
            <a:ext cx="9224632" cy="3231654"/>
          </a:xfrm>
          <a:prstGeom prst="rect">
            <a:avLst/>
          </a:prstGeom>
        </p:spPr>
        <p:txBody>
          <a:bodyPr lIns="0" tIns="0" rIns="0" bIns="0" rtlCol="0" anchor="t">
            <a:spAutoFit/>
          </a:bodyPr>
          <a:lstStyle/>
          <a:p>
            <a:pPr marL="410208" lvl="1" indent="-205104">
              <a:lnSpc>
                <a:spcPts val="2849"/>
              </a:lnSpc>
              <a:buFont typeface="Arial"/>
              <a:buChar char="•"/>
            </a:pPr>
            <a:r>
              <a:rPr lang="en-US" sz="1899" spc="18" dirty="0">
                <a:solidFill>
                  <a:srgbClr val="850511"/>
                </a:solidFill>
                <a:latin typeface="Open Sans"/>
              </a:rPr>
              <a:t>Contributor receives email informing them that they’ve been identified as a contributor.</a:t>
            </a:r>
          </a:p>
          <a:p>
            <a:pPr marL="410208" lvl="1" indent="-205104">
              <a:lnSpc>
                <a:spcPts val="2849"/>
              </a:lnSpc>
              <a:buFont typeface="Arial"/>
              <a:buChar char="•"/>
            </a:pPr>
            <a:r>
              <a:rPr lang="en-US" sz="1899" spc="18" dirty="0">
                <a:solidFill>
                  <a:srgbClr val="850511"/>
                </a:solidFill>
                <a:latin typeface="Open Sans"/>
              </a:rPr>
              <a:t>Contributor </a:t>
            </a:r>
            <a:r>
              <a:rPr lang="en-US" sz="1899" spc="18" dirty="0" smtClean="0">
                <a:solidFill>
                  <a:srgbClr val="850511"/>
                </a:solidFill>
                <a:latin typeface="Open Sans"/>
              </a:rPr>
              <a:t>creates a </a:t>
            </a:r>
            <a:r>
              <a:rPr lang="en-US" sz="1899" spc="18" dirty="0">
                <a:solidFill>
                  <a:srgbClr val="850511"/>
                </a:solidFill>
                <a:latin typeface="Open Sans"/>
              </a:rPr>
              <a:t>FSA ID if they don’t already have one.</a:t>
            </a:r>
          </a:p>
          <a:p>
            <a:pPr marL="410208" lvl="1" indent="-205104">
              <a:lnSpc>
                <a:spcPts val="2849"/>
              </a:lnSpc>
              <a:buFont typeface="Arial"/>
              <a:buChar char="•"/>
            </a:pPr>
            <a:r>
              <a:rPr lang="en-US" sz="1899" spc="18" dirty="0">
                <a:solidFill>
                  <a:srgbClr val="850511"/>
                </a:solidFill>
                <a:latin typeface="Open Sans"/>
              </a:rPr>
              <a:t>Contributor reviews information about completing their section of the </a:t>
            </a:r>
            <a:r>
              <a:rPr lang="en-US" sz="1899" spc="18" dirty="0" smtClean="0">
                <a:solidFill>
                  <a:srgbClr val="850511"/>
                </a:solidFill>
                <a:latin typeface="Open Sans"/>
              </a:rPr>
              <a:t>FAFSA</a:t>
            </a:r>
            <a:endParaRPr lang="en-US" sz="1899" spc="18" dirty="0">
              <a:solidFill>
                <a:srgbClr val="850511"/>
              </a:solidFill>
              <a:latin typeface="Open Sans"/>
            </a:endParaRPr>
          </a:p>
          <a:p>
            <a:pPr marL="410208" lvl="1" indent="-205104">
              <a:lnSpc>
                <a:spcPts val="2849"/>
              </a:lnSpc>
              <a:buFont typeface="Arial"/>
              <a:buChar char="•"/>
            </a:pPr>
            <a:r>
              <a:rPr lang="en-US" sz="1899" spc="18" dirty="0">
                <a:solidFill>
                  <a:srgbClr val="850511"/>
                </a:solidFill>
                <a:latin typeface="Open Sans"/>
              </a:rPr>
              <a:t>Contributor provides the required information on the student’s FAFSA form.</a:t>
            </a:r>
          </a:p>
          <a:p>
            <a:pPr>
              <a:lnSpc>
                <a:spcPts val="2849"/>
              </a:lnSpc>
            </a:pPr>
            <a:endParaRPr lang="en-US" sz="1899" spc="18" dirty="0">
              <a:solidFill>
                <a:srgbClr val="850511"/>
              </a:solidFill>
              <a:latin typeface="Open Sans"/>
            </a:endParaRPr>
          </a:p>
          <a:p>
            <a:pPr>
              <a:lnSpc>
                <a:spcPts val="2849"/>
              </a:lnSpc>
            </a:pPr>
            <a:r>
              <a:rPr lang="en-US" sz="1899" spc="18" dirty="0" smtClean="0">
                <a:solidFill>
                  <a:srgbClr val="850511"/>
                </a:solidFill>
                <a:latin typeface="Open Sans"/>
              </a:rPr>
              <a:t>If a </a:t>
            </a:r>
            <a:r>
              <a:rPr lang="en-US" sz="1899" spc="18" dirty="0">
                <a:solidFill>
                  <a:srgbClr val="850511"/>
                </a:solidFill>
                <a:latin typeface="Open Sans"/>
              </a:rPr>
              <a:t>required contributor refuses to provide their information, it will result in an incomplete FAFSA form, and the student will become ineligible for federal student aid. </a:t>
            </a:r>
          </a:p>
        </p:txBody>
      </p:sp>
      <p:sp>
        <p:nvSpPr>
          <p:cNvPr id="8" name="Freeform 8"/>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3"/>
            <a:stretch>
              <a:fillRect/>
            </a:stretch>
          </a:blipFill>
        </p:spPr>
      </p:sp>
      <p:sp>
        <p:nvSpPr>
          <p:cNvPr id="9" name="TextBox 9"/>
          <p:cNvSpPr txBox="1"/>
          <p:nvPr/>
        </p:nvSpPr>
        <p:spPr>
          <a:xfrm>
            <a:off x="218880" y="450532"/>
            <a:ext cx="6794022" cy="561975"/>
          </a:xfrm>
          <a:prstGeom prst="rect">
            <a:avLst/>
          </a:prstGeom>
        </p:spPr>
        <p:txBody>
          <a:bodyPr lIns="0" tIns="0" rIns="0" bIns="0" rtlCol="0" anchor="t">
            <a:spAutoFit/>
          </a:bodyPr>
          <a:lstStyle/>
          <a:p>
            <a:pPr>
              <a:lnSpc>
                <a:spcPts val="4440"/>
              </a:lnSpc>
            </a:pPr>
            <a:r>
              <a:rPr lang="en-US" sz="3700" spc="37" dirty="0">
                <a:solidFill>
                  <a:srgbClr val="850511"/>
                </a:solidFill>
                <a:latin typeface="Open Sans Bold"/>
              </a:rPr>
              <a:t>Next Steps for Contributors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13452"/>
            <a:ext cx="10157240" cy="4341678"/>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218880" y="2021387"/>
            <a:ext cx="8973562" cy="2845715"/>
          </a:xfrm>
          <a:prstGeom prst="rect">
            <a:avLst/>
          </a:prstGeom>
        </p:spPr>
        <p:txBody>
          <a:bodyPr lIns="0" tIns="0" rIns="0" bIns="0" rtlCol="0" anchor="t">
            <a:spAutoFit/>
          </a:bodyPr>
          <a:lstStyle/>
          <a:p>
            <a:pPr>
              <a:lnSpc>
                <a:spcPts val="2849"/>
              </a:lnSpc>
            </a:pPr>
            <a:r>
              <a:rPr lang="en-US" sz="1899" spc="18" dirty="0">
                <a:solidFill>
                  <a:srgbClr val="850511"/>
                </a:solidFill>
                <a:latin typeface="Open Sans"/>
              </a:rPr>
              <a:t>All students and contributors must provide consent and approval to:</a:t>
            </a:r>
          </a:p>
          <a:p>
            <a:pPr marL="410208" lvl="1" indent="-205104">
              <a:lnSpc>
                <a:spcPts val="2849"/>
              </a:lnSpc>
              <a:buFont typeface="Arial"/>
              <a:buChar char="•"/>
            </a:pPr>
            <a:r>
              <a:rPr lang="en-US" sz="1899" spc="18" dirty="0">
                <a:solidFill>
                  <a:srgbClr val="850511"/>
                </a:solidFill>
                <a:latin typeface="Open Sans"/>
              </a:rPr>
              <a:t>Have their Federal Tax Information (FTI) transferred directly into the FAFSA form via the Direct Data Exchange (DDX) with the IRS</a:t>
            </a:r>
          </a:p>
          <a:p>
            <a:pPr marL="410208" lvl="1" indent="-205104">
              <a:lnSpc>
                <a:spcPts val="2849"/>
              </a:lnSpc>
              <a:buFont typeface="Arial"/>
              <a:buChar char="•"/>
            </a:pPr>
            <a:r>
              <a:rPr lang="en-US" sz="1899" spc="18" dirty="0">
                <a:solidFill>
                  <a:srgbClr val="850511"/>
                </a:solidFill>
                <a:latin typeface="Open Sans"/>
              </a:rPr>
              <a:t>Have their federal tax information used to determine the student’s eligibility for federal student aid</a:t>
            </a:r>
          </a:p>
          <a:p>
            <a:pPr marL="410208" lvl="1" indent="-205104">
              <a:lnSpc>
                <a:spcPts val="2849"/>
              </a:lnSpc>
              <a:buFont typeface="Arial"/>
              <a:buChar char="•"/>
            </a:pPr>
            <a:r>
              <a:rPr lang="en-US" sz="1899" spc="18" dirty="0">
                <a:solidFill>
                  <a:srgbClr val="850511"/>
                </a:solidFill>
                <a:latin typeface="Open Sans"/>
              </a:rPr>
              <a:t>Allow the U.S. Department of Education to share their </a:t>
            </a:r>
            <a:r>
              <a:rPr lang="en-US" sz="1899" spc="18" dirty="0" smtClean="0">
                <a:solidFill>
                  <a:srgbClr val="850511"/>
                </a:solidFill>
                <a:latin typeface="Open Sans"/>
              </a:rPr>
              <a:t>tax </a:t>
            </a:r>
            <a:r>
              <a:rPr lang="en-US" sz="1899" spc="18" dirty="0">
                <a:solidFill>
                  <a:srgbClr val="850511"/>
                </a:solidFill>
                <a:latin typeface="Open Sans"/>
              </a:rPr>
              <a:t>information with postsecondary institutions and state higher education agencies, such as CSAC, for use in awarding and administering financial aid </a:t>
            </a:r>
          </a:p>
        </p:txBody>
      </p:sp>
      <p:sp>
        <p:nvSpPr>
          <p:cNvPr id="8" name="Freeform 8"/>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
        <p:nvSpPr>
          <p:cNvPr id="9" name="TextBox 9"/>
          <p:cNvSpPr txBox="1"/>
          <p:nvPr/>
        </p:nvSpPr>
        <p:spPr>
          <a:xfrm>
            <a:off x="218880" y="450532"/>
            <a:ext cx="6794022" cy="561975"/>
          </a:xfrm>
          <a:prstGeom prst="rect">
            <a:avLst/>
          </a:prstGeom>
        </p:spPr>
        <p:txBody>
          <a:bodyPr lIns="0" tIns="0" rIns="0" bIns="0" rtlCol="0" anchor="t">
            <a:spAutoFit/>
          </a:bodyPr>
          <a:lstStyle/>
          <a:p>
            <a:pPr>
              <a:lnSpc>
                <a:spcPts val="4440"/>
              </a:lnSpc>
            </a:pPr>
            <a:r>
              <a:rPr lang="en-US" sz="3700" spc="37" dirty="0">
                <a:solidFill>
                  <a:srgbClr val="850511"/>
                </a:solidFill>
                <a:latin typeface="Open Sans Bold"/>
              </a:rPr>
              <a:t>Consent and Approval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13452"/>
            <a:ext cx="10157240" cy="4341678"/>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218880" y="1861615"/>
            <a:ext cx="8973562" cy="718145"/>
          </a:xfrm>
          <a:prstGeom prst="rect">
            <a:avLst/>
          </a:prstGeom>
        </p:spPr>
        <p:txBody>
          <a:bodyPr lIns="0" tIns="0" rIns="0" bIns="0" rtlCol="0" anchor="t">
            <a:spAutoFit/>
          </a:bodyPr>
          <a:lstStyle/>
          <a:p>
            <a:pPr>
              <a:lnSpc>
                <a:spcPts val="2849"/>
              </a:lnSpc>
            </a:pPr>
            <a:r>
              <a:rPr lang="en-US" sz="1899" spc="18" dirty="0">
                <a:solidFill>
                  <a:srgbClr val="850511"/>
                </a:solidFill>
                <a:latin typeface="Open Sans"/>
              </a:rPr>
              <a:t>For the 2024-25 </a:t>
            </a:r>
            <a:r>
              <a:rPr lang="en-US" sz="1899" spc="18" dirty="0" smtClean="0">
                <a:solidFill>
                  <a:srgbClr val="850511"/>
                </a:solidFill>
                <a:latin typeface="Open Sans"/>
              </a:rPr>
              <a:t>academic year, students </a:t>
            </a:r>
            <a:r>
              <a:rPr lang="en-US" sz="1899" spc="18" dirty="0">
                <a:solidFill>
                  <a:srgbClr val="850511"/>
                </a:solidFill>
                <a:latin typeface="Open Sans"/>
              </a:rPr>
              <a:t>are considered independent if they are one of the following: </a:t>
            </a:r>
          </a:p>
        </p:txBody>
      </p:sp>
      <p:sp>
        <p:nvSpPr>
          <p:cNvPr id="8" name="Freeform 8"/>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
        <p:nvSpPr>
          <p:cNvPr id="9" name="TextBox 9"/>
          <p:cNvSpPr txBox="1"/>
          <p:nvPr/>
        </p:nvSpPr>
        <p:spPr>
          <a:xfrm>
            <a:off x="218880" y="450532"/>
            <a:ext cx="6794022" cy="561975"/>
          </a:xfrm>
          <a:prstGeom prst="rect">
            <a:avLst/>
          </a:prstGeom>
        </p:spPr>
        <p:txBody>
          <a:bodyPr lIns="0" tIns="0" rIns="0" bIns="0" rtlCol="0" anchor="t">
            <a:spAutoFit/>
          </a:bodyPr>
          <a:lstStyle/>
          <a:p>
            <a:pPr>
              <a:lnSpc>
                <a:spcPts val="4440"/>
              </a:lnSpc>
            </a:pPr>
            <a:r>
              <a:rPr lang="en-US" sz="3700" spc="37" dirty="0">
                <a:solidFill>
                  <a:srgbClr val="850511"/>
                </a:solidFill>
                <a:latin typeface="Open Sans Bold"/>
              </a:rPr>
              <a:t>Independent Students</a:t>
            </a:r>
          </a:p>
        </p:txBody>
      </p:sp>
      <p:sp>
        <p:nvSpPr>
          <p:cNvPr id="10" name="TextBox 10"/>
          <p:cNvSpPr txBox="1"/>
          <p:nvPr/>
        </p:nvSpPr>
        <p:spPr>
          <a:xfrm>
            <a:off x="218880" y="2732990"/>
            <a:ext cx="4486781" cy="2804160"/>
          </a:xfrm>
          <a:prstGeom prst="rect">
            <a:avLst/>
          </a:prstGeom>
        </p:spPr>
        <p:txBody>
          <a:bodyPr lIns="0" tIns="0" rIns="0" bIns="0" rtlCol="0" anchor="t">
            <a:spAutoFit/>
          </a:bodyPr>
          <a:lstStyle/>
          <a:p>
            <a:pPr marL="410208" lvl="1" indent="-205104">
              <a:lnSpc>
                <a:spcPts val="2849"/>
              </a:lnSpc>
              <a:buFont typeface="Arial"/>
              <a:buChar char="•"/>
            </a:pPr>
            <a:r>
              <a:rPr lang="en-US" sz="1899" spc="18" dirty="0">
                <a:solidFill>
                  <a:srgbClr val="850511"/>
                </a:solidFill>
                <a:latin typeface="Open Sans"/>
              </a:rPr>
              <a:t>Born before Jan. 1, 2001</a:t>
            </a:r>
          </a:p>
          <a:p>
            <a:pPr marL="410208" lvl="1" indent="-205104">
              <a:lnSpc>
                <a:spcPts val="2849"/>
              </a:lnSpc>
              <a:buFont typeface="Arial"/>
              <a:buChar char="•"/>
            </a:pPr>
            <a:r>
              <a:rPr lang="en-US" sz="1899" spc="18" dirty="0">
                <a:solidFill>
                  <a:srgbClr val="850511"/>
                </a:solidFill>
                <a:latin typeface="Open Sans"/>
              </a:rPr>
              <a:t>Married (and not separated)</a:t>
            </a:r>
          </a:p>
          <a:p>
            <a:pPr marL="410208" lvl="1" indent="-205104">
              <a:lnSpc>
                <a:spcPts val="2849"/>
              </a:lnSpc>
              <a:buFont typeface="Arial"/>
              <a:buChar char="•"/>
            </a:pPr>
            <a:r>
              <a:rPr lang="en-US" sz="1899" spc="18" dirty="0">
                <a:solidFill>
                  <a:srgbClr val="850511"/>
                </a:solidFill>
                <a:latin typeface="Open Sans"/>
              </a:rPr>
              <a:t>Graduate or professional student</a:t>
            </a:r>
          </a:p>
          <a:p>
            <a:pPr marL="410208" lvl="1" indent="-205104">
              <a:lnSpc>
                <a:spcPts val="2849"/>
              </a:lnSpc>
              <a:buFont typeface="Arial"/>
              <a:buChar char="•"/>
            </a:pPr>
            <a:r>
              <a:rPr lang="en-US" sz="1899" spc="18" dirty="0">
                <a:solidFill>
                  <a:srgbClr val="850511"/>
                </a:solidFill>
                <a:latin typeface="Open Sans"/>
              </a:rPr>
              <a:t>Veteran</a:t>
            </a:r>
          </a:p>
          <a:p>
            <a:pPr marL="410208" lvl="1" indent="-205104">
              <a:lnSpc>
                <a:spcPts val="2849"/>
              </a:lnSpc>
              <a:buFont typeface="Arial"/>
              <a:buChar char="•"/>
            </a:pPr>
            <a:r>
              <a:rPr lang="en-US" sz="1899" spc="18" dirty="0">
                <a:solidFill>
                  <a:srgbClr val="850511"/>
                </a:solidFill>
                <a:latin typeface="Open Sans"/>
              </a:rPr>
              <a:t>Member of the armed forces</a:t>
            </a:r>
          </a:p>
          <a:p>
            <a:pPr marL="410208" lvl="1" indent="-205104">
              <a:lnSpc>
                <a:spcPts val="2849"/>
              </a:lnSpc>
              <a:buFont typeface="Arial"/>
              <a:buChar char="•"/>
            </a:pPr>
            <a:r>
              <a:rPr lang="en-US" sz="1899" spc="18" dirty="0">
                <a:solidFill>
                  <a:srgbClr val="850511"/>
                </a:solidFill>
                <a:latin typeface="Open Sans"/>
              </a:rPr>
              <a:t>Have a court-ordered legal guardianship</a:t>
            </a:r>
          </a:p>
          <a:p>
            <a:pPr marL="410208" lvl="1" indent="-205104">
              <a:lnSpc>
                <a:spcPts val="2849"/>
              </a:lnSpc>
              <a:buFont typeface="Arial"/>
              <a:buChar char="•"/>
            </a:pPr>
            <a:r>
              <a:rPr lang="en-US" sz="1899" spc="18" dirty="0">
                <a:solidFill>
                  <a:srgbClr val="850511"/>
                </a:solidFill>
                <a:latin typeface="Open Sans"/>
              </a:rPr>
              <a:t>Court-ordered emancipated minor</a:t>
            </a:r>
          </a:p>
        </p:txBody>
      </p:sp>
      <p:sp>
        <p:nvSpPr>
          <p:cNvPr id="11" name="TextBox 11"/>
          <p:cNvSpPr txBox="1"/>
          <p:nvPr/>
        </p:nvSpPr>
        <p:spPr>
          <a:xfrm>
            <a:off x="4876800" y="2732990"/>
            <a:ext cx="4486781" cy="2451735"/>
          </a:xfrm>
          <a:prstGeom prst="rect">
            <a:avLst/>
          </a:prstGeom>
        </p:spPr>
        <p:txBody>
          <a:bodyPr lIns="0" tIns="0" rIns="0" bIns="0" rtlCol="0" anchor="t">
            <a:spAutoFit/>
          </a:bodyPr>
          <a:lstStyle/>
          <a:p>
            <a:pPr marL="410208" lvl="1" indent="-205104">
              <a:lnSpc>
                <a:spcPts val="2849"/>
              </a:lnSpc>
              <a:buFont typeface="Arial"/>
              <a:buChar char="•"/>
            </a:pPr>
            <a:r>
              <a:rPr lang="en-US" sz="1899" spc="18" dirty="0">
                <a:solidFill>
                  <a:srgbClr val="850511"/>
                </a:solidFill>
                <a:latin typeface="Open Sans"/>
              </a:rPr>
              <a:t>Orphan</a:t>
            </a:r>
          </a:p>
          <a:p>
            <a:pPr marL="410208" lvl="1" indent="-205104">
              <a:lnSpc>
                <a:spcPts val="2849"/>
              </a:lnSpc>
              <a:buFont typeface="Arial"/>
              <a:buChar char="•"/>
            </a:pPr>
            <a:r>
              <a:rPr lang="en-US" sz="1899" spc="18" dirty="0">
                <a:solidFill>
                  <a:srgbClr val="850511"/>
                </a:solidFill>
                <a:latin typeface="Open Sans"/>
              </a:rPr>
              <a:t>Ward of the court</a:t>
            </a:r>
          </a:p>
          <a:p>
            <a:pPr marL="410208" lvl="1" indent="-205104">
              <a:lnSpc>
                <a:spcPts val="2849"/>
              </a:lnSpc>
              <a:buFont typeface="Arial"/>
              <a:buChar char="•"/>
            </a:pPr>
            <a:r>
              <a:rPr lang="en-US" sz="1899" spc="18" dirty="0">
                <a:solidFill>
                  <a:srgbClr val="850511"/>
                </a:solidFill>
                <a:latin typeface="Open Sans"/>
              </a:rPr>
              <a:t>Foster Care</a:t>
            </a:r>
          </a:p>
          <a:p>
            <a:pPr marL="410208" lvl="1" indent="-205104">
              <a:lnSpc>
                <a:spcPts val="2849"/>
              </a:lnSpc>
              <a:buFont typeface="Arial"/>
              <a:buChar char="•"/>
            </a:pPr>
            <a:r>
              <a:rPr lang="en-US" sz="1899" spc="18" dirty="0">
                <a:solidFill>
                  <a:srgbClr val="850511"/>
                </a:solidFill>
                <a:latin typeface="Open Sans"/>
              </a:rPr>
              <a:t>Someone with legal dependents other than a spouse </a:t>
            </a:r>
          </a:p>
          <a:p>
            <a:pPr marL="410208" lvl="1" indent="-205104">
              <a:lnSpc>
                <a:spcPts val="2849"/>
              </a:lnSpc>
              <a:buFont typeface="Arial"/>
              <a:buChar char="•"/>
            </a:pPr>
            <a:r>
              <a:rPr lang="en-US" sz="1899" spc="18" dirty="0">
                <a:solidFill>
                  <a:srgbClr val="850511"/>
                </a:solidFill>
                <a:latin typeface="Open Sans"/>
              </a:rPr>
              <a:t>Homeless or at risk of being homeless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AutoShape 2"/>
          <p:cNvSpPr/>
          <p:nvPr/>
        </p:nvSpPr>
        <p:spPr>
          <a:xfrm>
            <a:off x="-335280" y="0"/>
            <a:ext cx="10271760" cy="1945080"/>
          </a:xfrm>
          <a:prstGeom prst="rect">
            <a:avLst/>
          </a:prstGeom>
          <a:solidFill>
            <a:srgbClr val="850511"/>
          </a:solidFill>
        </p:spPr>
      </p:sp>
      <p:grpSp>
        <p:nvGrpSpPr>
          <p:cNvPr id="3" name="Group 3"/>
          <p:cNvGrpSpPr/>
          <p:nvPr/>
        </p:nvGrpSpPr>
        <p:grpSpPr>
          <a:xfrm>
            <a:off x="7927720" y="-1038796"/>
            <a:ext cx="2908667" cy="3498226"/>
            <a:chOff x="0" y="0"/>
            <a:chExt cx="3878222" cy="4664301"/>
          </a:xfrm>
        </p:grpSpPr>
        <p:grpSp>
          <p:nvGrpSpPr>
            <p:cNvPr id="4" name="Group 4"/>
            <p:cNvGrpSpPr/>
            <p:nvPr/>
          </p:nvGrpSpPr>
          <p:grpSpPr>
            <a:xfrm rot="-5400000">
              <a:off x="-1942" y="2238612"/>
              <a:ext cx="2427631" cy="2423747"/>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BF0"/>
              </a:solidFill>
            </p:spPr>
          </p:sp>
        </p:grpSp>
        <p:sp>
          <p:nvSpPr>
            <p:cNvPr id="6" name="AutoShape 6"/>
            <p:cNvSpPr/>
            <p:nvPr/>
          </p:nvSpPr>
          <p:spPr>
            <a:xfrm rot="2700000">
              <a:off x="2036532" y="-728032"/>
              <a:ext cx="49244" cy="5090199"/>
            </a:xfrm>
            <a:prstGeom prst="rect">
              <a:avLst/>
            </a:prstGeom>
            <a:solidFill>
              <a:srgbClr val="FFFBF0"/>
            </a:solidFill>
          </p:spPr>
        </p:sp>
      </p:grpSp>
      <p:sp>
        <p:nvSpPr>
          <p:cNvPr id="7" name="Freeform 7"/>
          <p:cNvSpPr/>
          <p:nvPr/>
        </p:nvSpPr>
        <p:spPr>
          <a:xfrm>
            <a:off x="7895539" y="6583680"/>
            <a:ext cx="1858061" cy="731520"/>
          </a:xfrm>
          <a:custGeom>
            <a:avLst/>
            <a:gdLst/>
            <a:ahLst/>
            <a:cxnLst/>
            <a:rect l="l" t="t" r="r" b="b"/>
            <a:pathLst>
              <a:path w="1858061" h="731520">
                <a:moveTo>
                  <a:pt x="0" y="0"/>
                </a:moveTo>
                <a:lnTo>
                  <a:pt x="1858061" y="0"/>
                </a:lnTo>
                <a:lnTo>
                  <a:pt x="1858061" y="731520"/>
                </a:lnTo>
                <a:lnTo>
                  <a:pt x="0" y="731520"/>
                </a:lnTo>
                <a:lnTo>
                  <a:pt x="0" y="0"/>
                </a:lnTo>
                <a:close/>
              </a:path>
            </a:pathLst>
          </a:custGeom>
          <a:blipFill>
            <a:blip r:embed="rId2"/>
            <a:stretch>
              <a:fillRect/>
            </a:stretch>
          </a:blipFill>
        </p:spPr>
      </p:sp>
      <p:sp>
        <p:nvSpPr>
          <p:cNvPr id="8" name="TextBox 8"/>
          <p:cNvSpPr txBox="1"/>
          <p:nvPr/>
        </p:nvSpPr>
        <p:spPr>
          <a:xfrm>
            <a:off x="464139" y="2435373"/>
            <a:ext cx="8814129" cy="1925131"/>
          </a:xfrm>
          <a:prstGeom prst="rect">
            <a:avLst/>
          </a:prstGeom>
        </p:spPr>
        <p:txBody>
          <a:bodyPr lIns="0" tIns="0" rIns="0" bIns="0" rtlCol="0" anchor="t">
            <a:spAutoFit/>
          </a:bodyPr>
          <a:lstStyle/>
          <a:p>
            <a:pPr marL="388620" lvl="1" indent="-194310">
              <a:lnSpc>
                <a:spcPts val="2700"/>
              </a:lnSpc>
              <a:buFont typeface="Arial"/>
              <a:buChar char="•"/>
            </a:pPr>
            <a:r>
              <a:rPr lang="en-US" sz="1800" spc="18" dirty="0">
                <a:solidFill>
                  <a:srgbClr val="850511"/>
                </a:solidFill>
                <a:latin typeface="Open Sans"/>
              </a:rPr>
              <a:t>Answers to common questions about the FAFSA process</a:t>
            </a:r>
          </a:p>
          <a:p>
            <a:pPr marL="709562" lvl="2" indent="-236521">
              <a:lnSpc>
                <a:spcPts val="2464"/>
              </a:lnSpc>
              <a:buFont typeface="Arial"/>
              <a:buChar char="⚬"/>
            </a:pPr>
            <a:r>
              <a:rPr lang="en-US" sz="1643" spc="16" dirty="0">
                <a:solidFill>
                  <a:srgbClr val="850511"/>
                </a:solidFill>
                <a:latin typeface="Open Sans"/>
              </a:rPr>
              <a:t>studentaid.gov/apply-for-aid/</a:t>
            </a:r>
            <a:r>
              <a:rPr lang="en-US" sz="1643" spc="16" dirty="0" err="1">
                <a:solidFill>
                  <a:srgbClr val="850511"/>
                </a:solidFill>
                <a:latin typeface="Open Sans"/>
              </a:rPr>
              <a:t>fafsa</a:t>
            </a:r>
            <a:r>
              <a:rPr lang="en-US" sz="1643" spc="16" dirty="0">
                <a:solidFill>
                  <a:srgbClr val="850511"/>
                </a:solidFill>
                <a:latin typeface="Open Sans"/>
              </a:rPr>
              <a:t>/filling-out/help</a:t>
            </a:r>
          </a:p>
          <a:p>
            <a:pPr marL="388620" lvl="1" indent="-194310">
              <a:lnSpc>
                <a:spcPts val="2700"/>
              </a:lnSpc>
              <a:buFont typeface="Arial"/>
              <a:buChar char="•"/>
            </a:pPr>
            <a:r>
              <a:rPr lang="en-US" sz="1800" spc="18" dirty="0">
                <a:solidFill>
                  <a:srgbClr val="850511"/>
                </a:solidFill>
                <a:latin typeface="Open Sans"/>
              </a:rPr>
              <a:t>Online assistance and contact information for Federal Student Aid Information Center (FSAIC)</a:t>
            </a:r>
          </a:p>
          <a:p>
            <a:pPr marL="709562" lvl="2" indent="-236521">
              <a:lnSpc>
                <a:spcPts val="2464"/>
              </a:lnSpc>
              <a:buFont typeface="Arial"/>
              <a:buChar char="⚬"/>
            </a:pPr>
            <a:r>
              <a:rPr lang="en-US" sz="1643" spc="16" dirty="0">
                <a:solidFill>
                  <a:srgbClr val="850511"/>
                </a:solidFill>
                <a:latin typeface="Open Sans"/>
              </a:rPr>
              <a:t>1-800-433-3243</a:t>
            </a:r>
          </a:p>
          <a:p>
            <a:pPr marL="709562" lvl="2" indent="-236521">
              <a:lnSpc>
                <a:spcPts val="2464"/>
              </a:lnSpc>
              <a:buFont typeface="Arial"/>
              <a:buChar char="⚬"/>
            </a:pPr>
            <a:r>
              <a:rPr lang="en-US" sz="1643" spc="16" dirty="0">
                <a:solidFill>
                  <a:srgbClr val="850511"/>
                </a:solidFill>
                <a:latin typeface="Open Sans"/>
              </a:rPr>
              <a:t>studentaid.gov/help-center/contact</a:t>
            </a:r>
          </a:p>
        </p:txBody>
      </p:sp>
      <p:grpSp>
        <p:nvGrpSpPr>
          <p:cNvPr id="9" name="Group 9"/>
          <p:cNvGrpSpPr/>
          <p:nvPr/>
        </p:nvGrpSpPr>
        <p:grpSpPr>
          <a:xfrm>
            <a:off x="464139" y="4677103"/>
            <a:ext cx="4108215" cy="1975051"/>
            <a:chOff x="0" y="0"/>
            <a:chExt cx="1521561" cy="731500"/>
          </a:xfrm>
        </p:grpSpPr>
        <p:sp>
          <p:nvSpPr>
            <p:cNvPr id="10" name="Freeform 10"/>
            <p:cNvSpPr/>
            <p:nvPr/>
          </p:nvSpPr>
          <p:spPr>
            <a:xfrm>
              <a:off x="0" y="0"/>
              <a:ext cx="1521561" cy="731500"/>
            </a:xfrm>
            <a:custGeom>
              <a:avLst/>
              <a:gdLst/>
              <a:ahLst/>
              <a:cxnLst/>
              <a:rect l="l" t="t" r="r" b="b"/>
              <a:pathLst>
                <a:path w="1521561" h="731500">
                  <a:moveTo>
                    <a:pt x="0" y="0"/>
                  </a:moveTo>
                  <a:lnTo>
                    <a:pt x="1521561" y="0"/>
                  </a:lnTo>
                  <a:lnTo>
                    <a:pt x="1521561" y="731500"/>
                  </a:lnTo>
                  <a:lnTo>
                    <a:pt x="0" y="731500"/>
                  </a:lnTo>
                  <a:close/>
                </a:path>
              </a:pathLst>
            </a:custGeom>
            <a:solidFill>
              <a:srgbClr val="850511"/>
            </a:solidFill>
          </p:spPr>
        </p:sp>
        <p:sp>
          <p:nvSpPr>
            <p:cNvPr id="11" name="TextBox 11"/>
            <p:cNvSpPr txBox="1"/>
            <p:nvPr/>
          </p:nvSpPr>
          <p:spPr>
            <a:xfrm>
              <a:off x="0" y="-38100"/>
              <a:ext cx="1521561" cy="769600"/>
            </a:xfrm>
            <a:prstGeom prst="rect">
              <a:avLst/>
            </a:prstGeom>
          </p:spPr>
          <p:txBody>
            <a:bodyPr lIns="50800" tIns="50800" rIns="50800" bIns="50800" rtlCol="0" anchor="ctr"/>
            <a:lstStyle/>
            <a:p>
              <a:pPr algn="ctr">
                <a:lnSpc>
                  <a:spcPts val="2250"/>
                </a:lnSpc>
              </a:pPr>
              <a:endParaRPr/>
            </a:p>
          </p:txBody>
        </p:sp>
      </p:grpSp>
      <p:sp>
        <p:nvSpPr>
          <p:cNvPr id="12" name="Freeform 12"/>
          <p:cNvSpPr/>
          <p:nvPr/>
        </p:nvSpPr>
        <p:spPr>
          <a:xfrm>
            <a:off x="619230" y="4820139"/>
            <a:ext cx="3798033" cy="1666155"/>
          </a:xfrm>
          <a:custGeom>
            <a:avLst/>
            <a:gdLst/>
            <a:ahLst/>
            <a:cxnLst/>
            <a:rect l="l" t="t" r="r" b="b"/>
            <a:pathLst>
              <a:path w="3798033" h="1666155">
                <a:moveTo>
                  <a:pt x="0" y="0"/>
                </a:moveTo>
                <a:lnTo>
                  <a:pt x="3798033" y="0"/>
                </a:lnTo>
                <a:lnTo>
                  <a:pt x="3798033" y="1666155"/>
                </a:lnTo>
                <a:lnTo>
                  <a:pt x="0" y="1666155"/>
                </a:lnTo>
                <a:lnTo>
                  <a:pt x="0" y="0"/>
                </a:lnTo>
                <a:close/>
              </a:path>
            </a:pathLst>
          </a:custGeom>
          <a:blipFill>
            <a:blip r:embed="rId3"/>
            <a:stretch>
              <a:fillRect t="-2032" b="-2032"/>
            </a:stretch>
          </a:blipFill>
        </p:spPr>
      </p:sp>
      <p:grpSp>
        <p:nvGrpSpPr>
          <p:cNvPr id="13" name="Group 13"/>
          <p:cNvGrpSpPr/>
          <p:nvPr/>
        </p:nvGrpSpPr>
        <p:grpSpPr>
          <a:xfrm>
            <a:off x="5012440" y="4677103"/>
            <a:ext cx="4108215" cy="1975051"/>
            <a:chOff x="0" y="0"/>
            <a:chExt cx="1521561" cy="731500"/>
          </a:xfrm>
        </p:grpSpPr>
        <p:sp>
          <p:nvSpPr>
            <p:cNvPr id="14" name="Freeform 14"/>
            <p:cNvSpPr/>
            <p:nvPr/>
          </p:nvSpPr>
          <p:spPr>
            <a:xfrm>
              <a:off x="0" y="0"/>
              <a:ext cx="1521561" cy="731500"/>
            </a:xfrm>
            <a:custGeom>
              <a:avLst/>
              <a:gdLst/>
              <a:ahLst/>
              <a:cxnLst/>
              <a:rect l="l" t="t" r="r" b="b"/>
              <a:pathLst>
                <a:path w="1521561" h="731500">
                  <a:moveTo>
                    <a:pt x="0" y="0"/>
                  </a:moveTo>
                  <a:lnTo>
                    <a:pt x="1521561" y="0"/>
                  </a:lnTo>
                  <a:lnTo>
                    <a:pt x="1521561" y="731500"/>
                  </a:lnTo>
                  <a:lnTo>
                    <a:pt x="0" y="731500"/>
                  </a:lnTo>
                  <a:close/>
                </a:path>
              </a:pathLst>
            </a:custGeom>
            <a:solidFill>
              <a:srgbClr val="850511"/>
            </a:solidFill>
          </p:spPr>
        </p:sp>
        <p:sp>
          <p:nvSpPr>
            <p:cNvPr id="15" name="TextBox 15"/>
            <p:cNvSpPr txBox="1"/>
            <p:nvPr/>
          </p:nvSpPr>
          <p:spPr>
            <a:xfrm>
              <a:off x="0" y="-38100"/>
              <a:ext cx="1521561" cy="769600"/>
            </a:xfrm>
            <a:prstGeom prst="rect">
              <a:avLst/>
            </a:prstGeom>
          </p:spPr>
          <p:txBody>
            <a:bodyPr lIns="50800" tIns="50800" rIns="50800" bIns="50800" rtlCol="0" anchor="ctr"/>
            <a:lstStyle/>
            <a:p>
              <a:pPr algn="ctr">
                <a:lnSpc>
                  <a:spcPts val="2250"/>
                </a:lnSpc>
              </a:pPr>
              <a:endParaRPr/>
            </a:p>
          </p:txBody>
        </p:sp>
      </p:grpSp>
      <p:sp>
        <p:nvSpPr>
          <p:cNvPr id="16" name="Freeform 16"/>
          <p:cNvSpPr/>
          <p:nvPr/>
        </p:nvSpPr>
        <p:spPr>
          <a:xfrm>
            <a:off x="5160482" y="4826798"/>
            <a:ext cx="3812130" cy="1675661"/>
          </a:xfrm>
          <a:custGeom>
            <a:avLst/>
            <a:gdLst/>
            <a:ahLst/>
            <a:cxnLst/>
            <a:rect l="l" t="t" r="r" b="b"/>
            <a:pathLst>
              <a:path w="3812130" h="1675661">
                <a:moveTo>
                  <a:pt x="0" y="0"/>
                </a:moveTo>
                <a:lnTo>
                  <a:pt x="3812130" y="0"/>
                </a:lnTo>
                <a:lnTo>
                  <a:pt x="3812130" y="1675661"/>
                </a:lnTo>
                <a:lnTo>
                  <a:pt x="0" y="1675661"/>
                </a:lnTo>
                <a:lnTo>
                  <a:pt x="0" y="0"/>
                </a:lnTo>
                <a:close/>
              </a:path>
            </a:pathLst>
          </a:custGeom>
          <a:blipFill>
            <a:blip r:embed="rId4"/>
            <a:stretch>
              <a:fillRect/>
            </a:stretch>
          </a:blipFill>
        </p:spPr>
      </p:sp>
      <p:sp>
        <p:nvSpPr>
          <p:cNvPr id="17" name="TextBox 17"/>
          <p:cNvSpPr txBox="1"/>
          <p:nvPr/>
        </p:nvSpPr>
        <p:spPr>
          <a:xfrm>
            <a:off x="774135" y="150655"/>
            <a:ext cx="5902007" cy="1453515"/>
          </a:xfrm>
          <a:prstGeom prst="rect">
            <a:avLst/>
          </a:prstGeom>
        </p:spPr>
        <p:txBody>
          <a:bodyPr lIns="0" tIns="0" rIns="0" bIns="0" rtlCol="0" anchor="t">
            <a:spAutoFit/>
          </a:bodyPr>
          <a:lstStyle/>
          <a:p>
            <a:pPr>
              <a:lnSpc>
                <a:spcPts val="5759"/>
              </a:lnSpc>
            </a:pPr>
            <a:r>
              <a:rPr lang="en-US" sz="4800" spc="48" dirty="0">
                <a:solidFill>
                  <a:srgbClr val="FFFBF0"/>
                </a:solidFill>
                <a:latin typeface="Open Sans Bold"/>
              </a:rPr>
              <a:t>Federal Student Aid Assistance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2772664" y="-1618175"/>
            <a:ext cx="2399227" cy="2395389"/>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D1FEFF">
                <a:alpha val="29804"/>
              </a:srgbClr>
            </a:solidFill>
          </p:spPr>
        </p:sp>
      </p:grpSp>
      <p:grpSp>
        <p:nvGrpSpPr>
          <p:cNvPr id="4" name="Group 4"/>
          <p:cNvGrpSpPr/>
          <p:nvPr/>
        </p:nvGrpSpPr>
        <p:grpSpPr>
          <a:xfrm rot="-2700000">
            <a:off x="-334594" y="-3590366"/>
            <a:ext cx="4319284" cy="4312374"/>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BF0"/>
            </a:solidFill>
          </p:spPr>
        </p:sp>
      </p:grpSp>
      <p:sp>
        <p:nvSpPr>
          <p:cNvPr id="6" name="AutoShape 6"/>
          <p:cNvSpPr/>
          <p:nvPr/>
        </p:nvSpPr>
        <p:spPr>
          <a:xfrm>
            <a:off x="4494471" y="2368777"/>
            <a:ext cx="9525" cy="4214903"/>
          </a:xfrm>
          <a:prstGeom prst="rect">
            <a:avLst/>
          </a:prstGeom>
          <a:solidFill>
            <a:srgbClr val="FFFBF0"/>
          </a:solidFill>
        </p:spPr>
      </p:sp>
      <p:sp>
        <p:nvSpPr>
          <p:cNvPr id="7" name="Freeform 7"/>
          <p:cNvSpPr/>
          <p:nvPr/>
        </p:nvSpPr>
        <p:spPr>
          <a:xfrm>
            <a:off x="8110842" y="6794043"/>
            <a:ext cx="1642758" cy="583499"/>
          </a:xfrm>
          <a:custGeom>
            <a:avLst/>
            <a:gdLst/>
            <a:ahLst/>
            <a:cxnLst/>
            <a:rect l="l" t="t" r="r" b="b"/>
            <a:pathLst>
              <a:path w="1642758" h="583499">
                <a:moveTo>
                  <a:pt x="0" y="0"/>
                </a:moveTo>
                <a:lnTo>
                  <a:pt x="1642758" y="0"/>
                </a:lnTo>
                <a:lnTo>
                  <a:pt x="1642758" y="583499"/>
                </a:lnTo>
                <a:lnTo>
                  <a:pt x="0" y="583499"/>
                </a:lnTo>
                <a:lnTo>
                  <a:pt x="0" y="0"/>
                </a:lnTo>
                <a:close/>
              </a:path>
            </a:pathLst>
          </a:custGeom>
          <a:blipFill>
            <a:blip r:embed="rId2"/>
            <a:stretch>
              <a:fillRect t="-10907"/>
            </a:stretch>
          </a:blipFill>
        </p:spPr>
      </p:sp>
      <p:grpSp>
        <p:nvGrpSpPr>
          <p:cNvPr id="8" name="Group 8"/>
          <p:cNvGrpSpPr>
            <a:grpSpLocks noChangeAspect="1"/>
          </p:cNvGrpSpPr>
          <p:nvPr/>
        </p:nvGrpSpPr>
        <p:grpSpPr>
          <a:xfrm>
            <a:off x="401701" y="2479687"/>
            <a:ext cx="3750848" cy="3011523"/>
            <a:chOff x="0" y="0"/>
            <a:chExt cx="7467600" cy="5995670"/>
          </a:xfrm>
        </p:grpSpPr>
        <p:sp>
          <p:nvSpPr>
            <p:cNvPr id="9" name="Freeform 9"/>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10" name="Freeform 10"/>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11" name="Freeform 11"/>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12" name="Freeform 12"/>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b="-28750"/>
              </a:stretch>
            </a:blipFill>
          </p:spPr>
        </p:sp>
      </p:grpSp>
      <p:sp>
        <p:nvSpPr>
          <p:cNvPr id="13" name="TextBox 13"/>
          <p:cNvSpPr txBox="1"/>
          <p:nvPr/>
        </p:nvSpPr>
        <p:spPr>
          <a:xfrm>
            <a:off x="1098903" y="1525497"/>
            <a:ext cx="7833317" cy="481330"/>
          </a:xfrm>
          <a:prstGeom prst="rect">
            <a:avLst/>
          </a:prstGeom>
        </p:spPr>
        <p:txBody>
          <a:bodyPr lIns="0" tIns="0" rIns="0" bIns="0" rtlCol="0" anchor="t">
            <a:spAutoFit/>
          </a:bodyPr>
          <a:lstStyle/>
          <a:p>
            <a:pPr>
              <a:lnSpc>
                <a:spcPts val="3919"/>
              </a:lnSpc>
            </a:pPr>
            <a:r>
              <a:rPr lang="en-US" sz="2799" dirty="0">
                <a:solidFill>
                  <a:srgbClr val="FFFBF0"/>
                </a:solidFill>
                <a:latin typeface="Open Sans Bold"/>
              </a:rPr>
              <a:t>California Dream Act Application - CADAA</a:t>
            </a:r>
          </a:p>
        </p:txBody>
      </p:sp>
      <p:sp>
        <p:nvSpPr>
          <p:cNvPr id="14" name="TextBox 14"/>
          <p:cNvSpPr txBox="1"/>
          <p:nvPr/>
        </p:nvSpPr>
        <p:spPr>
          <a:xfrm>
            <a:off x="4874529" y="2611386"/>
            <a:ext cx="4720458" cy="3462486"/>
          </a:xfrm>
          <a:prstGeom prst="rect">
            <a:avLst/>
          </a:prstGeom>
        </p:spPr>
        <p:txBody>
          <a:bodyPr lIns="0" tIns="0" rIns="0" bIns="0" rtlCol="0" anchor="t">
            <a:spAutoFit/>
          </a:bodyPr>
          <a:lstStyle/>
          <a:p>
            <a:pPr marL="410211" lvl="1" indent="-205106" algn="just">
              <a:lnSpc>
                <a:spcPts val="2660"/>
              </a:lnSpc>
              <a:buFont typeface="Arial"/>
              <a:buChar char="•"/>
            </a:pPr>
            <a:r>
              <a:rPr lang="en-US" sz="1900" dirty="0">
                <a:solidFill>
                  <a:srgbClr val="FFFBF0"/>
                </a:solidFill>
                <a:latin typeface="Open Sans Light"/>
              </a:rPr>
              <a:t>School Code: 030357</a:t>
            </a:r>
          </a:p>
          <a:p>
            <a:pPr marL="410211" lvl="1" indent="-205106" algn="just">
              <a:lnSpc>
                <a:spcPts val="2660"/>
              </a:lnSpc>
              <a:buFont typeface="Arial"/>
              <a:buChar char="•"/>
            </a:pPr>
            <a:r>
              <a:rPr lang="en-US" sz="1900" dirty="0">
                <a:solidFill>
                  <a:srgbClr val="FFFBF0"/>
                </a:solidFill>
                <a:latin typeface="Open Sans Light"/>
              </a:rPr>
              <a:t>Who applies to CADAA? :</a:t>
            </a:r>
          </a:p>
          <a:p>
            <a:pPr marL="820422" lvl="2" indent="-273474" algn="just">
              <a:lnSpc>
                <a:spcPts val="2660"/>
              </a:lnSpc>
              <a:buFont typeface="Arial"/>
              <a:buChar char="⚬"/>
            </a:pPr>
            <a:r>
              <a:rPr lang="en-US" sz="1900" dirty="0" smtClean="0">
                <a:solidFill>
                  <a:srgbClr val="FFFBF0"/>
                </a:solidFill>
                <a:latin typeface="Open Sans Light"/>
              </a:rPr>
              <a:t>Undocumented/DACA Students</a:t>
            </a:r>
          </a:p>
          <a:p>
            <a:pPr marL="1277622" lvl="3" indent="-273474" algn="just">
              <a:lnSpc>
                <a:spcPts val="2660"/>
              </a:lnSpc>
              <a:buFont typeface="Arial"/>
              <a:buChar char="⚬"/>
            </a:pPr>
            <a:r>
              <a:rPr lang="en-US" sz="1900" dirty="0">
                <a:solidFill>
                  <a:srgbClr val="FFFBF0"/>
                </a:solidFill>
                <a:latin typeface="Open Sans Light"/>
              </a:rPr>
              <a:t>With AB 540 Status</a:t>
            </a:r>
          </a:p>
          <a:p>
            <a:pPr marL="820422" lvl="2" indent="-273474" algn="just">
              <a:lnSpc>
                <a:spcPts val="2660"/>
              </a:lnSpc>
              <a:buFont typeface="Arial"/>
              <a:buChar char="⚬"/>
            </a:pPr>
            <a:r>
              <a:rPr lang="en-US" sz="1900" dirty="0" smtClean="0">
                <a:solidFill>
                  <a:srgbClr val="FFFBF0"/>
                </a:solidFill>
                <a:latin typeface="Open Sans Light"/>
              </a:rPr>
              <a:t>TPS </a:t>
            </a:r>
            <a:r>
              <a:rPr lang="en-US" sz="1900" dirty="0">
                <a:solidFill>
                  <a:srgbClr val="FFFBF0"/>
                </a:solidFill>
                <a:latin typeface="Open Sans Light"/>
              </a:rPr>
              <a:t>Recipients</a:t>
            </a:r>
          </a:p>
          <a:p>
            <a:pPr marL="820422" lvl="2" indent="-273474" algn="just">
              <a:lnSpc>
                <a:spcPts val="2660"/>
              </a:lnSpc>
              <a:buFont typeface="Arial"/>
              <a:buChar char="⚬"/>
            </a:pPr>
            <a:r>
              <a:rPr lang="en-US" sz="1900" dirty="0">
                <a:solidFill>
                  <a:srgbClr val="FFFBF0"/>
                </a:solidFill>
                <a:latin typeface="Open Sans Light"/>
              </a:rPr>
              <a:t>U Visa </a:t>
            </a:r>
            <a:r>
              <a:rPr lang="en-US" sz="1900" dirty="0" smtClean="0">
                <a:solidFill>
                  <a:srgbClr val="FFFBF0"/>
                </a:solidFill>
                <a:latin typeface="Open Sans Light"/>
              </a:rPr>
              <a:t>(certain victims of crime)</a:t>
            </a:r>
            <a:endParaRPr lang="en-US" sz="1900" dirty="0">
              <a:solidFill>
                <a:srgbClr val="FFFBF0"/>
              </a:solidFill>
              <a:latin typeface="Open Sans Light"/>
            </a:endParaRPr>
          </a:p>
          <a:p>
            <a:pPr marL="410211" lvl="1" indent="-205106">
              <a:lnSpc>
                <a:spcPts val="2660"/>
              </a:lnSpc>
              <a:buFont typeface="Arial"/>
              <a:buChar char="•"/>
            </a:pPr>
            <a:r>
              <a:rPr lang="en-US" sz="1900" dirty="0" smtClean="0">
                <a:solidFill>
                  <a:srgbClr val="FFFBF0"/>
                </a:solidFill>
                <a:latin typeface="Open Sans Light"/>
              </a:rPr>
              <a:t>If </a:t>
            </a:r>
            <a:r>
              <a:rPr lang="en-US" sz="1900" dirty="0">
                <a:solidFill>
                  <a:srgbClr val="FFFBF0"/>
                </a:solidFill>
                <a:latin typeface="Open Sans Light"/>
              </a:rPr>
              <a:t>you apply to CADAA submit "AB 540 California non-resident tuition exemption request" or "AB 540 Affidavit" to A&amp;R</a:t>
            </a:r>
          </a:p>
        </p:txBody>
      </p:sp>
      <p:sp>
        <p:nvSpPr>
          <p:cNvPr id="15" name="TextBox 15"/>
          <p:cNvSpPr txBox="1"/>
          <p:nvPr/>
        </p:nvSpPr>
        <p:spPr>
          <a:xfrm>
            <a:off x="1748210" y="6588620"/>
            <a:ext cx="6257181" cy="372745"/>
          </a:xfrm>
          <a:prstGeom prst="rect">
            <a:avLst/>
          </a:prstGeom>
        </p:spPr>
        <p:txBody>
          <a:bodyPr lIns="0" tIns="0" rIns="0" bIns="0" rtlCol="0" anchor="t">
            <a:spAutoFit/>
          </a:bodyPr>
          <a:lstStyle/>
          <a:p>
            <a:pPr algn="ctr">
              <a:lnSpc>
                <a:spcPts val="3079"/>
              </a:lnSpc>
            </a:pPr>
            <a:r>
              <a:rPr lang="en-US" sz="2199" dirty="0">
                <a:solidFill>
                  <a:srgbClr val="FFFBF0"/>
                </a:solidFill>
                <a:latin typeface="Canva Sans 1 Bold"/>
              </a:rPr>
              <a:t>Submit 1 Application Yearly FAFSA </a:t>
            </a:r>
            <a:r>
              <a:rPr lang="en-US" sz="2199" u="sng" dirty="0">
                <a:solidFill>
                  <a:srgbClr val="FFFBF0"/>
                </a:solidFill>
                <a:latin typeface="Canva Sans 1 Bold"/>
              </a:rPr>
              <a:t>OR </a:t>
            </a:r>
            <a:r>
              <a:rPr lang="en-US" sz="2199" dirty="0">
                <a:solidFill>
                  <a:srgbClr val="FFFBF0"/>
                </a:solidFill>
                <a:latin typeface="Canva Sans 1 Bold"/>
              </a:rPr>
              <a:t>CADAA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13452"/>
            <a:ext cx="10157240" cy="4661223"/>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Freeform 7"/>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
        <p:nvSpPr>
          <p:cNvPr id="8" name="Freeform 8"/>
          <p:cNvSpPr/>
          <p:nvPr/>
        </p:nvSpPr>
        <p:spPr>
          <a:xfrm>
            <a:off x="447444" y="2748784"/>
            <a:ext cx="8408575" cy="3206347"/>
          </a:xfrm>
          <a:custGeom>
            <a:avLst/>
            <a:gdLst/>
            <a:ahLst/>
            <a:cxnLst/>
            <a:rect l="l" t="t" r="r" b="b"/>
            <a:pathLst>
              <a:path w="8408575" h="3206347">
                <a:moveTo>
                  <a:pt x="0" y="0"/>
                </a:moveTo>
                <a:lnTo>
                  <a:pt x="8408575" y="0"/>
                </a:lnTo>
                <a:lnTo>
                  <a:pt x="8408575" y="3206346"/>
                </a:lnTo>
                <a:lnTo>
                  <a:pt x="0" y="3206346"/>
                </a:lnTo>
                <a:lnTo>
                  <a:pt x="0" y="0"/>
                </a:lnTo>
                <a:close/>
              </a:path>
            </a:pathLst>
          </a:custGeom>
          <a:blipFill>
            <a:blip r:embed="rId3"/>
            <a:stretch>
              <a:fillRect/>
            </a:stretch>
          </a:blipFill>
        </p:spPr>
      </p:sp>
      <p:sp>
        <p:nvSpPr>
          <p:cNvPr id="9" name="TextBox 9"/>
          <p:cNvSpPr txBox="1"/>
          <p:nvPr/>
        </p:nvSpPr>
        <p:spPr>
          <a:xfrm>
            <a:off x="447444" y="1861615"/>
            <a:ext cx="8973562" cy="718145"/>
          </a:xfrm>
          <a:prstGeom prst="rect">
            <a:avLst/>
          </a:prstGeom>
        </p:spPr>
        <p:txBody>
          <a:bodyPr lIns="0" tIns="0" rIns="0" bIns="0" rtlCol="0" anchor="t">
            <a:spAutoFit/>
          </a:bodyPr>
          <a:lstStyle/>
          <a:p>
            <a:pPr>
              <a:lnSpc>
                <a:spcPts val="2849"/>
              </a:lnSpc>
            </a:pPr>
            <a:r>
              <a:rPr lang="en-US" sz="1899" spc="18" dirty="0">
                <a:solidFill>
                  <a:srgbClr val="850511"/>
                </a:solidFill>
                <a:latin typeface="Open Sans"/>
              </a:rPr>
              <a:t>To pay </a:t>
            </a:r>
            <a:r>
              <a:rPr lang="en-US" sz="1899" spc="18" dirty="0" smtClean="0">
                <a:solidFill>
                  <a:srgbClr val="850511"/>
                </a:solidFill>
                <a:latin typeface="Open Sans"/>
              </a:rPr>
              <a:t>in-state tuition under AB 540 status students </a:t>
            </a:r>
            <a:r>
              <a:rPr lang="en-US" sz="1899" spc="18" dirty="0">
                <a:solidFill>
                  <a:srgbClr val="850511"/>
                </a:solidFill>
                <a:latin typeface="Open Sans"/>
              </a:rPr>
              <a:t>must meet the following requirements:</a:t>
            </a:r>
          </a:p>
        </p:txBody>
      </p:sp>
      <p:sp>
        <p:nvSpPr>
          <p:cNvPr id="10" name="TextBox 10"/>
          <p:cNvSpPr txBox="1"/>
          <p:nvPr/>
        </p:nvSpPr>
        <p:spPr>
          <a:xfrm>
            <a:off x="218880" y="450532"/>
            <a:ext cx="6794022" cy="561975"/>
          </a:xfrm>
          <a:prstGeom prst="rect">
            <a:avLst/>
          </a:prstGeom>
        </p:spPr>
        <p:txBody>
          <a:bodyPr lIns="0" tIns="0" rIns="0" bIns="0" rtlCol="0" anchor="t">
            <a:spAutoFit/>
          </a:bodyPr>
          <a:lstStyle/>
          <a:p>
            <a:pPr>
              <a:lnSpc>
                <a:spcPts val="4440"/>
              </a:lnSpc>
            </a:pPr>
            <a:r>
              <a:rPr lang="en-US" sz="3700" spc="37">
                <a:solidFill>
                  <a:srgbClr val="850511"/>
                </a:solidFill>
                <a:latin typeface="Open Sans Bold"/>
              </a:rPr>
              <a:t>AB 540 Eligibility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179" r="-6179"/>
            </a:stretch>
          </a:blipFill>
        </p:spPr>
      </p:sp>
      <p:grpSp>
        <p:nvGrpSpPr>
          <p:cNvPr id="3" name="Group 3"/>
          <p:cNvGrpSpPr/>
          <p:nvPr/>
        </p:nvGrpSpPr>
        <p:grpSpPr>
          <a:xfrm rot="-10800000">
            <a:off x="3415792" y="-176770"/>
            <a:ext cx="2922017" cy="1337148"/>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EFE"/>
            </a:solidFill>
          </p:spPr>
        </p:sp>
      </p:grpSp>
      <p:sp>
        <p:nvSpPr>
          <p:cNvPr id="5" name="AutoShape 5"/>
          <p:cNvSpPr/>
          <p:nvPr/>
        </p:nvSpPr>
        <p:spPr>
          <a:xfrm>
            <a:off x="4863784" y="6593701"/>
            <a:ext cx="26033" cy="797880"/>
          </a:xfrm>
          <a:prstGeom prst="rect">
            <a:avLst/>
          </a:prstGeom>
          <a:solidFill>
            <a:srgbClr val="FFFEFE"/>
          </a:solidFill>
        </p:spPr>
      </p:sp>
      <p:sp>
        <p:nvSpPr>
          <p:cNvPr id="6" name="Freeform 6"/>
          <p:cNvSpPr/>
          <p:nvPr/>
        </p:nvSpPr>
        <p:spPr>
          <a:xfrm>
            <a:off x="7537068" y="6442021"/>
            <a:ext cx="2216532" cy="873179"/>
          </a:xfrm>
          <a:custGeom>
            <a:avLst/>
            <a:gdLst/>
            <a:ahLst/>
            <a:cxnLst/>
            <a:rect l="l" t="t" r="r" b="b"/>
            <a:pathLst>
              <a:path w="2216532" h="873179">
                <a:moveTo>
                  <a:pt x="0" y="0"/>
                </a:moveTo>
                <a:lnTo>
                  <a:pt x="2216532" y="0"/>
                </a:lnTo>
                <a:lnTo>
                  <a:pt x="2216532" y="873179"/>
                </a:lnTo>
                <a:lnTo>
                  <a:pt x="0" y="873179"/>
                </a:lnTo>
                <a:lnTo>
                  <a:pt x="0" y="0"/>
                </a:lnTo>
                <a:close/>
              </a:path>
            </a:pathLst>
          </a:custGeom>
          <a:blipFill>
            <a:blip r:embed="rId3"/>
            <a:stretch>
              <a:fillRect/>
            </a:stretch>
          </a:blipFill>
        </p:spPr>
      </p:sp>
      <p:graphicFrame>
        <p:nvGraphicFramePr>
          <p:cNvPr id="7" name="Table 7"/>
          <p:cNvGraphicFramePr>
            <a:graphicFrameLocks noGrp="1"/>
          </p:cNvGraphicFramePr>
          <p:nvPr/>
        </p:nvGraphicFramePr>
        <p:xfrm>
          <a:off x="5676535" y="1738423"/>
          <a:ext cx="3721065" cy="4455792"/>
        </p:xfrm>
        <a:graphic>
          <a:graphicData uri="http://schemas.openxmlformats.org/drawingml/2006/table">
            <a:tbl>
              <a:tblPr/>
              <a:tblGrid>
                <a:gridCol w="676853">
                  <a:extLst>
                    <a:ext uri="{9D8B030D-6E8A-4147-A177-3AD203B41FA5}">
                      <a16:colId xmlns:a16="http://schemas.microsoft.com/office/drawing/2014/main" val="20000"/>
                    </a:ext>
                  </a:extLst>
                </a:gridCol>
                <a:gridCol w="3044212">
                  <a:extLst>
                    <a:ext uri="{9D8B030D-6E8A-4147-A177-3AD203B41FA5}">
                      <a16:colId xmlns:a16="http://schemas.microsoft.com/office/drawing/2014/main" val="20001"/>
                    </a:ext>
                  </a:extLst>
                </a:gridCol>
              </a:tblGrid>
              <a:tr h="742632">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0"/>
                  </a:ext>
                </a:extLst>
              </a:tr>
              <a:tr h="742632">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1"/>
                  </a:ext>
                </a:extLst>
              </a:tr>
              <a:tr h="742632">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2"/>
                  </a:ext>
                </a:extLst>
              </a:tr>
              <a:tr h="742632">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3"/>
                  </a:ext>
                </a:extLst>
              </a:tr>
              <a:tr h="742632">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4"/>
                  </a:ext>
                </a:extLst>
              </a:tr>
              <a:tr h="742632">
                <a:tc>
                  <a:txBody>
                    <a:bodyPr/>
                    <a:lstStyle/>
                    <a:p>
                      <a:pPr algn="ctr">
                        <a:lnSpc>
                          <a:spcPts val="1493"/>
                        </a:lnSpc>
                        <a:defRPr/>
                      </a:pPr>
                      <a:endParaRPr lang="en-US" sz="110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6E6E6"/>
                    </a:solidFill>
                  </a:tcPr>
                </a:tc>
                <a:tc>
                  <a:txBody>
                    <a:bodyPr/>
                    <a:lstStyle/>
                    <a:p>
                      <a:pPr algn="ctr">
                        <a:lnSpc>
                          <a:spcPts val="1493"/>
                        </a:lnSpc>
                        <a:defRPr/>
                      </a:pPr>
                      <a:endParaRPr lang="en-US" sz="1100" dirty="0"/>
                    </a:p>
                  </a:txBody>
                  <a:tcPr marL="133350" marR="133350" marT="133350" marB="133350" anchor="ctr">
                    <a:lnL w="0" cap="flat" cmpd="sng" algn="ctr">
                      <a:solidFill>
                        <a:srgbClr val="CCCCCC"/>
                      </a:solidFill>
                      <a:prstDash val="solid"/>
                      <a:round/>
                      <a:headEnd type="none" w="med" len="med"/>
                      <a:tailEnd type="none" w="med" len="med"/>
                    </a:lnL>
                    <a:lnR w="0" cap="flat" cmpd="sng" algn="ctr">
                      <a:solidFill>
                        <a:srgbClr val="CCCCCC"/>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F1F1F1"/>
                    </a:solidFill>
                  </a:tcPr>
                </a:tc>
                <a:extLst>
                  <a:ext uri="{0D108BD9-81ED-4DB2-BD59-A6C34878D82A}">
                    <a16:rowId xmlns:a16="http://schemas.microsoft.com/office/drawing/2014/main" val="10005"/>
                  </a:ext>
                </a:extLst>
              </a:tr>
            </a:tbl>
          </a:graphicData>
        </a:graphic>
      </p:graphicFrame>
      <p:sp>
        <p:nvSpPr>
          <p:cNvPr id="8" name="Freeform 8"/>
          <p:cNvSpPr/>
          <p:nvPr/>
        </p:nvSpPr>
        <p:spPr>
          <a:xfrm>
            <a:off x="5771682" y="1889335"/>
            <a:ext cx="489712" cy="362387"/>
          </a:xfrm>
          <a:custGeom>
            <a:avLst/>
            <a:gdLst/>
            <a:ahLst/>
            <a:cxnLst/>
            <a:rect l="l" t="t" r="r" b="b"/>
            <a:pathLst>
              <a:path w="489712" h="362387">
                <a:moveTo>
                  <a:pt x="0" y="0"/>
                </a:moveTo>
                <a:lnTo>
                  <a:pt x="489712" y="0"/>
                </a:lnTo>
                <a:lnTo>
                  <a:pt x="489712" y="362386"/>
                </a:lnTo>
                <a:lnTo>
                  <a:pt x="0" y="3623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733817" y="2629622"/>
            <a:ext cx="565443" cy="366842"/>
          </a:xfrm>
          <a:custGeom>
            <a:avLst/>
            <a:gdLst/>
            <a:ahLst/>
            <a:cxnLst/>
            <a:rect l="l" t="t" r="r" b="b"/>
            <a:pathLst>
              <a:path w="565443" h="366842">
                <a:moveTo>
                  <a:pt x="0" y="0"/>
                </a:moveTo>
                <a:lnTo>
                  <a:pt x="565443" y="0"/>
                </a:lnTo>
                <a:lnTo>
                  <a:pt x="565443" y="366842"/>
                </a:lnTo>
                <a:lnTo>
                  <a:pt x="0" y="36684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5775668" y="3423596"/>
            <a:ext cx="485726" cy="360045"/>
          </a:xfrm>
          <a:custGeom>
            <a:avLst/>
            <a:gdLst/>
            <a:ahLst/>
            <a:cxnLst/>
            <a:rect l="l" t="t" r="r" b="b"/>
            <a:pathLst>
              <a:path w="485726" h="360045">
                <a:moveTo>
                  <a:pt x="0" y="0"/>
                </a:moveTo>
                <a:lnTo>
                  <a:pt x="485726" y="0"/>
                </a:lnTo>
                <a:lnTo>
                  <a:pt x="485726" y="360044"/>
                </a:lnTo>
                <a:lnTo>
                  <a:pt x="0" y="36004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5733817" y="4164640"/>
            <a:ext cx="508958" cy="439613"/>
          </a:xfrm>
          <a:custGeom>
            <a:avLst/>
            <a:gdLst/>
            <a:ahLst/>
            <a:cxnLst/>
            <a:rect l="l" t="t" r="r" b="b"/>
            <a:pathLst>
              <a:path w="508958" h="439613">
                <a:moveTo>
                  <a:pt x="0" y="0"/>
                </a:moveTo>
                <a:lnTo>
                  <a:pt x="508958" y="0"/>
                </a:lnTo>
                <a:lnTo>
                  <a:pt x="508958" y="439613"/>
                </a:lnTo>
                <a:lnTo>
                  <a:pt x="0" y="43961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2" name="Freeform 12"/>
          <p:cNvSpPr/>
          <p:nvPr/>
        </p:nvSpPr>
        <p:spPr>
          <a:xfrm>
            <a:off x="5775668" y="4867957"/>
            <a:ext cx="485726" cy="485726"/>
          </a:xfrm>
          <a:custGeom>
            <a:avLst/>
            <a:gdLst/>
            <a:ahLst/>
            <a:cxnLst/>
            <a:rect l="l" t="t" r="r" b="b"/>
            <a:pathLst>
              <a:path w="485726" h="485726">
                <a:moveTo>
                  <a:pt x="0" y="0"/>
                </a:moveTo>
                <a:lnTo>
                  <a:pt x="485726" y="0"/>
                </a:lnTo>
                <a:lnTo>
                  <a:pt x="485726" y="485726"/>
                </a:lnTo>
                <a:lnTo>
                  <a:pt x="0" y="48572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a:off x="5728073" y="5620383"/>
            <a:ext cx="524801" cy="524801"/>
          </a:xfrm>
          <a:custGeom>
            <a:avLst/>
            <a:gdLst/>
            <a:ahLst/>
            <a:cxnLst/>
            <a:rect l="l" t="t" r="r" b="b"/>
            <a:pathLst>
              <a:path w="524801" h="524801">
                <a:moveTo>
                  <a:pt x="0" y="0"/>
                </a:moveTo>
                <a:lnTo>
                  <a:pt x="524801" y="0"/>
                </a:lnTo>
                <a:lnTo>
                  <a:pt x="524801" y="524801"/>
                </a:lnTo>
                <a:lnTo>
                  <a:pt x="0" y="52480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4" name="TextBox 14"/>
          <p:cNvSpPr txBox="1"/>
          <p:nvPr/>
        </p:nvSpPr>
        <p:spPr>
          <a:xfrm>
            <a:off x="731520" y="2157206"/>
            <a:ext cx="4794300" cy="4193456"/>
          </a:xfrm>
          <a:prstGeom prst="rect">
            <a:avLst/>
          </a:prstGeom>
        </p:spPr>
        <p:txBody>
          <a:bodyPr lIns="0" tIns="0" rIns="0" bIns="0" rtlCol="0" anchor="t">
            <a:spAutoFit/>
          </a:bodyPr>
          <a:lstStyle/>
          <a:p>
            <a:pPr marL="496575" lvl="1" indent="-248288">
              <a:lnSpc>
                <a:spcPts val="3220"/>
              </a:lnSpc>
              <a:buFont typeface="Arial"/>
              <a:buChar char="•"/>
            </a:pPr>
            <a:r>
              <a:rPr lang="en-US" sz="2300" spc="23" dirty="0">
                <a:solidFill>
                  <a:srgbClr val="FFFBF0"/>
                </a:solidFill>
                <a:latin typeface="Open Sans"/>
              </a:rPr>
              <a:t>Financial aid is money available to assist students with the costs of attending college</a:t>
            </a:r>
          </a:p>
          <a:p>
            <a:pPr marL="496575" lvl="1" indent="-248288">
              <a:lnSpc>
                <a:spcPts val="3220"/>
              </a:lnSpc>
              <a:buFont typeface="Arial"/>
              <a:buChar char="•"/>
            </a:pPr>
            <a:r>
              <a:rPr lang="en-US" sz="2300" spc="23" dirty="0">
                <a:solidFill>
                  <a:srgbClr val="FFFBF0"/>
                </a:solidFill>
                <a:latin typeface="Open Sans"/>
              </a:rPr>
              <a:t>Financial </a:t>
            </a:r>
            <a:r>
              <a:rPr lang="en-US" sz="2300" spc="23" dirty="0" smtClean="0">
                <a:solidFill>
                  <a:srgbClr val="FFFBF0"/>
                </a:solidFill>
                <a:latin typeface="Open Sans"/>
              </a:rPr>
              <a:t>aid </a:t>
            </a:r>
            <a:r>
              <a:rPr lang="en-US" sz="2300" spc="23" dirty="0">
                <a:solidFill>
                  <a:srgbClr val="FFFBF0"/>
                </a:solidFill>
                <a:latin typeface="Open Sans"/>
              </a:rPr>
              <a:t>comes from the federal and state government, academic institutions and private sources in forms of scholarships</a:t>
            </a:r>
          </a:p>
          <a:p>
            <a:pPr algn="ctr">
              <a:lnSpc>
                <a:spcPts val="3920"/>
              </a:lnSpc>
            </a:pPr>
            <a:endParaRPr lang="en-US" sz="2300" spc="23" dirty="0">
              <a:solidFill>
                <a:srgbClr val="FFFBF0"/>
              </a:solidFill>
              <a:latin typeface="Open Sans"/>
            </a:endParaRPr>
          </a:p>
        </p:txBody>
      </p:sp>
      <p:sp>
        <p:nvSpPr>
          <p:cNvPr id="15" name="TextBox 15"/>
          <p:cNvSpPr txBox="1"/>
          <p:nvPr/>
        </p:nvSpPr>
        <p:spPr>
          <a:xfrm>
            <a:off x="819783" y="1200578"/>
            <a:ext cx="3066417" cy="577081"/>
          </a:xfrm>
          <a:prstGeom prst="rect">
            <a:avLst/>
          </a:prstGeom>
        </p:spPr>
        <p:txBody>
          <a:bodyPr wrap="square" lIns="0" tIns="0" rIns="0" bIns="0" rtlCol="0" anchor="t">
            <a:spAutoFit/>
          </a:bodyPr>
          <a:lstStyle/>
          <a:p>
            <a:pPr algn="ctr">
              <a:lnSpc>
                <a:spcPts val="4480"/>
              </a:lnSpc>
            </a:pPr>
            <a:r>
              <a:rPr lang="en-US" sz="3200" dirty="0">
                <a:solidFill>
                  <a:srgbClr val="FFFBF0"/>
                </a:solidFill>
                <a:latin typeface="Open Sans Light Bold"/>
              </a:rPr>
              <a:t>Financial Aid</a:t>
            </a:r>
          </a:p>
        </p:txBody>
      </p:sp>
      <p:sp>
        <p:nvSpPr>
          <p:cNvPr id="16" name="TextBox 16"/>
          <p:cNvSpPr txBox="1"/>
          <p:nvPr/>
        </p:nvSpPr>
        <p:spPr>
          <a:xfrm>
            <a:off x="6507257" y="1907651"/>
            <a:ext cx="2801270" cy="297180"/>
          </a:xfrm>
          <a:prstGeom prst="rect">
            <a:avLst/>
          </a:prstGeom>
        </p:spPr>
        <p:txBody>
          <a:bodyPr lIns="0" tIns="0" rIns="0" bIns="0" rtlCol="0" anchor="t">
            <a:spAutoFit/>
          </a:bodyPr>
          <a:lstStyle/>
          <a:p>
            <a:pPr algn="ctr">
              <a:lnSpc>
                <a:spcPts val="2520"/>
              </a:lnSpc>
            </a:pPr>
            <a:r>
              <a:rPr lang="en-US" sz="1800">
                <a:solidFill>
                  <a:srgbClr val="000000"/>
                </a:solidFill>
                <a:latin typeface="Canva Sans 1"/>
              </a:rPr>
              <a:t>Tuition and Fees</a:t>
            </a:r>
          </a:p>
        </p:txBody>
      </p:sp>
      <p:sp>
        <p:nvSpPr>
          <p:cNvPr id="17" name="TextBox 17"/>
          <p:cNvSpPr txBox="1"/>
          <p:nvPr/>
        </p:nvSpPr>
        <p:spPr>
          <a:xfrm>
            <a:off x="6507257" y="2650166"/>
            <a:ext cx="2801270" cy="297180"/>
          </a:xfrm>
          <a:prstGeom prst="rect">
            <a:avLst/>
          </a:prstGeom>
        </p:spPr>
        <p:txBody>
          <a:bodyPr lIns="0" tIns="0" rIns="0" bIns="0" rtlCol="0" anchor="t">
            <a:spAutoFit/>
          </a:bodyPr>
          <a:lstStyle/>
          <a:p>
            <a:pPr algn="ctr">
              <a:lnSpc>
                <a:spcPts val="2520"/>
              </a:lnSpc>
            </a:pPr>
            <a:r>
              <a:rPr lang="en-US" sz="1800" dirty="0">
                <a:solidFill>
                  <a:srgbClr val="000000"/>
                </a:solidFill>
                <a:latin typeface="Canva Sans 1"/>
              </a:rPr>
              <a:t>Books and Supplies</a:t>
            </a:r>
          </a:p>
        </p:txBody>
      </p:sp>
      <p:sp>
        <p:nvSpPr>
          <p:cNvPr id="18" name="TextBox 18"/>
          <p:cNvSpPr txBox="1"/>
          <p:nvPr/>
        </p:nvSpPr>
        <p:spPr>
          <a:xfrm>
            <a:off x="6507257" y="3395021"/>
            <a:ext cx="2801270" cy="297180"/>
          </a:xfrm>
          <a:prstGeom prst="rect">
            <a:avLst/>
          </a:prstGeom>
        </p:spPr>
        <p:txBody>
          <a:bodyPr lIns="0" tIns="0" rIns="0" bIns="0" rtlCol="0" anchor="t">
            <a:spAutoFit/>
          </a:bodyPr>
          <a:lstStyle/>
          <a:p>
            <a:pPr algn="ctr">
              <a:lnSpc>
                <a:spcPts val="2520"/>
              </a:lnSpc>
            </a:pPr>
            <a:r>
              <a:rPr lang="en-US" sz="1800">
                <a:solidFill>
                  <a:srgbClr val="000000"/>
                </a:solidFill>
                <a:latin typeface="Canva Sans 1"/>
              </a:rPr>
              <a:t>Transportation</a:t>
            </a:r>
          </a:p>
        </p:txBody>
      </p:sp>
      <p:sp>
        <p:nvSpPr>
          <p:cNvPr id="19" name="TextBox 19"/>
          <p:cNvSpPr txBox="1"/>
          <p:nvPr/>
        </p:nvSpPr>
        <p:spPr>
          <a:xfrm>
            <a:off x="6507257" y="4191745"/>
            <a:ext cx="2801270" cy="300082"/>
          </a:xfrm>
          <a:prstGeom prst="rect">
            <a:avLst/>
          </a:prstGeom>
        </p:spPr>
        <p:txBody>
          <a:bodyPr lIns="0" tIns="0" rIns="0" bIns="0" rtlCol="0" anchor="t">
            <a:spAutoFit/>
          </a:bodyPr>
          <a:lstStyle/>
          <a:p>
            <a:pPr algn="ctr">
              <a:lnSpc>
                <a:spcPts val="2520"/>
              </a:lnSpc>
            </a:pPr>
            <a:r>
              <a:rPr lang="en-US" sz="1800" dirty="0" smtClean="0">
                <a:solidFill>
                  <a:srgbClr val="000000"/>
                </a:solidFill>
                <a:latin typeface="Canva Sans 1"/>
              </a:rPr>
              <a:t>Housing</a:t>
            </a:r>
            <a:endParaRPr lang="en-US" sz="1800" dirty="0">
              <a:solidFill>
                <a:srgbClr val="000000"/>
              </a:solidFill>
              <a:latin typeface="Canva Sans 1"/>
            </a:endParaRPr>
          </a:p>
        </p:txBody>
      </p:sp>
      <p:sp>
        <p:nvSpPr>
          <p:cNvPr id="20" name="TextBox 20"/>
          <p:cNvSpPr txBox="1"/>
          <p:nvPr/>
        </p:nvSpPr>
        <p:spPr>
          <a:xfrm>
            <a:off x="6507257" y="4904233"/>
            <a:ext cx="2801270" cy="297180"/>
          </a:xfrm>
          <a:prstGeom prst="rect">
            <a:avLst/>
          </a:prstGeom>
        </p:spPr>
        <p:txBody>
          <a:bodyPr lIns="0" tIns="0" rIns="0" bIns="0" rtlCol="0" anchor="t">
            <a:spAutoFit/>
          </a:bodyPr>
          <a:lstStyle/>
          <a:p>
            <a:pPr algn="ctr">
              <a:lnSpc>
                <a:spcPts val="2520"/>
              </a:lnSpc>
            </a:pPr>
            <a:r>
              <a:rPr lang="en-US" sz="1800">
                <a:solidFill>
                  <a:srgbClr val="000000"/>
                </a:solidFill>
                <a:latin typeface="Canva Sans 1"/>
              </a:rPr>
              <a:t>Food</a:t>
            </a:r>
          </a:p>
        </p:txBody>
      </p:sp>
      <p:sp>
        <p:nvSpPr>
          <p:cNvPr id="21" name="TextBox 21"/>
          <p:cNvSpPr txBox="1"/>
          <p:nvPr/>
        </p:nvSpPr>
        <p:spPr>
          <a:xfrm>
            <a:off x="6507257" y="5696713"/>
            <a:ext cx="2801270" cy="297180"/>
          </a:xfrm>
          <a:prstGeom prst="rect">
            <a:avLst/>
          </a:prstGeom>
        </p:spPr>
        <p:txBody>
          <a:bodyPr lIns="0" tIns="0" rIns="0" bIns="0" rtlCol="0" anchor="t">
            <a:spAutoFit/>
          </a:bodyPr>
          <a:lstStyle/>
          <a:p>
            <a:pPr algn="ctr">
              <a:lnSpc>
                <a:spcPts val="2520"/>
              </a:lnSpc>
            </a:pPr>
            <a:r>
              <a:rPr lang="en-US" sz="1800" dirty="0" smtClean="0">
                <a:solidFill>
                  <a:srgbClr val="000000"/>
                </a:solidFill>
                <a:latin typeface="Canva Sans 1"/>
              </a:rPr>
              <a:t>Personal/Misc.</a:t>
            </a:r>
            <a:endParaRPr lang="en-US" sz="1800" dirty="0">
              <a:solidFill>
                <a:srgbClr val="000000"/>
              </a:solidFill>
              <a:latin typeface="Canva Sans 1"/>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613452"/>
            <a:ext cx="10157240" cy="4341678"/>
          </a:xfrm>
          <a:prstGeom prst="rect">
            <a:avLst/>
          </a:prstGeom>
          <a:solidFill>
            <a:srgbClr val="850511">
              <a:alpha val="4706"/>
            </a:srgbClr>
          </a:solidFill>
        </p:spPr>
      </p:sp>
      <p:sp>
        <p:nvSpPr>
          <p:cNvPr id="3" name="AutoShape 3"/>
          <p:cNvSpPr/>
          <p:nvPr/>
        </p:nvSpPr>
        <p:spPr>
          <a:xfrm>
            <a:off x="-201820" y="6560705"/>
            <a:ext cx="10129520" cy="75449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312869" y="2188512"/>
            <a:ext cx="9100143" cy="3203441"/>
          </a:xfrm>
          <a:prstGeom prst="rect">
            <a:avLst/>
          </a:prstGeom>
        </p:spPr>
        <p:txBody>
          <a:bodyPr lIns="0" tIns="0" rIns="0" bIns="0" rtlCol="0" anchor="t">
            <a:spAutoFit/>
          </a:bodyPr>
          <a:lstStyle/>
          <a:p>
            <a:pPr>
              <a:lnSpc>
                <a:spcPts val="2790"/>
              </a:lnSpc>
            </a:pPr>
            <a:r>
              <a:rPr lang="en-US" sz="1860" spc="18" dirty="0">
                <a:solidFill>
                  <a:srgbClr val="850511"/>
                </a:solidFill>
                <a:latin typeface="Open Sans"/>
              </a:rPr>
              <a:t>ONE parent’s information is needed:</a:t>
            </a:r>
          </a:p>
          <a:p>
            <a:pPr marL="401691" lvl="1" indent="-200845">
              <a:lnSpc>
                <a:spcPts val="2790"/>
              </a:lnSpc>
              <a:buFont typeface="Arial"/>
              <a:buChar char="•"/>
            </a:pPr>
            <a:r>
              <a:rPr lang="en-US" sz="1860" spc="18" dirty="0">
                <a:solidFill>
                  <a:srgbClr val="850511"/>
                </a:solidFill>
                <a:latin typeface="Open Sans"/>
              </a:rPr>
              <a:t>Student’s parent is not married and not living with the other student’s parent</a:t>
            </a:r>
          </a:p>
          <a:p>
            <a:pPr marL="401691" lvl="1" indent="-200845">
              <a:lnSpc>
                <a:spcPts val="2790"/>
              </a:lnSpc>
              <a:buFont typeface="Arial"/>
              <a:buChar char="•"/>
            </a:pPr>
            <a:r>
              <a:rPr lang="en-US" sz="1860" spc="18" dirty="0">
                <a:solidFill>
                  <a:srgbClr val="850511"/>
                </a:solidFill>
                <a:latin typeface="Open Sans"/>
              </a:rPr>
              <a:t>Student’s parent is divorced and has not remarried</a:t>
            </a:r>
          </a:p>
          <a:p>
            <a:pPr marL="401691" lvl="1" indent="-200845">
              <a:lnSpc>
                <a:spcPts val="2790"/>
              </a:lnSpc>
              <a:buFont typeface="Arial"/>
              <a:buChar char="•"/>
            </a:pPr>
            <a:r>
              <a:rPr lang="en-US" sz="1860" spc="18" dirty="0">
                <a:solidFill>
                  <a:srgbClr val="850511"/>
                </a:solidFill>
                <a:latin typeface="Open Sans"/>
              </a:rPr>
              <a:t>Student’s parents are separated and NOT living in the same household</a:t>
            </a:r>
          </a:p>
          <a:p>
            <a:pPr>
              <a:lnSpc>
                <a:spcPts val="2790"/>
              </a:lnSpc>
            </a:pPr>
            <a:endParaRPr lang="en-US" sz="1860" spc="18" dirty="0">
              <a:solidFill>
                <a:srgbClr val="850511"/>
              </a:solidFill>
              <a:latin typeface="Open Sans"/>
            </a:endParaRPr>
          </a:p>
          <a:p>
            <a:pPr>
              <a:lnSpc>
                <a:spcPts val="2790"/>
              </a:lnSpc>
            </a:pPr>
            <a:r>
              <a:rPr lang="en-US" sz="1860" spc="18" dirty="0">
                <a:solidFill>
                  <a:srgbClr val="850511"/>
                </a:solidFill>
                <a:latin typeface="Open Sans"/>
              </a:rPr>
              <a:t>TWO parent’s information is needed:</a:t>
            </a:r>
          </a:p>
          <a:p>
            <a:pPr marL="401691" lvl="1" indent="-200845">
              <a:lnSpc>
                <a:spcPts val="2790"/>
              </a:lnSpc>
              <a:buFont typeface="Arial"/>
              <a:buChar char="•"/>
            </a:pPr>
            <a:r>
              <a:rPr lang="en-US" sz="1860" spc="18" dirty="0">
                <a:solidFill>
                  <a:srgbClr val="850511"/>
                </a:solidFill>
                <a:latin typeface="Open Sans"/>
              </a:rPr>
              <a:t>Student’s parents are not married, but are living together</a:t>
            </a:r>
          </a:p>
          <a:p>
            <a:pPr marL="401691" lvl="1" indent="-200845">
              <a:lnSpc>
                <a:spcPts val="2790"/>
              </a:lnSpc>
              <a:buFont typeface="Arial"/>
              <a:buChar char="•"/>
            </a:pPr>
            <a:r>
              <a:rPr lang="en-US" sz="1860" spc="18" dirty="0">
                <a:solidFill>
                  <a:srgbClr val="850511"/>
                </a:solidFill>
                <a:latin typeface="Open Sans"/>
              </a:rPr>
              <a:t>Student’s parents are married to each other</a:t>
            </a:r>
          </a:p>
          <a:p>
            <a:pPr marL="401691" lvl="1" indent="-200845">
              <a:lnSpc>
                <a:spcPts val="2790"/>
              </a:lnSpc>
              <a:buFont typeface="Arial"/>
              <a:buChar char="•"/>
            </a:pPr>
            <a:r>
              <a:rPr lang="en-US" sz="1860" spc="18" dirty="0">
                <a:solidFill>
                  <a:srgbClr val="850511"/>
                </a:solidFill>
                <a:latin typeface="Open Sans"/>
              </a:rPr>
              <a:t>Student’s </a:t>
            </a:r>
            <a:r>
              <a:rPr lang="en-US" sz="1860" spc="18" dirty="0" smtClean="0">
                <a:solidFill>
                  <a:srgbClr val="850511"/>
                </a:solidFill>
                <a:latin typeface="Open Sans"/>
              </a:rPr>
              <a:t>parents </a:t>
            </a:r>
            <a:r>
              <a:rPr lang="en-US" sz="1860" spc="18" dirty="0">
                <a:solidFill>
                  <a:srgbClr val="850511"/>
                </a:solidFill>
                <a:latin typeface="Open Sans"/>
              </a:rPr>
              <a:t>married/remarried to student’s stepparent</a:t>
            </a:r>
          </a:p>
        </p:txBody>
      </p:sp>
      <p:sp>
        <p:nvSpPr>
          <p:cNvPr id="8" name="Freeform 8"/>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
        <p:nvSpPr>
          <p:cNvPr id="9" name="TextBox 9"/>
          <p:cNvSpPr txBox="1"/>
          <p:nvPr/>
        </p:nvSpPr>
        <p:spPr>
          <a:xfrm>
            <a:off x="218880" y="450532"/>
            <a:ext cx="6794022" cy="561975"/>
          </a:xfrm>
          <a:prstGeom prst="rect">
            <a:avLst/>
          </a:prstGeom>
        </p:spPr>
        <p:txBody>
          <a:bodyPr lIns="0" tIns="0" rIns="0" bIns="0" rtlCol="0" anchor="t">
            <a:spAutoFit/>
          </a:bodyPr>
          <a:lstStyle/>
          <a:p>
            <a:pPr>
              <a:lnSpc>
                <a:spcPts val="4440"/>
              </a:lnSpc>
            </a:pPr>
            <a:r>
              <a:rPr lang="en-US" sz="3700" spc="37" dirty="0">
                <a:solidFill>
                  <a:srgbClr val="850511"/>
                </a:solidFill>
                <a:latin typeface="Open Sans Bold"/>
              </a:rPr>
              <a:t>Parent Section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sp>
        <p:nvSpPr>
          <p:cNvPr id="2" name="AutoShape 2"/>
          <p:cNvSpPr/>
          <p:nvPr/>
        </p:nvSpPr>
        <p:spPr>
          <a:xfrm rot="-2700000">
            <a:off x="-1884980" y="2480555"/>
            <a:ext cx="9840143" cy="76572"/>
          </a:xfrm>
          <a:prstGeom prst="rect">
            <a:avLst/>
          </a:prstGeom>
          <a:solidFill>
            <a:srgbClr val="FFFFFF"/>
          </a:solidFill>
        </p:spPr>
      </p:sp>
      <p:grpSp>
        <p:nvGrpSpPr>
          <p:cNvPr id="3" name="Group 3"/>
          <p:cNvGrpSpPr/>
          <p:nvPr/>
        </p:nvGrpSpPr>
        <p:grpSpPr>
          <a:xfrm rot="-5400000">
            <a:off x="70928" y="4134907"/>
            <a:ext cx="1321184" cy="1319070"/>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alpha val="44706"/>
              </a:srgbClr>
            </a:solidFill>
          </p:spPr>
        </p:sp>
      </p:grpSp>
      <p:grpSp>
        <p:nvGrpSpPr>
          <p:cNvPr id="5" name="Group 5"/>
          <p:cNvGrpSpPr/>
          <p:nvPr/>
        </p:nvGrpSpPr>
        <p:grpSpPr>
          <a:xfrm rot="-5400000">
            <a:off x="1610134" y="2678422"/>
            <a:ext cx="1321184" cy="1319070"/>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alpha val="68627"/>
              </a:srgbClr>
            </a:solidFill>
          </p:spPr>
        </p:sp>
      </p:grpSp>
      <p:grpSp>
        <p:nvGrpSpPr>
          <p:cNvPr id="7" name="Group 7"/>
          <p:cNvGrpSpPr/>
          <p:nvPr/>
        </p:nvGrpSpPr>
        <p:grpSpPr>
          <a:xfrm rot="-5400000">
            <a:off x="3130049" y="1092018"/>
            <a:ext cx="1321216" cy="1319102"/>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alpha val="20784"/>
              </a:srgbClr>
            </a:solidFill>
          </p:spPr>
        </p:sp>
      </p:grpSp>
      <p:grpSp>
        <p:nvGrpSpPr>
          <p:cNvPr id="9" name="Group 9"/>
          <p:cNvGrpSpPr/>
          <p:nvPr/>
        </p:nvGrpSpPr>
        <p:grpSpPr>
          <a:xfrm rot="-5400000">
            <a:off x="4712774" y="-434849"/>
            <a:ext cx="1321184" cy="1319070"/>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alpha val="44706"/>
              </a:srgbClr>
            </a:solidFill>
          </p:spPr>
        </p:sp>
      </p:grpSp>
      <p:grpSp>
        <p:nvGrpSpPr>
          <p:cNvPr id="11" name="Group 11"/>
          <p:cNvGrpSpPr>
            <a:grpSpLocks noChangeAspect="1"/>
          </p:cNvGrpSpPr>
          <p:nvPr/>
        </p:nvGrpSpPr>
        <p:grpSpPr>
          <a:xfrm>
            <a:off x="5725265" y="4344676"/>
            <a:ext cx="3871624" cy="2220717"/>
            <a:chOff x="0" y="0"/>
            <a:chExt cx="7981950" cy="4578350"/>
          </a:xfrm>
        </p:grpSpPr>
        <p:sp>
          <p:nvSpPr>
            <p:cNvPr id="12" name="Freeform 12"/>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13" name="Freeform 13"/>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id="14" name="Freeform 14"/>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id="15" name="Freeform 15"/>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id="16" name="Freeform 16"/>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l="-2887" r="-2887"/>
              </a:stretch>
            </a:blipFill>
          </p:spPr>
        </p:sp>
      </p:grpSp>
      <p:sp>
        <p:nvSpPr>
          <p:cNvPr id="17" name="TextBox 17"/>
          <p:cNvSpPr txBox="1"/>
          <p:nvPr/>
        </p:nvSpPr>
        <p:spPr>
          <a:xfrm>
            <a:off x="731520" y="608654"/>
            <a:ext cx="3000496" cy="2198370"/>
          </a:xfrm>
          <a:prstGeom prst="rect">
            <a:avLst/>
          </a:prstGeom>
        </p:spPr>
        <p:txBody>
          <a:bodyPr lIns="0" tIns="0" rIns="0" bIns="0" rtlCol="0" anchor="t">
            <a:spAutoFit/>
          </a:bodyPr>
          <a:lstStyle/>
          <a:p>
            <a:pPr>
              <a:lnSpc>
                <a:spcPts val="5880"/>
              </a:lnSpc>
            </a:pPr>
            <a:r>
              <a:rPr lang="en-US" sz="4200" spc="42" dirty="0">
                <a:solidFill>
                  <a:srgbClr val="FFFFFF"/>
                </a:solidFill>
                <a:latin typeface="Open Sans"/>
              </a:rPr>
              <a:t>Sources of Financial Aid</a:t>
            </a:r>
          </a:p>
        </p:txBody>
      </p:sp>
      <p:grpSp>
        <p:nvGrpSpPr>
          <p:cNvPr id="18" name="Group 18"/>
          <p:cNvGrpSpPr/>
          <p:nvPr/>
        </p:nvGrpSpPr>
        <p:grpSpPr>
          <a:xfrm>
            <a:off x="3149336" y="2667000"/>
            <a:ext cx="4115135" cy="1560810"/>
            <a:chOff x="0" y="-19050"/>
            <a:chExt cx="5135662" cy="2081080"/>
          </a:xfrm>
        </p:grpSpPr>
        <p:sp>
          <p:nvSpPr>
            <p:cNvPr id="19" name="TextBox 19"/>
            <p:cNvSpPr txBox="1"/>
            <p:nvPr/>
          </p:nvSpPr>
          <p:spPr>
            <a:xfrm>
              <a:off x="0" y="-19050"/>
              <a:ext cx="5135662" cy="464397"/>
            </a:xfrm>
            <a:prstGeom prst="rect">
              <a:avLst/>
            </a:prstGeom>
          </p:spPr>
          <p:txBody>
            <a:bodyPr lIns="0" tIns="0" rIns="0" bIns="0" rtlCol="0" anchor="t">
              <a:spAutoFit/>
            </a:bodyPr>
            <a:lstStyle/>
            <a:p>
              <a:pPr>
                <a:lnSpc>
                  <a:spcPts val="2860"/>
                </a:lnSpc>
              </a:pPr>
              <a:r>
                <a:rPr lang="en-US" sz="2200" spc="220">
                  <a:solidFill>
                    <a:srgbClr val="FFFFFF"/>
                  </a:solidFill>
                  <a:latin typeface="Open Sans"/>
                </a:rPr>
                <a:t>FEDERAL FINANCIAL AID</a:t>
              </a:r>
            </a:p>
          </p:txBody>
        </p:sp>
        <p:sp>
          <p:nvSpPr>
            <p:cNvPr id="20" name="TextBox 20"/>
            <p:cNvSpPr txBox="1"/>
            <p:nvPr/>
          </p:nvSpPr>
          <p:spPr>
            <a:xfrm>
              <a:off x="0" y="488950"/>
              <a:ext cx="5135662" cy="1573080"/>
            </a:xfrm>
            <a:prstGeom prst="rect">
              <a:avLst/>
            </a:prstGeom>
          </p:spPr>
          <p:txBody>
            <a:bodyPr lIns="0" tIns="0" rIns="0" bIns="0" rtlCol="0" anchor="t">
              <a:spAutoFit/>
            </a:bodyPr>
            <a:lstStyle/>
            <a:p>
              <a:pPr>
                <a:lnSpc>
                  <a:spcPts val="2250"/>
                </a:lnSpc>
              </a:pPr>
              <a:r>
                <a:rPr lang="en-US" sz="1500" spc="15" dirty="0">
                  <a:solidFill>
                    <a:srgbClr val="FFFFFF"/>
                  </a:solidFill>
                  <a:latin typeface="Open Sans"/>
                </a:rPr>
                <a:t>Pell </a:t>
              </a:r>
              <a:r>
                <a:rPr lang="en-US" sz="1500" spc="15" dirty="0" smtClean="0">
                  <a:solidFill>
                    <a:srgbClr val="FFFFFF"/>
                  </a:solidFill>
                  <a:latin typeface="Open Sans"/>
                </a:rPr>
                <a:t>Grant</a:t>
              </a:r>
            </a:p>
            <a:p>
              <a:pPr>
                <a:lnSpc>
                  <a:spcPts val="2250"/>
                </a:lnSpc>
              </a:pPr>
              <a:r>
                <a:rPr lang="en-US" sz="1500" spc="15" dirty="0" smtClean="0">
                  <a:solidFill>
                    <a:srgbClr val="FFFFFF"/>
                  </a:solidFill>
                  <a:latin typeface="Open Sans"/>
                </a:rPr>
                <a:t>Supplemental Educational Opportunity Grant</a:t>
              </a:r>
            </a:p>
            <a:p>
              <a:pPr>
                <a:lnSpc>
                  <a:spcPts val="2250"/>
                </a:lnSpc>
              </a:pPr>
              <a:r>
                <a:rPr lang="en-US" sz="1500" spc="15" dirty="0">
                  <a:solidFill>
                    <a:srgbClr val="FFFFFF"/>
                  </a:solidFill>
                  <a:latin typeface="Open Sans"/>
                </a:rPr>
                <a:t>Federal </a:t>
              </a:r>
              <a:r>
                <a:rPr lang="en-US" sz="1500" spc="15" dirty="0" smtClean="0">
                  <a:solidFill>
                    <a:srgbClr val="FFFFFF"/>
                  </a:solidFill>
                  <a:latin typeface="Open Sans"/>
                </a:rPr>
                <a:t>Work-Study</a:t>
              </a:r>
              <a:endParaRPr lang="en-US" sz="1500" spc="15" dirty="0">
                <a:solidFill>
                  <a:srgbClr val="FFFFFF"/>
                </a:solidFill>
                <a:latin typeface="Open Sans"/>
              </a:endParaRPr>
            </a:p>
            <a:p>
              <a:pPr>
                <a:lnSpc>
                  <a:spcPts val="2250"/>
                </a:lnSpc>
              </a:pPr>
              <a:r>
                <a:rPr lang="en-US" sz="1500" spc="15" dirty="0">
                  <a:solidFill>
                    <a:srgbClr val="FFFFFF"/>
                  </a:solidFill>
                  <a:latin typeface="Open Sans"/>
                </a:rPr>
                <a:t>Student </a:t>
              </a:r>
              <a:r>
                <a:rPr lang="en-US" sz="1500" spc="15" dirty="0" smtClean="0">
                  <a:solidFill>
                    <a:srgbClr val="FFFFFF"/>
                  </a:solidFill>
                  <a:latin typeface="Open Sans"/>
                </a:rPr>
                <a:t>Loans</a:t>
              </a:r>
              <a:endParaRPr lang="en-US" sz="1500" spc="15" dirty="0">
                <a:solidFill>
                  <a:srgbClr val="FFFFFF"/>
                </a:solidFill>
                <a:latin typeface="Open Sans"/>
              </a:endParaRPr>
            </a:p>
          </p:txBody>
        </p:sp>
      </p:grpSp>
      <p:grpSp>
        <p:nvGrpSpPr>
          <p:cNvPr id="21" name="Group 21"/>
          <p:cNvGrpSpPr/>
          <p:nvPr/>
        </p:nvGrpSpPr>
        <p:grpSpPr>
          <a:xfrm>
            <a:off x="4713831" y="914400"/>
            <a:ext cx="4574503" cy="1560811"/>
            <a:chOff x="0" y="-19050"/>
            <a:chExt cx="6099337" cy="2081081"/>
          </a:xfrm>
        </p:grpSpPr>
        <p:sp>
          <p:nvSpPr>
            <p:cNvPr id="22" name="TextBox 22"/>
            <p:cNvSpPr txBox="1"/>
            <p:nvPr/>
          </p:nvSpPr>
          <p:spPr>
            <a:xfrm>
              <a:off x="0" y="-19050"/>
              <a:ext cx="6099337" cy="464397"/>
            </a:xfrm>
            <a:prstGeom prst="rect">
              <a:avLst/>
            </a:prstGeom>
          </p:spPr>
          <p:txBody>
            <a:bodyPr lIns="0" tIns="0" rIns="0" bIns="0" rtlCol="0" anchor="t">
              <a:spAutoFit/>
            </a:bodyPr>
            <a:lstStyle/>
            <a:p>
              <a:pPr>
                <a:lnSpc>
                  <a:spcPts val="2860"/>
                </a:lnSpc>
              </a:pPr>
              <a:r>
                <a:rPr lang="en-US" sz="2200" spc="220" dirty="0">
                  <a:solidFill>
                    <a:srgbClr val="FFFFFF"/>
                  </a:solidFill>
                  <a:latin typeface="Open Sans"/>
                </a:rPr>
                <a:t>STATE FINANCIAL AID</a:t>
              </a:r>
            </a:p>
          </p:txBody>
        </p:sp>
        <p:sp>
          <p:nvSpPr>
            <p:cNvPr id="23" name="TextBox 23"/>
            <p:cNvSpPr txBox="1"/>
            <p:nvPr/>
          </p:nvSpPr>
          <p:spPr>
            <a:xfrm>
              <a:off x="0" y="488950"/>
              <a:ext cx="6099337" cy="1573081"/>
            </a:xfrm>
            <a:prstGeom prst="rect">
              <a:avLst/>
            </a:prstGeom>
          </p:spPr>
          <p:txBody>
            <a:bodyPr lIns="0" tIns="0" rIns="0" bIns="0" rtlCol="0" anchor="t">
              <a:spAutoFit/>
            </a:bodyPr>
            <a:lstStyle/>
            <a:p>
              <a:pPr>
                <a:lnSpc>
                  <a:spcPts val="2250"/>
                </a:lnSpc>
              </a:pPr>
              <a:r>
                <a:rPr lang="en-US" sz="1500" spc="15" dirty="0">
                  <a:solidFill>
                    <a:srgbClr val="FFFFFF"/>
                  </a:solidFill>
                  <a:latin typeface="Open Sans"/>
                </a:rPr>
                <a:t>California College Promise Grant Fee Waiver</a:t>
              </a:r>
            </a:p>
            <a:p>
              <a:pPr>
                <a:lnSpc>
                  <a:spcPts val="2250"/>
                </a:lnSpc>
              </a:pPr>
              <a:r>
                <a:rPr lang="en-US" sz="1500" spc="15" dirty="0">
                  <a:solidFill>
                    <a:srgbClr val="FFFFFF"/>
                  </a:solidFill>
                  <a:latin typeface="Open Sans"/>
                </a:rPr>
                <a:t>Cal Grant </a:t>
              </a:r>
              <a:endParaRPr lang="en-US" sz="1500" spc="15" dirty="0" smtClean="0">
                <a:solidFill>
                  <a:srgbClr val="FFFFFF"/>
                </a:solidFill>
                <a:latin typeface="Open Sans"/>
              </a:endParaRPr>
            </a:p>
            <a:p>
              <a:pPr>
                <a:lnSpc>
                  <a:spcPts val="2250"/>
                </a:lnSpc>
              </a:pPr>
              <a:r>
                <a:rPr lang="en-US" sz="1500" spc="15" dirty="0" smtClean="0">
                  <a:solidFill>
                    <a:srgbClr val="FFFFFF"/>
                  </a:solidFill>
                  <a:latin typeface="Open Sans"/>
                </a:rPr>
                <a:t>Student Success Completion Grant</a:t>
              </a:r>
              <a:endParaRPr lang="en-US" sz="1500" spc="15" dirty="0">
                <a:solidFill>
                  <a:srgbClr val="FFFFFF"/>
                </a:solidFill>
                <a:latin typeface="Open Sans"/>
              </a:endParaRPr>
            </a:p>
            <a:p>
              <a:pPr>
                <a:lnSpc>
                  <a:spcPts val="2250"/>
                </a:lnSpc>
              </a:pPr>
              <a:r>
                <a:rPr lang="en-US" sz="1500" spc="15" dirty="0">
                  <a:solidFill>
                    <a:srgbClr val="FFFFFF"/>
                  </a:solidFill>
                  <a:latin typeface="Open Sans"/>
                </a:rPr>
                <a:t>Chafee Grant</a:t>
              </a:r>
            </a:p>
          </p:txBody>
        </p:sp>
      </p:grpSp>
      <p:grpSp>
        <p:nvGrpSpPr>
          <p:cNvPr id="24" name="Group 24"/>
          <p:cNvGrpSpPr/>
          <p:nvPr/>
        </p:nvGrpSpPr>
        <p:grpSpPr>
          <a:xfrm>
            <a:off x="1721789" y="4437766"/>
            <a:ext cx="3464011" cy="1247693"/>
            <a:chOff x="0" y="-19050"/>
            <a:chExt cx="4618681" cy="1663590"/>
          </a:xfrm>
        </p:grpSpPr>
        <p:sp>
          <p:nvSpPr>
            <p:cNvPr id="25" name="TextBox 25"/>
            <p:cNvSpPr txBox="1"/>
            <p:nvPr/>
          </p:nvSpPr>
          <p:spPr>
            <a:xfrm>
              <a:off x="0" y="-19050"/>
              <a:ext cx="4618681" cy="464397"/>
            </a:xfrm>
            <a:prstGeom prst="rect">
              <a:avLst/>
            </a:prstGeom>
          </p:spPr>
          <p:txBody>
            <a:bodyPr lIns="0" tIns="0" rIns="0" bIns="0" rtlCol="0" anchor="t">
              <a:spAutoFit/>
            </a:bodyPr>
            <a:lstStyle/>
            <a:p>
              <a:pPr>
                <a:lnSpc>
                  <a:spcPts val="2860"/>
                </a:lnSpc>
              </a:pPr>
              <a:r>
                <a:rPr lang="en-US" sz="2200" spc="220" dirty="0">
                  <a:solidFill>
                    <a:srgbClr val="FFFFFF"/>
                  </a:solidFill>
                  <a:latin typeface="Open Sans"/>
                </a:rPr>
                <a:t>INSTITUTIONAL AID</a:t>
              </a:r>
            </a:p>
          </p:txBody>
        </p:sp>
        <p:sp>
          <p:nvSpPr>
            <p:cNvPr id="26" name="TextBox 26"/>
            <p:cNvSpPr txBox="1"/>
            <p:nvPr/>
          </p:nvSpPr>
          <p:spPr>
            <a:xfrm>
              <a:off x="0" y="464729"/>
              <a:ext cx="4618681" cy="1179811"/>
            </a:xfrm>
            <a:prstGeom prst="rect">
              <a:avLst/>
            </a:prstGeom>
          </p:spPr>
          <p:txBody>
            <a:bodyPr lIns="0" tIns="0" rIns="0" bIns="0" rtlCol="0" anchor="t">
              <a:spAutoFit/>
            </a:bodyPr>
            <a:lstStyle/>
            <a:p>
              <a:pPr>
                <a:lnSpc>
                  <a:spcPts val="2250"/>
                </a:lnSpc>
              </a:pPr>
              <a:r>
                <a:rPr lang="en-US" sz="1500" spc="15" dirty="0" smtClean="0">
                  <a:solidFill>
                    <a:srgbClr val="FFFFFF"/>
                  </a:solidFill>
                  <a:latin typeface="Open Sans"/>
                </a:rPr>
                <a:t>LPC Free Tuition Promise</a:t>
              </a:r>
            </a:p>
            <a:p>
              <a:pPr>
                <a:lnSpc>
                  <a:spcPts val="2250"/>
                </a:lnSpc>
              </a:pPr>
              <a:r>
                <a:rPr lang="en-US" sz="1500" spc="15" dirty="0" smtClean="0">
                  <a:solidFill>
                    <a:srgbClr val="FFFFFF"/>
                  </a:solidFill>
                  <a:latin typeface="Open Sans"/>
                </a:rPr>
                <a:t>LPC </a:t>
              </a:r>
              <a:r>
                <a:rPr lang="en-US" sz="1500" spc="15" dirty="0">
                  <a:solidFill>
                    <a:srgbClr val="FFFFFF"/>
                  </a:solidFill>
                  <a:latin typeface="Open Sans"/>
                </a:rPr>
                <a:t>Scholarships</a:t>
              </a:r>
            </a:p>
            <a:p>
              <a:pPr>
                <a:lnSpc>
                  <a:spcPts val="2250"/>
                </a:lnSpc>
              </a:pPr>
              <a:endParaRPr lang="en-US" sz="1500" spc="15" dirty="0">
                <a:solidFill>
                  <a:srgbClr val="FFFFFF"/>
                </a:solidFill>
                <a:latin typeface="Open Sans"/>
              </a:endParaRPr>
            </a:p>
          </p:txBody>
        </p:sp>
      </p:grpSp>
      <p:sp>
        <p:nvSpPr>
          <p:cNvPr id="27" name="Freeform 27"/>
          <p:cNvSpPr/>
          <p:nvPr/>
        </p:nvSpPr>
        <p:spPr>
          <a:xfrm>
            <a:off x="8110842" y="6794043"/>
            <a:ext cx="1642758" cy="583499"/>
          </a:xfrm>
          <a:custGeom>
            <a:avLst/>
            <a:gdLst/>
            <a:ahLst/>
            <a:cxnLst/>
            <a:rect l="l" t="t" r="r" b="b"/>
            <a:pathLst>
              <a:path w="1642758" h="583499">
                <a:moveTo>
                  <a:pt x="0" y="0"/>
                </a:moveTo>
                <a:lnTo>
                  <a:pt x="1642758" y="0"/>
                </a:lnTo>
                <a:lnTo>
                  <a:pt x="1642758" y="583499"/>
                </a:lnTo>
                <a:lnTo>
                  <a:pt x="0" y="583499"/>
                </a:lnTo>
                <a:lnTo>
                  <a:pt x="0" y="0"/>
                </a:lnTo>
                <a:close/>
              </a:path>
            </a:pathLst>
          </a:custGeom>
          <a:blipFill>
            <a:blip r:embed="rId3"/>
            <a:stretch>
              <a:fillRect t="-10907"/>
            </a:stretch>
          </a:blipFill>
        </p:spPr>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sp>
        <p:nvSpPr>
          <p:cNvPr id="2" name="Freeform 2"/>
          <p:cNvSpPr/>
          <p:nvPr/>
        </p:nvSpPr>
        <p:spPr>
          <a:xfrm>
            <a:off x="6892906" y="-152400"/>
            <a:ext cx="2860694" cy="7467600"/>
          </a:xfrm>
          <a:custGeom>
            <a:avLst/>
            <a:gdLst/>
            <a:ahLst/>
            <a:cxnLst/>
            <a:rect l="l" t="t" r="r" b="b"/>
            <a:pathLst>
              <a:path w="2860694" h="7467600">
                <a:moveTo>
                  <a:pt x="0" y="0"/>
                </a:moveTo>
                <a:lnTo>
                  <a:pt x="2860694" y="0"/>
                </a:lnTo>
                <a:lnTo>
                  <a:pt x="2860694" y="7467600"/>
                </a:lnTo>
                <a:lnTo>
                  <a:pt x="0" y="7467600"/>
                </a:lnTo>
                <a:lnTo>
                  <a:pt x="0" y="0"/>
                </a:lnTo>
                <a:close/>
              </a:path>
            </a:pathLst>
          </a:custGeom>
          <a:blipFill>
            <a:blip r:embed="rId2">
              <a:alphaModFix amt="78000"/>
            </a:blip>
            <a:stretch>
              <a:fillRect l="-38340" t="-1587" r="-38340"/>
            </a:stretch>
          </a:blipFill>
        </p:spPr>
      </p:sp>
      <p:grpSp>
        <p:nvGrpSpPr>
          <p:cNvPr id="3" name="Group 3"/>
          <p:cNvGrpSpPr/>
          <p:nvPr/>
        </p:nvGrpSpPr>
        <p:grpSpPr>
          <a:xfrm rot="-10800000">
            <a:off x="2000076" y="0"/>
            <a:ext cx="2847378" cy="675452"/>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EFE"/>
            </a:solidFill>
          </p:spPr>
        </p:sp>
      </p:grpSp>
      <p:sp>
        <p:nvSpPr>
          <p:cNvPr id="5" name="AutoShape 5"/>
          <p:cNvSpPr/>
          <p:nvPr/>
        </p:nvSpPr>
        <p:spPr>
          <a:xfrm>
            <a:off x="676573" y="6906287"/>
            <a:ext cx="5494385" cy="27724"/>
          </a:xfrm>
          <a:prstGeom prst="rect">
            <a:avLst/>
          </a:prstGeom>
          <a:solidFill>
            <a:srgbClr val="FFFFFF"/>
          </a:solidFill>
        </p:spPr>
      </p:sp>
      <p:sp>
        <p:nvSpPr>
          <p:cNvPr id="6" name="TextBox 6"/>
          <p:cNvSpPr txBox="1"/>
          <p:nvPr/>
        </p:nvSpPr>
        <p:spPr>
          <a:xfrm>
            <a:off x="-499340" y="837377"/>
            <a:ext cx="7846212" cy="553293"/>
          </a:xfrm>
          <a:prstGeom prst="rect">
            <a:avLst/>
          </a:prstGeom>
        </p:spPr>
        <p:txBody>
          <a:bodyPr lIns="0" tIns="0" rIns="0" bIns="0" rtlCol="0" anchor="t">
            <a:spAutoFit/>
          </a:bodyPr>
          <a:lstStyle/>
          <a:p>
            <a:pPr algn="ctr">
              <a:lnSpc>
                <a:spcPts val="4080"/>
              </a:lnSpc>
            </a:pPr>
            <a:r>
              <a:rPr lang="en-US" sz="4800" spc="34" dirty="0">
                <a:solidFill>
                  <a:srgbClr val="FFFFFF"/>
                </a:solidFill>
                <a:latin typeface="Open Sans"/>
              </a:rPr>
              <a:t>State Financial Aid</a:t>
            </a:r>
          </a:p>
        </p:txBody>
      </p:sp>
      <p:sp>
        <p:nvSpPr>
          <p:cNvPr id="7" name="TextBox 7"/>
          <p:cNvSpPr txBox="1"/>
          <p:nvPr/>
        </p:nvSpPr>
        <p:spPr>
          <a:xfrm>
            <a:off x="282227" y="1589852"/>
            <a:ext cx="6283077" cy="5078313"/>
          </a:xfrm>
          <a:prstGeom prst="rect">
            <a:avLst/>
          </a:prstGeom>
        </p:spPr>
        <p:txBody>
          <a:bodyPr lIns="0" tIns="0" rIns="0" bIns="0" rtlCol="0" anchor="t">
            <a:spAutoFit/>
          </a:bodyPr>
          <a:lstStyle/>
          <a:p>
            <a:pPr>
              <a:lnSpc>
                <a:spcPts val="3316"/>
              </a:lnSpc>
            </a:pPr>
            <a:r>
              <a:rPr lang="en-US" sz="2300" b="1" spc="22" dirty="0">
                <a:solidFill>
                  <a:srgbClr val="FFFFFF"/>
                </a:solidFill>
                <a:latin typeface="Open Sans"/>
              </a:rPr>
              <a:t>California College Promise Grant Fee Waiver</a:t>
            </a:r>
          </a:p>
          <a:p>
            <a:pPr>
              <a:lnSpc>
                <a:spcPts val="3316"/>
              </a:lnSpc>
            </a:pPr>
            <a:endParaRPr lang="en-US" sz="2211" u="sng" spc="22" dirty="0">
              <a:solidFill>
                <a:srgbClr val="FFFFFF"/>
              </a:solidFill>
              <a:latin typeface="Open Sans"/>
            </a:endParaRPr>
          </a:p>
          <a:p>
            <a:pPr marL="477361" lvl="1" indent="-238681">
              <a:lnSpc>
                <a:spcPts val="3316"/>
              </a:lnSpc>
              <a:buFont typeface="Arial"/>
              <a:buChar char="•"/>
            </a:pPr>
            <a:r>
              <a:rPr lang="en-US" sz="2211" spc="22" dirty="0">
                <a:solidFill>
                  <a:srgbClr val="FFFFFF"/>
                </a:solidFill>
                <a:latin typeface="Open Sans"/>
              </a:rPr>
              <a:t>Waives the $46/unit enrollment fee for California residents with unmet financial need</a:t>
            </a:r>
          </a:p>
          <a:p>
            <a:pPr>
              <a:lnSpc>
                <a:spcPts val="3316"/>
              </a:lnSpc>
            </a:pPr>
            <a:endParaRPr lang="en-US" sz="2211" spc="22" dirty="0">
              <a:solidFill>
                <a:srgbClr val="FFFFFF"/>
              </a:solidFill>
              <a:latin typeface="Open Sans"/>
            </a:endParaRPr>
          </a:p>
          <a:p>
            <a:pPr marL="477361" lvl="1" indent="-238681">
              <a:lnSpc>
                <a:spcPts val="3316"/>
              </a:lnSpc>
              <a:buFont typeface="Arial"/>
              <a:buChar char="•"/>
            </a:pPr>
            <a:r>
              <a:rPr lang="en-US" sz="2211" spc="22" dirty="0">
                <a:solidFill>
                  <a:srgbClr val="FFFFFF"/>
                </a:solidFill>
                <a:latin typeface="Open Sans"/>
              </a:rPr>
              <a:t>No minimum amount of units needed </a:t>
            </a:r>
          </a:p>
          <a:p>
            <a:pPr>
              <a:lnSpc>
                <a:spcPts val="3316"/>
              </a:lnSpc>
            </a:pPr>
            <a:endParaRPr lang="en-US" sz="2211" spc="22" dirty="0">
              <a:solidFill>
                <a:srgbClr val="FFFFFF"/>
              </a:solidFill>
              <a:latin typeface="Open Sans"/>
            </a:endParaRPr>
          </a:p>
          <a:p>
            <a:pPr marL="477361" lvl="1" indent="-238681">
              <a:lnSpc>
                <a:spcPts val="3316"/>
              </a:lnSpc>
              <a:buFont typeface="Arial"/>
              <a:buChar char="•"/>
            </a:pPr>
            <a:r>
              <a:rPr lang="en-US" sz="2211" spc="22" dirty="0">
                <a:solidFill>
                  <a:srgbClr val="FFFFFF"/>
                </a:solidFill>
                <a:latin typeface="Open Sans"/>
              </a:rPr>
              <a:t>Students are automatically screened for the fee waiver when submitting the FAFSA or CADAA</a:t>
            </a:r>
          </a:p>
          <a:p>
            <a:pPr>
              <a:lnSpc>
                <a:spcPts val="3316"/>
              </a:lnSpc>
            </a:pPr>
            <a:endParaRPr lang="en-US" sz="2211" spc="22" dirty="0">
              <a:solidFill>
                <a:srgbClr val="FFFFFF"/>
              </a:solidFill>
              <a:latin typeface="Open Sans"/>
            </a:endParaRPr>
          </a:p>
        </p:txBody>
      </p:sp>
      <p:sp>
        <p:nvSpPr>
          <p:cNvPr id="8" name="Freeform 8"/>
          <p:cNvSpPr/>
          <p:nvPr/>
        </p:nvSpPr>
        <p:spPr>
          <a:xfrm>
            <a:off x="8110842" y="6794043"/>
            <a:ext cx="1642758" cy="583499"/>
          </a:xfrm>
          <a:custGeom>
            <a:avLst/>
            <a:gdLst/>
            <a:ahLst/>
            <a:cxnLst/>
            <a:rect l="l" t="t" r="r" b="b"/>
            <a:pathLst>
              <a:path w="1642758" h="583499">
                <a:moveTo>
                  <a:pt x="0" y="0"/>
                </a:moveTo>
                <a:lnTo>
                  <a:pt x="1642758" y="0"/>
                </a:lnTo>
                <a:lnTo>
                  <a:pt x="1642758" y="583499"/>
                </a:lnTo>
                <a:lnTo>
                  <a:pt x="0" y="583499"/>
                </a:lnTo>
                <a:lnTo>
                  <a:pt x="0" y="0"/>
                </a:lnTo>
                <a:close/>
              </a:path>
            </a:pathLst>
          </a:custGeom>
          <a:blipFill>
            <a:blip r:embed="rId3"/>
            <a:stretch>
              <a:fillRect t="-10907"/>
            </a:stretch>
          </a:blipFill>
        </p:spPr>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232" r="-6232"/>
            </a:stretch>
          </a:blipFill>
        </p:spPr>
      </p:sp>
      <p:sp>
        <p:nvSpPr>
          <p:cNvPr id="3" name="TextBox 3"/>
          <p:cNvSpPr txBox="1"/>
          <p:nvPr/>
        </p:nvSpPr>
        <p:spPr>
          <a:xfrm>
            <a:off x="1072072" y="609600"/>
            <a:ext cx="7261391" cy="511810"/>
          </a:xfrm>
          <a:prstGeom prst="rect">
            <a:avLst/>
          </a:prstGeom>
        </p:spPr>
        <p:txBody>
          <a:bodyPr lIns="0" tIns="0" rIns="0" bIns="0" rtlCol="0" anchor="t">
            <a:spAutoFit/>
          </a:bodyPr>
          <a:lstStyle/>
          <a:p>
            <a:pPr>
              <a:lnSpc>
                <a:spcPts val="4159"/>
              </a:lnSpc>
            </a:pPr>
            <a:r>
              <a:rPr lang="en-US" sz="3199" spc="159" dirty="0">
                <a:solidFill>
                  <a:srgbClr val="FFFBF0"/>
                </a:solidFill>
                <a:latin typeface="Open Sans Bold"/>
              </a:rPr>
              <a:t>CAL GRANT</a:t>
            </a:r>
          </a:p>
        </p:txBody>
      </p:sp>
      <p:grpSp>
        <p:nvGrpSpPr>
          <p:cNvPr id="4" name="Group 4"/>
          <p:cNvGrpSpPr/>
          <p:nvPr/>
        </p:nvGrpSpPr>
        <p:grpSpPr>
          <a:xfrm>
            <a:off x="456974" y="5653534"/>
            <a:ext cx="8961838" cy="913391"/>
            <a:chOff x="0" y="0"/>
            <a:chExt cx="11949117" cy="1217855"/>
          </a:xfrm>
        </p:grpSpPr>
        <p:sp>
          <p:nvSpPr>
            <p:cNvPr id="5" name="TextBox 5"/>
            <p:cNvSpPr txBox="1"/>
            <p:nvPr/>
          </p:nvSpPr>
          <p:spPr>
            <a:xfrm>
              <a:off x="0" y="-9525"/>
              <a:ext cx="11949117" cy="517525"/>
            </a:xfrm>
            <a:prstGeom prst="rect">
              <a:avLst/>
            </a:prstGeom>
          </p:spPr>
          <p:txBody>
            <a:bodyPr lIns="0" tIns="0" rIns="0" bIns="0" rtlCol="0" anchor="t">
              <a:spAutoFit/>
            </a:bodyPr>
            <a:lstStyle/>
            <a:p>
              <a:pPr algn="ctr">
                <a:lnSpc>
                  <a:spcPts val="3000"/>
                </a:lnSpc>
              </a:pPr>
              <a:endParaRPr/>
            </a:p>
          </p:txBody>
        </p:sp>
        <p:sp>
          <p:nvSpPr>
            <p:cNvPr id="6" name="TextBox 6"/>
            <p:cNvSpPr txBox="1"/>
            <p:nvPr/>
          </p:nvSpPr>
          <p:spPr>
            <a:xfrm>
              <a:off x="0" y="777165"/>
              <a:ext cx="11949117" cy="440690"/>
            </a:xfrm>
            <a:prstGeom prst="rect">
              <a:avLst/>
            </a:prstGeom>
          </p:spPr>
          <p:txBody>
            <a:bodyPr lIns="0" tIns="0" rIns="0" bIns="0" rtlCol="0" anchor="t">
              <a:spAutoFit/>
            </a:bodyPr>
            <a:lstStyle/>
            <a:p>
              <a:pPr algn="ctr">
                <a:lnSpc>
                  <a:spcPts val="2730"/>
                </a:lnSpc>
              </a:pPr>
              <a:r>
                <a:rPr lang="en-US" sz="2100" spc="210">
                  <a:solidFill>
                    <a:srgbClr val="FFFBF0"/>
                  </a:solidFill>
                  <a:latin typeface="Open Sans"/>
                </a:rPr>
                <a:t>APPLY THROUGH FAFSA OR CADAA BEFORE APRIL 2ND 2024</a:t>
              </a:r>
            </a:p>
          </p:txBody>
        </p:sp>
      </p:grpSp>
      <p:grpSp>
        <p:nvGrpSpPr>
          <p:cNvPr id="7" name="Group 7"/>
          <p:cNvGrpSpPr/>
          <p:nvPr/>
        </p:nvGrpSpPr>
        <p:grpSpPr>
          <a:xfrm rot="5400000">
            <a:off x="-429074" y="627392"/>
            <a:ext cx="1466577" cy="865182"/>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sp>
        <p:nvSpPr>
          <p:cNvPr id="9" name="AutoShape 9"/>
          <p:cNvSpPr/>
          <p:nvPr/>
        </p:nvSpPr>
        <p:spPr>
          <a:xfrm>
            <a:off x="609733" y="5939284"/>
            <a:ext cx="8656320" cy="18199"/>
          </a:xfrm>
          <a:prstGeom prst="rect">
            <a:avLst/>
          </a:prstGeom>
          <a:solidFill>
            <a:srgbClr val="D1FEFF"/>
          </a:solidFill>
        </p:spPr>
      </p:sp>
      <p:sp>
        <p:nvSpPr>
          <p:cNvPr id="10" name="Freeform 10"/>
          <p:cNvSpPr/>
          <p:nvPr/>
        </p:nvSpPr>
        <p:spPr>
          <a:xfrm>
            <a:off x="8110842" y="6794043"/>
            <a:ext cx="1642758" cy="583499"/>
          </a:xfrm>
          <a:custGeom>
            <a:avLst/>
            <a:gdLst/>
            <a:ahLst/>
            <a:cxnLst/>
            <a:rect l="l" t="t" r="r" b="b"/>
            <a:pathLst>
              <a:path w="1642758" h="583499">
                <a:moveTo>
                  <a:pt x="0" y="0"/>
                </a:moveTo>
                <a:lnTo>
                  <a:pt x="1642758" y="0"/>
                </a:lnTo>
                <a:lnTo>
                  <a:pt x="1642758" y="583499"/>
                </a:lnTo>
                <a:lnTo>
                  <a:pt x="0" y="583499"/>
                </a:lnTo>
                <a:lnTo>
                  <a:pt x="0" y="0"/>
                </a:lnTo>
                <a:close/>
              </a:path>
            </a:pathLst>
          </a:custGeom>
          <a:blipFill>
            <a:blip r:embed="rId3"/>
            <a:stretch>
              <a:fillRect t="-10907"/>
            </a:stretch>
          </a:blipFill>
        </p:spPr>
      </p:sp>
      <p:sp>
        <p:nvSpPr>
          <p:cNvPr id="11" name="TextBox 11"/>
          <p:cNvSpPr txBox="1"/>
          <p:nvPr/>
        </p:nvSpPr>
        <p:spPr>
          <a:xfrm>
            <a:off x="507223" y="1219200"/>
            <a:ext cx="4452468" cy="2213610"/>
          </a:xfrm>
          <a:prstGeom prst="rect">
            <a:avLst/>
          </a:prstGeom>
        </p:spPr>
        <p:txBody>
          <a:bodyPr lIns="0" tIns="0" rIns="0" bIns="0" rtlCol="0" anchor="t">
            <a:spAutoFit/>
          </a:bodyPr>
          <a:lstStyle/>
          <a:p>
            <a:pPr algn="ctr">
              <a:lnSpc>
                <a:spcPts val="2940"/>
              </a:lnSpc>
            </a:pPr>
            <a:r>
              <a:rPr lang="en-US" sz="2100" dirty="0">
                <a:solidFill>
                  <a:srgbClr val="FFFBF0"/>
                </a:solidFill>
                <a:latin typeface="Canva Sans 1 Bold"/>
              </a:rPr>
              <a:t>Cal Grant A</a:t>
            </a:r>
          </a:p>
          <a:p>
            <a:pPr marL="453390" lvl="1" indent="-226695">
              <a:lnSpc>
                <a:spcPts val="2940"/>
              </a:lnSpc>
              <a:buFont typeface="Arial"/>
              <a:buChar char="•"/>
            </a:pPr>
            <a:r>
              <a:rPr lang="en-US" sz="2100" dirty="0">
                <a:solidFill>
                  <a:srgbClr val="FFFBF0"/>
                </a:solidFill>
                <a:latin typeface="Canva Sans 1"/>
              </a:rPr>
              <a:t>For high school seniors and recent high school grads</a:t>
            </a:r>
          </a:p>
          <a:p>
            <a:pPr marL="453390" lvl="1" indent="-226695">
              <a:lnSpc>
                <a:spcPts val="2940"/>
              </a:lnSpc>
              <a:buFont typeface="Arial"/>
              <a:buChar char="•"/>
            </a:pPr>
            <a:r>
              <a:rPr lang="en-US" sz="2100" dirty="0">
                <a:solidFill>
                  <a:srgbClr val="FFFBF0"/>
                </a:solidFill>
                <a:latin typeface="Canva Sans 1"/>
              </a:rPr>
              <a:t>at least 3.0 GPA</a:t>
            </a:r>
          </a:p>
          <a:p>
            <a:pPr marL="453390" lvl="1" indent="-226695">
              <a:lnSpc>
                <a:spcPts val="2940"/>
              </a:lnSpc>
              <a:buFont typeface="Arial"/>
              <a:buChar char="•"/>
            </a:pPr>
            <a:r>
              <a:rPr lang="en-US" sz="2100" dirty="0">
                <a:solidFill>
                  <a:srgbClr val="FFFBF0"/>
                </a:solidFill>
                <a:latin typeface="Canva Sans 1"/>
              </a:rPr>
              <a:t>For low to middle income students </a:t>
            </a:r>
          </a:p>
        </p:txBody>
      </p:sp>
      <p:sp>
        <p:nvSpPr>
          <p:cNvPr id="12" name="TextBox 12"/>
          <p:cNvSpPr txBox="1"/>
          <p:nvPr/>
        </p:nvSpPr>
        <p:spPr>
          <a:xfrm>
            <a:off x="4876800" y="1219200"/>
            <a:ext cx="4563811" cy="1842135"/>
          </a:xfrm>
          <a:prstGeom prst="rect">
            <a:avLst/>
          </a:prstGeom>
        </p:spPr>
        <p:txBody>
          <a:bodyPr lIns="0" tIns="0" rIns="0" bIns="0" rtlCol="0" anchor="t">
            <a:spAutoFit/>
          </a:bodyPr>
          <a:lstStyle/>
          <a:p>
            <a:pPr algn="ctr">
              <a:lnSpc>
                <a:spcPts val="2940"/>
              </a:lnSpc>
            </a:pPr>
            <a:r>
              <a:rPr lang="en-US" sz="2100" dirty="0">
                <a:solidFill>
                  <a:srgbClr val="FFFBF0"/>
                </a:solidFill>
                <a:latin typeface="Canva Sans 1 Bold"/>
              </a:rPr>
              <a:t>Cal Grant </a:t>
            </a:r>
            <a:r>
              <a:rPr lang="en-US" sz="2100" dirty="0" smtClean="0">
                <a:solidFill>
                  <a:srgbClr val="FFFBF0"/>
                </a:solidFill>
                <a:latin typeface="Canva Sans 1 Bold"/>
              </a:rPr>
              <a:t>B*</a:t>
            </a:r>
            <a:endParaRPr lang="en-US" sz="2100" dirty="0">
              <a:solidFill>
                <a:srgbClr val="FFFBF0"/>
              </a:solidFill>
              <a:latin typeface="Canva Sans 1 Bold"/>
            </a:endParaRPr>
          </a:p>
          <a:p>
            <a:pPr marL="453390" lvl="1" indent="-226695">
              <a:lnSpc>
                <a:spcPts val="2940"/>
              </a:lnSpc>
              <a:buFont typeface="Arial"/>
              <a:buChar char="•"/>
            </a:pPr>
            <a:r>
              <a:rPr lang="en-US" sz="2100" dirty="0">
                <a:solidFill>
                  <a:srgbClr val="FFFBF0"/>
                </a:solidFill>
                <a:latin typeface="Canva Sans 1"/>
              </a:rPr>
              <a:t>For high school seniors and recent high school grads </a:t>
            </a:r>
          </a:p>
          <a:p>
            <a:pPr marL="453390" lvl="1" indent="-226695">
              <a:lnSpc>
                <a:spcPts val="2940"/>
              </a:lnSpc>
              <a:buFont typeface="Arial"/>
              <a:buChar char="•"/>
            </a:pPr>
            <a:r>
              <a:rPr lang="en-US" sz="2100" dirty="0">
                <a:solidFill>
                  <a:srgbClr val="FFFBF0"/>
                </a:solidFill>
                <a:latin typeface="Canva Sans 1"/>
              </a:rPr>
              <a:t>at least 2.0 GPA</a:t>
            </a:r>
          </a:p>
          <a:p>
            <a:pPr marL="453390" lvl="1" indent="-226695">
              <a:lnSpc>
                <a:spcPts val="2940"/>
              </a:lnSpc>
              <a:buFont typeface="Arial"/>
              <a:buChar char="•"/>
            </a:pPr>
            <a:r>
              <a:rPr lang="en-US" sz="2100" dirty="0">
                <a:solidFill>
                  <a:srgbClr val="FFFBF0"/>
                </a:solidFill>
                <a:latin typeface="Canva Sans 1"/>
              </a:rPr>
              <a:t>For low income students</a:t>
            </a:r>
          </a:p>
        </p:txBody>
      </p:sp>
      <p:sp>
        <p:nvSpPr>
          <p:cNvPr id="13" name="TextBox 13"/>
          <p:cNvSpPr txBox="1"/>
          <p:nvPr/>
        </p:nvSpPr>
        <p:spPr>
          <a:xfrm>
            <a:off x="2594895" y="3429000"/>
            <a:ext cx="4563811" cy="1842135"/>
          </a:xfrm>
          <a:prstGeom prst="rect">
            <a:avLst/>
          </a:prstGeom>
        </p:spPr>
        <p:txBody>
          <a:bodyPr lIns="0" tIns="0" rIns="0" bIns="0" rtlCol="0" anchor="t">
            <a:spAutoFit/>
          </a:bodyPr>
          <a:lstStyle/>
          <a:p>
            <a:pPr algn="ctr">
              <a:lnSpc>
                <a:spcPts val="2940"/>
              </a:lnSpc>
            </a:pPr>
            <a:r>
              <a:rPr lang="en-US" sz="2100" dirty="0">
                <a:solidFill>
                  <a:srgbClr val="FFFBF0"/>
                </a:solidFill>
                <a:latin typeface="Canva Sans 1 Bold"/>
              </a:rPr>
              <a:t>Cal Grant </a:t>
            </a:r>
            <a:r>
              <a:rPr lang="en-US" sz="2100" dirty="0" smtClean="0">
                <a:solidFill>
                  <a:srgbClr val="FFFBF0"/>
                </a:solidFill>
                <a:latin typeface="Canva Sans 1 Bold"/>
              </a:rPr>
              <a:t>C*</a:t>
            </a:r>
            <a:endParaRPr lang="en-US" sz="2100" dirty="0">
              <a:solidFill>
                <a:srgbClr val="FFFBF0"/>
              </a:solidFill>
              <a:latin typeface="Canva Sans 1 Bold"/>
            </a:endParaRPr>
          </a:p>
          <a:p>
            <a:pPr marL="453390" lvl="1" indent="-226695">
              <a:lnSpc>
                <a:spcPts val="2940"/>
              </a:lnSpc>
              <a:buFont typeface="Arial"/>
              <a:buChar char="•"/>
            </a:pPr>
            <a:r>
              <a:rPr lang="en-US" sz="2100" dirty="0">
                <a:solidFill>
                  <a:srgbClr val="FFFBF0"/>
                </a:solidFill>
                <a:latin typeface="Canva Sans 1"/>
              </a:rPr>
              <a:t>For </a:t>
            </a:r>
            <a:r>
              <a:rPr lang="en-US" sz="2100" dirty="0" smtClean="0">
                <a:solidFill>
                  <a:srgbClr val="FFFBF0"/>
                </a:solidFill>
                <a:latin typeface="Canva Sans 1"/>
              </a:rPr>
              <a:t>vocational</a:t>
            </a:r>
            <a:r>
              <a:rPr lang="en-US" sz="2100" dirty="0">
                <a:solidFill>
                  <a:srgbClr val="FFFBF0"/>
                </a:solidFill>
                <a:latin typeface="Canva Sans 1"/>
              </a:rPr>
              <a:t>, technical or occupational programs </a:t>
            </a:r>
            <a:r>
              <a:rPr lang="en-US" sz="2100" dirty="0" smtClean="0">
                <a:solidFill>
                  <a:srgbClr val="FFFBF0"/>
                </a:solidFill>
                <a:latin typeface="Canva Sans 1"/>
              </a:rPr>
              <a:t>2-4 semesters </a:t>
            </a:r>
            <a:r>
              <a:rPr lang="en-US" sz="2100" dirty="0">
                <a:solidFill>
                  <a:srgbClr val="FFFBF0"/>
                </a:solidFill>
                <a:latin typeface="Canva Sans 1"/>
              </a:rPr>
              <a:t>in length</a:t>
            </a:r>
          </a:p>
          <a:p>
            <a:pPr marL="453390" lvl="1" indent="-226695">
              <a:lnSpc>
                <a:spcPts val="2940"/>
              </a:lnSpc>
              <a:buFont typeface="Arial"/>
              <a:buChar char="•"/>
            </a:pPr>
            <a:r>
              <a:rPr lang="en-US" sz="2100" dirty="0">
                <a:solidFill>
                  <a:srgbClr val="FFFBF0"/>
                </a:solidFill>
                <a:latin typeface="Canva Sans 1"/>
              </a:rPr>
              <a:t>No GPA requirement</a:t>
            </a:r>
          </a:p>
        </p:txBody>
      </p:sp>
      <p:sp>
        <p:nvSpPr>
          <p:cNvPr id="14" name="TextBox 13"/>
          <p:cNvSpPr txBox="1"/>
          <p:nvPr/>
        </p:nvSpPr>
        <p:spPr>
          <a:xfrm>
            <a:off x="228600" y="5498068"/>
            <a:ext cx="9315371" cy="415498"/>
          </a:xfrm>
          <a:prstGeom prst="rect">
            <a:avLst/>
          </a:prstGeom>
          <a:noFill/>
        </p:spPr>
        <p:txBody>
          <a:bodyPr wrap="none" rtlCol="0">
            <a:spAutoFit/>
          </a:bodyPr>
          <a:lstStyle/>
          <a:p>
            <a:r>
              <a:rPr lang="en-US" sz="2100" dirty="0" smtClean="0">
                <a:solidFill>
                  <a:schemeClr val="bg1"/>
                </a:solidFill>
                <a:latin typeface="Canva Sans 1" panose="020B0604020202020204" charset="0"/>
                <a:cs typeface="Canva Sans 1" panose="020B0604020202020204" charset="0"/>
              </a:rPr>
              <a:t>*Student Success Completion Grant for 12-14.5 or 15+ unit enrollment.</a:t>
            </a:r>
            <a:endParaRPr lang="en-US" sz="2100" dirty="0">
              <a:solidFill>
                <a:schemeClr val="bg1"/>
              </a:solidFill>
              <a:latin typeface="Canva Sans 1" panose="020B0604020202020204" charset="0"/>
              <a:cs typeface="Canva Sans 1" panose="020B060402020202020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232" r="-6232"/>
            </a:stretch>
          </a:blipFill>
        </p:spPr>
      </p:sp>
      <p:sp>
        <p:nvSpPr>
          <p:cNvPr id="3" name="TextBox 3"/>
          <p:cNvSpPr txBox="1"/>
          <p:nvPr/>
        </p:nvSpPr>
        <p:spPr>
          <a:xfrm>
            <a:off x="1072072" y="702945"/>
            <a:ext cx="7261391" cy="511810"/>
          </a:xfrm>
          <a:prstGeom prst="rect">
            <a:avLst/>
          </a:prstGeom>
        </p:spPr>
        <p:txBody>
          <a:bodyPr lIns="0" tIns="0" rIns="0" bIns="0" rtlCol="0" anchor="t">
            <a:spAutoFit/>
          </a:bodyPr>
          <a:lstStyle/>
          <a:p>
            <a:pPr>
              <a:lnSpc>
                <a:spcPts val="4159"/>
              </a:lnSpc>
            </a:pPr>
            <a:r>
              <a:rPr lang="en-US" sz="3199" spc="159" dirty="0">
                <a:solidFill>
                  <a:srgbClr val="FFFBF0"/>
                </a:solidFill>
                <a:latin typeface="Open Sans Bold"/>
              </a:rPr>
              <a:t>CHAFEE GRANT</a:t>
            </a:r>
          </a:p>
        </p:txBody>
      </p:sp>
      <p:grpSp>
        <p:nvGrpSpPr>
          <p:cNvPr id="4" name="Group 4"/>
          <p:cNvGrpSpPr/>
          <p:nvPr/>
        </p:nvGrpSpPr>
        <p:grpSpPr>
          <a:xfrm>
            <a:off x="456974" y="5653534"/>
            <a:ext cx="8961838" cy="913391"/>
            <a:chOff x="0" y="0"/>
            <a:chExt cx="11949117" cy="1217855"/>
          </a:xfrm>
        </p:grpSpPr>
        <p:sp>
          <p:nvSpPr>
            <p:cNvPr id="5" name="TextBox 5"/>
            <p:cNvSpPr txBox="1"/>
            <p:nvPr/>
          </p:nvSpPr>
          <p:spPr>
            <a:xfrm>
              <a:off x="0" y="-9525"/>
              <a:ext cx="11949117" cy="517525"/>
            </a:xfrm>
            <a:prstGeom prst="rect">
              <a:avLst/>
            </a:prstGeom>
          </p:spPr>
          <p:txBody>
            <a:bodyPr lIns="0" tIns="0" rIns="0" bIns="0" rtlCol="0" anchor="t">
              <a:spAutoFit/>
            </a:bodyPr>
            <a:lstStyle/>
            <a:p>
              <a:pPr algn="ctr">
                <a:lnSpc>
                  <a:spcPts val="3000"/>
                </a:lnSpc>
              </a:pPr>
              <a:endParaRPr/>
            </a:p>
          </p:txBody>
        </p:sp>
        <p:sp>
          <p:nvSpPr>
            <p:cNvPr id="6" name="TextBox 6"/>
            <p:cNvSpPr txBox="1"/>
            <p:nvPr/>
          </p:nvSpPr>
          <p:spPr>
            <a:xfrm>
              <a:off x="0" y="777165"/>
              <a:ext cx="11949117" cy="440690"/>
            </a:xfrm>
            <a:prstGeom prst="rect">
              <a:avLst/>
            </a:prstGeom>
          </p:spPr>
          <p:txBody>
            <a:bodyPr lIns="0" tIns="0" rIns="0" bIns="0" rtlCol="0" anchor="t">
              <a:spAutoFit/>
            </a:bodyPr>
            <a:lstStyle/>
            <a:p>
              <a:pPr algn="ctr">
                <a:lnSpc>
                  <a:spcPts val="2730"/>
                </a:lnSpc>
              </a:pPr>
              <a:r>
                <a:rPr lang="en-US" sz="2100" spc="210">
                  <a:solidFill>
                    <a:srgbClr val="FFFBF0"/>
                  </a:solidFill>
                  <a:latin typeface="Open Sans"/>
                </a:rPr>
                <a:t>REQUIRES A SEPARATE APPLICATION</a:t>
              </a:r>
            </a:p>
          </p:txBody>
        </p:sp>
      </p:grpSp>
      <p:grpSp>
        <p:nvGrpSpPr>
          <p:cNvPr id="7" name="Group 7"/>
          <p:cNvGrpSpPr/>
          <p:nvPr/>
        </p:nvGrpSpPr>
        <p:grpSpPr>
          <a:xfrm rot="5400000">
            <a:off x="-429074" y="627392"/>
            <a:ext cx="1466577" cy="865182"/>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FFFFFF"/>
            </a:solidFill>
          </p:spPr>
        </p:sp>
      </p:grpSp>
      <p:sp>
        <p:nvSpPr>
          <p:cNvPr id="9" name="AutoShape 9"/>
          <p:cNvSpPr/>
          <p:nvPr/>
        </p:nvSpPr>
        <p:spPr>
          <a:xfrm>
            <a:off x="609733" y="5939284"/>
            <a:ext cx="8656320" cy="18199"/>
          </a:xfrm>
          <a:prstGeom prst="rect">
            <a:avLst/>
          </a:prstGeom>
          <a:solidFill>
            <a:srgbClr val="D1FEFF"/>
          </a:solidFill>
        </p:spPr>
      </p:sp>
      <p:sp>
        <p:nvSpPr>
          <p:cNvPr id="10" name="Freeform 10"/>
          <p:cNvSpPr/>
          <p:nvPr/>
        </p:nvSpPr>
        <p:spPr>
          <a:xfrm>
            <a:off x="8110842" y="6794043"/>
            <a:ext cx="1642758" cy="583499"/>
          </a:xfrm>
          <a:custGeom>
            <a:avLst/>
            <a:gdLst/>
            <a:ahLst/>
            <a:cxnLst/>
            <a:rect l="l" t="t" r="r" b="b"/>
            <a:pathLst>
              <a:path w="1642758" h="583499">
                <a:moveTo>
                  <a:pt x="0" y="0"/>
                </a:moveTo>
                <a:lnTo>
                  <a:pt x="1642758" y="0"/>
                </a:lnTo>
                <a:lnTo>
                  <a:pt x="1642758" y="583499"/>
                </a:lnTo>
                <a:lnTo>
                  <a:pt x="0" y="583499"/>
                </a:lnTo>
                <a:lnTo>
                  <a:pt x="0" y="0"/>
                </a:lnTo>
                <a:close/>
              </a:path>
            </a:pathLst>
          </a:custGeom>
          <a:blipFill>
            <a:blip r:embed="rId3"/>
            <a:stretch>
              <a:fillRect t="-10907"/>
            </a:stretch>
          </a:blipFill>
        </p:spPr>
      </p:sp>
      <p:sp>
        <p:nvSpPr>
          <p:cNvPr id="11" name="TextBox 11"/>
          <p:cNvSpPr txBox="1"/>
          <p:nvPr/>
        </p:nvSpPr>
        <p:spPr>
          <a:xfrm>
            <a:off x="889301" y="1600122"/>
            <a:ext cx="7974997" cy="3847207"/>
          </a:xfrm>
          <a:prstGeom prst="rect">
            <a:avLst/>
          </a:prstGeom>
        </p:spPr>
        <p:txBody>
          <a:bodyPr lIns="0" tIns="0" rIns="0" bIns="0" rtlCol="0" anchor="t">
            <a:spAutoFit/>
          </a:bodyPr>
          <a:lstStyle/>
          <a:p>
            <a:pPr>
              <a:lnSpc>
                <a:spcPts val="2520"/>
              </a:lnSpc>
            </a:pPr>
            <a:r>
              <a:rPr lang="en-US" sz="1800" dirty="0">
                <a:solidFill>
                  <a:srgbClr val="FFFBF0"/>
                </a:solidFill>
                <a:latin typeface="Canva Sans 1"/>
              </a:rPr>
              <a:t>The California Chafee Grant for Foster Youth awards up to $5,000 a year to eligible foster youth.</a:t>
            </a:r>
          </a:p>
          <a:p>
            <a:pPr>
              <a:lnSpc>
                <a:spcPts val="2520"/>
              </a:lnSpc>
            </a:pPr>
            <a:endParaRPr lang="en-US" sz="1800" dirty="0">
              <a:solidFill>
                <a:srgbClr val="FFFBF0"/>
              </a:solidFill>
              <a:latin typeface="Canva Sans 1"/>
            </a:endParaRPr>
          </a:p>
          <a:p>
            <a:pPr>
              <a:lnSpc>
                <a:spcPts val="2520"/>
              </a:lnSpc>
            </a:pPr>
            <a:r>
              <a:rPr lang="en-US" sz="1800" dirty="0">
                <a:solidFill>
                  <a:srgbClr val="FFFBF0"/>
                </a:solidFill>
                <a:latin typeface="Canva Sans 1"/>
              </a:rPr>
              <a:t>Eligibility Requirements:</a:t>
            </a:r>
          </a:p>
          <a:p>
            <a:pPr marL="388620" lvl="1" indent="-194310">
              <a:lnSpc>
                <a:spcPts val="2520"/>
              </a:lnSpc>
              <a:buFont typeface="Arial"/>
              <a:buChar char="•"/>
            </a:pPr>
            <a:r>
              <a:rPr lang="en-US" sz="1800" dirty="0">
                <a:solidFill>
                  <a:srgbClr val="FFFBF0"/>
                </a:solidFill>
                <a:latin typeface="Canva Sans 1"/>
              </a:rPr>
              <a:t>Not have reached your 26th birthday as of July 1st of the award year</a:t>
            </a:r>
          </a:p>
          <a:p>
            <a:pPr>
              <a:lnSpc>
                <a:spcPts val="2520"/>
              </a:lnSpc>
            </a:pPr>
            <a:r>
              <a:rPr lang="en-US" sz="1800" dirty="0">
                <a:solidFill>
                  <a:srgbClr val="FFFBF0"/>
                </a:solidFill>
                <a:latin typeface="Canva Sans 1"/>
              </a:rPr>
              <a:t>AND</a:t>
            </a:r>
          </a:p>
          <a:p>
            <a:pPr marL="388620" lvl="1" indent="-194310">
              <a:lnSpc>
                <a:spcPts val="2520"/>
              </a:lnSpc>
              <a:buFont typeface="Arial"/>
              <a:buChar char="•"/>
            </a:pPr>
            <a:r>
              <a:rPr lang="en-US" sz="1800" dirty="0">
                <a:solidFill>
                  <a:srgbClr val="FFFBF0"/>
                </a:solidFill>
                <a:latin typeface="Canva Sans 1"/>
              </a:rPr>
              <a:t>Be current or former foster youth who was a dependent or ward of the court, </a:t>
            </a:r>
            <a:r>
              <a:rPr lang="en-US" sz="1800" dirty="0" smtClean="0">
                <a:solidFill>
                  <a:srgbClr val="FFFBF0"/>
                </a:solidFill>
                <a:latin typeface="Canva Sans 1"/>
              </a:rPr>
              <a:t>living in an </a:t>
            </a:r>
            <a:r>
              <a:rPr lang="en-US" sz="1800" dirty="0">
                <a:solidFill>
                  <a:srgbClr val="FFFBF0"/>
                </a:solidFill>
                <a:latin typeface="Canva Sans 1"/>
              </a:rPr>
              <a:t>out-of-home foster care placement, between the ages of 16 and 18</a:t>
            </a:r>
          </a:p>
          <a:p>
            <a:pPr>
              <a:lnSpc>
                <a:spcPts val="2520"/>
              </a:lnSpc>
            </a:pPr>
            <a:r>
              <a:rPr lang="en-US" sz="1800" dirty="0">
                <a:solidFill>
                  <a:srgbClr val="FFFBF0"/>
                </a:solidFill>
                <a:latin typeface="Canva Sans 1"/>
              </a:rPr>
              <a:t>OR</a:t>
            </a:r>
          </a:p>
          <a:p>
            <a:pPr marL="388620" lvl="1" indent="-194310">
              <a:lnSpc>
                <a:spcPts val="2520"/>
              </a:lnSpc>
              <a:buFont typeface="Arial"/>
              <a:buChar char="•"/>
            </a:pPr>
            <a:r>
              <a:rPr lang="en-US" sz="1800" dirty="0">
                <a:solidFill>
                  <a:srgbClr val="FFFBF0"/>
                </a:solidFill>
                <a:latin typeface="Canva Sans 1"/>
              </a:rPr>
              <a:t>Be a youth who was placed in out-of-home care by a tribe or tribal organization between the ages of 16-18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501" y="1698053"/>
            <a:ext cx="10157240" cy="3919094"/>
          </a:xfrm>
          <a:prstGeom prst="rect">
            <a:avLst/>
          </a:prstGeom>
          <a:solidFill>
            <a:srgbClr val="850511">
              <a:alpha val="4706"/>
            </a:srgbClr>
          </a:solidFill>
        </p:spPr>
      </p:sp>
      <p:sp>
        <p:nvSpPr>
          <p:cNvPr id="3" name="AutoShape 3"/>
          <p:cNvSpPr/>
          <p:nvPr/>
        </p:nvSpPr>
        <p:spPr>
          <a:xfrm>
            <a:off x="-201820" y="6101485"/>
            <a:ext cx="10129520" cy="121371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611215" y="1697865"/>
            <a:ext cx="3837009" cy="743793"/>
          </a:xfrm>
          <a:prstGeom prst="rect">
            <a:avLst/>
          </a:prstGeom>
        </p:spPr>
        <p:txBody>
          <a:bodyPr wrap="square" lIns="0" tIns="0" rIns="0" bIns="0" rtlCol="0" anchor="t">
            <a:spAutoFit/>
          </a:bodyPr>
          <a:lstStyle/>
          <a:p>
            <a:pPr>
              <a:lnSpc>
                <a:spcPts val="5759"/>
              </a:lnSpc>
            </a:pPr>
            <a:r>
              <a:rPr lang="en-US" sz="3200" spc="48" dirty="0">
                <a:solidFill>
                  <a:srgbClr val="850511"/>
                </a:solidFill>
                <a:latin typeface="Open Sans Bold"/>
              </a:rPr>
              <a:t>Federal Pell Grant</a:t>
            </a:r>
          </a:p>
        </p:txBody>
      </p:sp>
      <p:sp>
        <p:nvSpPr>
          <p:cNvPr id="8" name="TextBox 8"/>
          <p:cNvSpPr txBox="1"/>
          <p:nvPr/>
        </p:nvSpPr>
        <p:spPr>
          <a:xfrm>
            <a:off x="293712" y="2586412"/>
            <a:ext cx="9315841" cy="3204788"/>
          </a:xfrm>
          <a:prstGeom prst="rect">
            <a:avLst/>
          </a:prstGeom>
        </p:spPr>
        <p:txBody>
          <a:bodyPr lIns="0" tIns="0" rIns="0" bIns="0" rtlCol="0" anchor="t">
            <a:spAutoFit/>
          </a:bodyPr>
          <a:lstStyle/>
          <a:p>
            <a:pPr marL="410209" lvl="1" indent="-205105">
              <a:lnSpc>
                <a:spcPts val="2849"/>
              </a:lnSpc>
              <a:buFont typeface="Arial"/>
              <a:buChar char="•"/>
            </a:pPr>
            <a:r>
              <a:rPr lang="en-US" sz="2000" spc="18" dirty="0">
                <a:solidFill>
                  <a:srgbClr val="850511"/>
                </a:solidFill>
                <a:latin typeface="Open Sans"/>
              </a:rPr>
              <a:t>Aid awarded on the basis of financial need and Student Aid Index (SAI)</a:t>
            </a:r>
          </a:p>
          <a:p>
            <a:pPr marL="410209" lvl="1" indent="-205105">
              <a:lnSpc>
                <a:spcPts val="2849"/>
              </a:lnSpc>
              <a:buFont typeface="Arial"/>
              <a:buChar char="•"/>
            </a:pPr>
            <a:r>
              <a:rPr lang="en-US" sz="2000" spc="18" dirty="0">
                <a:solidFill>
                  <a:srgbClr val="850511"/>
                </a:solidFill>
                <a:latin typeface="Open Sans"/>
              </a:rPr>
              <a:t>Currently for 2023-2024 Max Pell is $7,396/year</a:t>
            </a:r>
          </a:p>
          <a:p>
            <a:pPr marL="820419" lvl="2" indent="-273473">
              <a:lnSpc>
                <a:spcPts val="2849"/>
              </a:lnSpc>
              <a:buFont typeface="Arial"/>
              <a:buChar char="⚬"/>
            </a:pPr>
            <a:r>
              <a:rPr lang="en-US" sz="2000" spc="18" dirty="0">
                <a:solidFill>
                  <a:srgbClr val="850511"/>
                </a:solidFill>
                <a:latin typeface="Open Sans"/>
              </a:rPr>
              <a:t>Amount varies with SAI </a:t>
            </a:r>
            <a:r>
              <a:rPr lang="en-US" sz="2000" u="sng" spc="18" dirty="0">
                <a:solidFill>
                  <a:srgbClr val="850511"/>
                </a:solidFill>
                <a:latin typeface="Open Sans"/>
              </a:rPr>
              <a:t>and</a:t>
            </a:r>
            <a:r>
              <a:rPr lang="en-US" sz="2000" spc="18" dirty="0">
                <a:solidFill>
                  <a:srgbClr val="850511"/>
                </a:solidFill>
                <a:latin typeface="Open Sans"/>
              </a:rPr>
              <a:t> units the students is enrolled in</a:t>
            </a:r>
          </a:p>
          <a:p>
            <a:pPr marL="820419" lvl="2" indent="-273473">
              <a:lnSpc>
                <a:spcPts val="2849"/>
              </a:lnSpc>
              <a:buFont typeface="Arial"/>
              <a:buChar char="⚬"/>
            </a:pPr>
            <a:r>
              <a:rPr lang="en-US" sz="2000" spc="18" dirty="0">
                <a:solidFill>
                  <a:srgbClr val="850511"/>
                </a:solidFill>
                <a:latin typeface="Open Sans Italics"/>
              </a:rPr>
              <a:t>You will receive the </a:t>
            </a:r>
            <a:r>
              <a:rPr lang="en-US" sz="2000" u="sng" spc="18" dirty="0">
                <a:solidFill>
                  <a:srgbClr val="850511"/>
                </a:solidFill>
                <a:latin typeface="Open Sans Italics"/>
              </a:rPr>
              <a:t>same</a:t>
            </a:r>
            <a:r>
              <a:rPr lang="en-US" sz="2000" spc="18" dirty="0">
                <a:solidFill>
                  <a:srgbClr val="850511"/>
                </a:solidFill>
                <a:latin typeface="Open Sans Italics"/>
              </a:rPr>
              <a:t> </a:t>
            </a:r>
            <a:r>
              <a:rPr lang="en-US" sz="2000" spc="18" dirty="0" smtClean="0">
                <a:solidFill>
                  <a:srgbClr val="850511"/>
                </a:solidFill>
                <a:latin typeface="Open Sans Italics"/>
              </a:rPr>
              <a:t>Pell </a:t>
            </a:r>
            <a:r>
              <a:rPr lang="en-US" sz="2000" spc="18" dirty="0">
                <a:solidFill>
                  <a:srgbClr val="850511"/>
                </a:solidFill>
                <a:latin typeface="Open Sans Italics"/>
              </a:rPr>
              <a:t>Grant </a:t>
            </a:r>
            <a:r>
              <a:rPr lang="en-US" sz="2000" spc="18" dirty="0" smtClean="0">
                <a:solidFill>
                  <a:srgbClr val="850511"/>
                </a:solidFill>
                <a:latin typeface="Open Sans Italics"/>
              </a:rPr>
              <a:t>award at </a:t>
            </a:r>
            <a:r>
              <a:rPr lang="en-US" sz="2000" spc="18" dirty="0">
                <a:solidFill>
                  <a:srgbClr val="850511"/>
                </a:solidFill>
                <a:latin typeface="Open Sans Italics"/>
              </a:rPr>
              <a:t>any college you attend</a:t>
            </a:r>
          </a:p>
          <a:p>
            <a:pPr marL="410209" lvl="1" indent="-205105">
              <a:lnSpc>
                <a:spcPts val="2849"/>
              </a:lnSpc>
              <a:buFont typeface="Arial"/>
              <a:buChar char="•"/>
            </a:pPr>
            <a:r>
              <a:rPr lang="en-US" sz="2000" spc="18" dirty="0">
                <a:solidFill>
                  <a:srgbClr val="850511"/>
                </a:solidFill>
                <a:latin typeface="Open Sans"/>
              </a:rPr>
              <a:t>Must apply </a:t>
            </a:r>
            <a:r>
              <a:rPr lang="en-US" sz="2000" spc="18" dirty="0" smtClean="0">
                <a:solidFill>
                  <a:srgbClr val="850511"/>
                </a:solidFill>
                <a:latin typeface="Open Sans"/>
              </a:rPr>
              <a:t>annually </a:t>
            </a:r>
            <a:r>
              <a:rPr lang="en-US" sz="2000" spc="18" dirty="0">
                <a:solidFill>
                  <a:srgbClr val="850511"/>
                </a:solidFill>
                <a:latin typeface="Open Sans"/>
              </a:rPr>
              <a:t>through the FAFSA</a:t>
            </a:r>
          </a:p>
          <a:p>
            <a:pPr>
              <a:lnSpc>
                <a:spcPts val="2849"/>
              </a:lnSpc>
            </a:pPr>
            <a:r>
              <a:rPr lang="en-US" sz="2000" spc="18" dirty="0" smtClean="0">
                <a:solidFill>
                  <a:srgbClr val="850511"/>
                </a:solidFill>
                <a:latin typeface="Open Sans"/>
              </a:rPr>
              <a:t>       </a:t>
            </a:r>
            <a:endParaRPr lang="en-US" sz="2000" spc="18" dirty="0">
              <a:solidFill>
                <a:srgbClr val="850511"/>
              </a:solidFill>
              <a:latin typeface="Open Sans"/>
            </a:endParaRPr>
          </a:p>
          <a:p>
            <a:pPr>
              <a:lnSpc>
                <a:spcPts val="2849"/>
              </a:lnSpc>
              <a:spcBef>
                <a:spcPct val="0"/>
              </a:spcBef>
            </a:pPr>
            <a:r>
              <a:rPr lang="en-US" sz="2000" spc="18" dirty="0">
                <a:solidFill>
                  <a:srgbClr val="850511"/>
                </a:solidFill>
                <a:latin typeface="Open Sans"/>
              </a:rPr>
              <a:t>FAFSA deadline for federal aid is June 30th of the end of the school year; students can receive retroactive funding if applying </a:t>
            </a:r>
            <a:r>
              <a:rPr lang="en-US" sz="2000" spc="18" dirty="0" smtClean="0">
                <a:solidFill>
                  <a:srgbClr val="850511"/>
                </a:solidFill>
                <a:latin typeface="Open Sans"/>
              </a:rPr>
              <a:t>late.</a:t>
            </a:r>
            <a:endParaRPr lang="en-US" sz="2000" spc="18" dirty="0">
              <a:solidFill>
                <a:srgbClr val="850511"/>
              </a:solidFill>
              <a:latin typeface="Open Sans"/>
            </a:endParaRPr>
          </a:p>
          <a:p>
            <a:pPr>
              <a:lnSpc>
                <a:spcPts val="2849"/>
              </a:lnSpc>
              <a:spcBef>
                <a:spcPct val="0"/>
              </a:spcBef>
            </a:pPr>
            <a:endParaRPr lang="en-US" sz="1899" spc="18" dirty="0">
              <a:solidFill>
                <a:srgbClr val="850511"/>
              </a:solidFill>
              <a:latin typeface="Open Sans"/>
            </a:endParaRPr>
          </a:p>
        </p:txBody>
      </p:sp>
      <p:sp>
        <p:nvSpPr>
          <p:cNvPr id="10" name="Freeform 10"/>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
        <p:nvSpPr>
          <p:cNvPr id="11" name="TextBox 10"/>
          <p:cNvSpPr txBox="1"/>
          <p:nvPr/>
        </p:nvSpPr>
        <p:spPr>
          <a:xfrm>
            <a:off x="2195798" y="577549"/>
            <a:ext cx="5334281" cy="830997"/>
          </a:xfrm>
          <a:prstGeom prst="rect">
            <a:avLst/>
          </a:prstGeom>
          <a:noFill/>
        </p:spPr>
        <p:txBody>
          <a:bodyPr wrap="none" rtlCol="0">
            <a:spAutoFit/>
          </a:bodyPr>
          <a:lstStyle/>
          <a:p>
            <a:r>
              <a:rPr lang="en-US" sz="4800" dirty="0" smtClean="0"/>
              <a:t>Federal Financial Aid</a:t>
            </a:r>
            <a:endParaRPr lang="en-US" sz="4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501" y="1698053"/>
            <a:ext cx="10157240" cy="3919094"/>
          </a:xfrm>
          <a:prstGeom prst="rect">
            <a:avLst/>
          </a:prstGeom>
          <a:solidFill>
            <a:srgbClr val="850511">
              <a:alpha val="4706"/>
            </a:srgbClr>
          </a:solidFill>
        </p:spPr>
      </p:sp>
      <p:sp>
        <p:nvSpPr>
          <p:cNvPr id="3" name="AutoShape 3"/>
          <p:cNvSpPr/>
          <p:nvPr/>
        </p:nvSpPr>
        <p:spPr>
          <a:xfrm>
            <a:off x="-201820" y="6101485"/>
            <a:ext cx="10129520" cy="121371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611215" y="1697865"/>
            <a:ext cx="4113185" cy="663771"/>
          </a:xfrm>
          <a:prstGeom prst="rect">
            <a:avLst/>
          </a:prstGeom>
        </p:spPr>
        <p:txBody>
          <a:bodyPr wrap="square" lIns="0" tIns="0" rIns="0" bIns="0" rtlCol="0" anchor="t">
            <a:spAutoFit/>
          </a:bodyPr>
          <a:lstStyle/>
          <a:p>
            <a:pPr>
              <a:lnSpc>
                <a:spcPts val="5759"/>
              </a:lnSpc>
            </a:pPr>
            <a:r>
              <a:rPr lang="en-US" sz="3200" spc="48" dirty="0">
                <a:solidFill>
                  <a:srgbClr val="850511"/>
                </a:solidFill>
                <a:latin typeface="Open Sans Bold"/>
              </a:rPr>
              <a:t>Federal </a:t>
            </a:r>
            <a:r>
              <a:rPr lang="en-US" sz="3200" spc="48" dirty="0" smtClean="0">
                <a:solidFill>
                  <a:srgbClr val="850511"/>
                </a:solidFill>
                <a:latin typeface="Open Sans Bold"/>
              </a:rPr>
              <a:t>SEOG</a:t>
            </a:r>
            <a:endParaRPr lang="en-US" sz="3200" spc="48" dirty="0">
              <a:solidFill>
                <a:srgbClr val="850511"/>
              </a:solidFill>
              <a:latin typeface="Open Sans Bold"/>
            </a:endParaRPr>
          </a:p>
        </p:txBody>
      </p:sp>
      <p:sp>
        <p:nvSpPr>
          <p:cNvPr id="8" name="TextBox 8"/>
          <p:cNvSpPr txBox="1"/>
          <p:nvPr/>
        </p:nvSpPr>
        <p:spPr>
          <a:xfrm>
            <a:off x="293712" y="2586412"/>
            <a:ext cx="9315841" cy="3308598"/>
          </a:xfrm>
          <a:prstGeom prst="rect">
            <a:avLst/>
          </a:prstGeom>
        </p:spPr>
        <p:txBody>
          <a:bodyPr lIns="0" tIns="0" rIns="0" bIns="0" rtlCol="0" anchor="t">
            <a:spAutoFit/>
          </a:bodyPr>
          <a:lstStyle/>
          <a:p>
            <a:pPr marL="410209" lvl="1" indent="-205105">
              <a:lnSpc>
                <a:spcPts val="2849"/>
              </a:lnSpc>
              <a:buFont typeface="Arial"/>
              <a:buChar char="•"/>
            </a:pPr>
            <a:r>
              <a:rPr lang="en-US" sz="2000" spc="18" dirty="0">
                <a:solidFill>
                  <a:srgbClr val="850511"/>
                </a:solidFill>
                <a:latin typeface="Open Sans"/>
              </a:rPr>
              <a:t>Federal financial aid program with limited </a:t>
            </a:r>
            <a:r>
              <a:rPr lang="en-US" sz="2000" spc="18" dirty="0" smtClean="0">
                <a:solidFill>
                  <a:srgbClr val="850511"/>
                </a:solidFill>
                <a:latin typeface="Open Sans"/>
              </a:rPr>
              <a:t>funds</a:t>
            </a:r>
            <a:endParaRPr lang="en-US" sz="2000" spc="18" dirty="0">
              <a:solidFill>
                <a:srgbClr val="850511"/>
              </a:solidFill>
              <a:latin typeface="Open Sans"/>
            </a:endParaRPr>
          </a:p>
          <a:p>
            <a:pPr marL="410209" lvl="1" indent="-205105">
              <a:lnSpc>
                <a:spcPts val="2849"/>
              </a:lnSpc>
              <a:buFont typeface="Arial"/>
              <a:buChar char="•"/>
            </a:pPr>
            <a:r>
              <a:rPr lang="en-US" sz="2000" spc="18" dirty="0">
                <a:solidFill>
                  <a:srgbClr val="850511"/>
                </a:solidFill>
                <a:latin typeface="Open Sans"/>
              </a:rPr>
              <a:t>Must be a Pell Grant recipient </a:t>
            </a:r>
            <a:r>
              <a:rPr lang="en-US" sz="2000" spc="18" dirty="0" smtClean="0">
                <a:solidFill>
                  <a:srgbClr val="850511"/>
                </a:solidFill>
                <a:latin typeface="Open Sans"/>
              </a:rPr>
              <a:t>(not just eligible)</a:t>
            </a:r>
          </a:p>
          <a:p>
            <a:pPr marL="410209" lvl="1" indent="-205105">
              <a:lnSpc>
                <a:spcPts val="2849"/>
              </a:lnSpc>
              <a:buFont typeface="Arial"/>
              <a:buChar char="•"/>
            </a:pPr>
            <a:r>
              <a:rPr lang="en-US" sz="2000" spc="18" dirty="0" smtClean="0">
                <a:solidFill>
                  <a:srgbClr val="850511"/>
                </a:solidFill>
                <a:latin typeface="Open Sans"/>
              </a:rPr>
              <a:t>Aid </a:t>
            </a:r>
            <a:r>
              <a:rPr lang="en-US" sz="2000" spc="18" dirty="0">
                <a:solidFill>
                  <a:srgbClr val="850511"/>
                </a:solidFill>
                <a:latin typeface="Open Sans"/>
              </a:rPr>
              <a:t>awarded on the basis of financial need and Student Aid Index (SAI)</a:t>
            </a:r>
          </a:p>
          <a:p>
            <a:pPr marL="867409" lvl="2" indent="-205105">
              <a:lnSpc>
                <a:spcPts val="2849"/>
              </a:lnSpc>
              <a:buFont typeface="Arial"/>
              <a:buChar char="•"/>
            </a:pPr>
            <a:r>
              <a:rPr lang="en-US" sz="2000" spc="18" dirty="0" smtClean="0">
                <a:solidFill>
                  <a:srgbClr val="850511"/>
                </a:solidFill>
                <a:latin typeface="Open Sans"/>
              </a:rPr>
              <a:t>Must have an SAI of &lt;=0 (the range is </a:t>
            </a:r>
            <a:r>
              <a:rPr lang="en-US" sz="2000" b="1" spc="18" dirty="0" smtClean="0">
                <a:solidFill>
                  <a:srgbClr val="850511"/>
                </a:solidFill>
                <a:latin typeface="Open Sans"/>
              </a:rPr>
              <a:t>-</a:t>
            </a:r>
            <a:r>
              <a:rPr lang="en-US" sz="2000" spc="18" dirty="0" smtClean="0">
                <a:solidFill>
                  <a:srgbClr val="850511"/>
                </a:solidFill>
                <a:latin typeface="Open Sans"/>
              </a:rPr>
              <a:t>1500 to 999,999)</a:t>
            </a:r>
          </a:p>
          <a:p>
            <a:pPr marL="820419" lvl="2" indent="-273473">
              <a:lnSpc>
                <a:spcPts val="2849"/>
              </a:lnSpc>
              <a:buFont typeface="Arial"/>
              <a:buChar char="⚬"/>
            </a:pPr>
            <a:r>
              <a:rPr lang="en-US" sz="2000" spc="18" dirty="0" smtClean="0">
                <a:solidFill>
                  <a:srgbClr val="850511"/>
                </a:solidFill>
                <a:latin typeface="Open Sans"/>
              </a:rPr>
              <a:t>Amount is $300/semester (Fall/Spring) with enrollment at 6+ units</a:t>
            </a:r>
          </a:p>
          <a:p>
            <a:pPr marL="820419" lvl="2" indent="-273473">
              <a:lnSpc>
                <a:spcPts val="2849"/>
              </a:lnSpc>
              <a:buFont typeface="Arial"/>
              <a:buChar char="⚬"/>
            </a:pPr>
            <a:r>
              <a:rPr lang="en-US" sz="2000" spc="18" dirty="0" smtClean="0">
                <a:solidFill>
                  <a:srgbClr val="850511"/>
                </a:solidFill>
                <a:latin typeface="Open Sans" panose="020B0604020202020204" charset="0"/>
                <a:ea typeface="Open Sans" panose="020B0604020202020204" charset="0"/>
                <a:cs typeface="Open Sans" panose="020B0604020202020204" charset="0"/>
              </a:rPr>
              <a:t>You </a:t>
            </a:r>
            <a:r>
              <a:rPr lang="en-US" sz="2000" i="1" u="sng" spc="18" dirty="0" smtClean="0">
                <a:solidFill>
                  <a:srgbClr val="850511"/>
                </a:solidFill>
                <a:latin typeface="Open Sans" panose="020B0604020202020204" charset="0"/>
                <a:ea typeface="Open Sans" panose="020B0604020202020204" charset="0"/>
                <a:cs typeface="Open Sans" panose="020B0604020202020204" charset="0"/>
              </a:rPr>
              <a:t>may not</a:t>
            </a:r>
            <a:r>
              <a:rPr lang="en-US" sz="2000" i="1" spc="18" dirty="0" smtClean="0">
                <a:solidFill>
                  <a:srgbClr val="850511"/>
                </a:solidFill>
                <a:latin typeface="Open Sans" panose="020B0604020202020204" charset="0"/>
                <a:ea typeface="Open Sans" panose="020B0604020202020204" charset="0"/>
                <a:cs typeface="Open Sans" panose="020B0604020202020204" charset="0"/>
              </a:rPr>
              <a:t> </a:t>
            </a:r>
            <a:r>
              <a:rPr lang="en-US" sz="2000" spc="18" dirty="0">
                <a:solidFill>
                  <a:srgbClr val="850511"/>
                </a:solidFill>
                <a:latin typeface="Open Sans" panose="020B0604020202020204" charset="0"/>
                <a:ea typeface="Open Sans" panose="020B0604020202020204" charset="0"/>
                <a:cs typeface="Open Sans" panose="020B0604020202020204" charset="0"/>
              </a:rPr>
              <a:t>receive the same amount of </a:t>
            </a:r>
            <a:r>
              <a:rPr lang="en-US" sz="2000" spc="18" dirty="0" smtClean="0">
                <a:solidFill>
                  <a:srgbClr val="850511"/>
                </a:solidFill>
                <a:latin typeface="Open Sans" panose="020B0604020202020204" charset="0"/>
                <a:ea typeface="Open Sans" panose="020B0604020202020204" charset="0"/>
                <a:cs typeface="Open Sans" panose="020B0604020202020204" charset="0"/>
              </a:rPr>
              <a:t>SEOG </a:t>
            </a:r>
            <a:r>
              <a:rPr lang="en-US" sz="2000" spc="18" dirty="0">
                <a:solidFill>
                  <a:srgbClr val="850511"/>
                </a:solidFill>
                <a:latin typeface="Open Sans" panose="020B0604020202020204" charset="0"/>
                <a:ea typeface="Open Sans" panose="020B0604020202020204" charset="0"/>
                <a:cs typeface="Open Sans" panose="020B0604020202020204" charset="0"/>
              </a:rPr>
              <a:t>at </a:t>
            </a:r>
            <a:r>
              <a:rPr lang="en-US" sz="2000" spc="18" dirty="0" smtClean="0">
                <a:solidFill>
                  <a:srgbClr val="850511"/>
                </a:solidFill>
                <a:latin typeface="Open Sans" panose="020B0604020202020204" charset="0"/>
                <a:ea typeface="Open Sans" panose="020B0604020202020204" charset="0"/>
                <a:cs typeface="Open Sans" panose="020B0604020202020204" charset="0"/>
              </a:rPr>
              <a:t>other colleges</a:t>
            </a:r>
            <a:endParaRPr lang="en-US" sz="2000" spc="18" dirty="0">
              <a:solidFill>
                <a:srgbClr val="850511"/>
              </a:solidFill>
              <a:latin typeface="Open Sans" panose="020B0604020202020204" charset="0"/>
              <a:ea typeface="Open Sans" panose="020B0604020202020204" charset="0"/>
              <a:cs typeface="Open Sans" panose="020B0604020202020204" charset="0"/>
            </a:endParaRPr>
          </a:p>
          <a:p>
            <a:pPr marL="410209" lvl="1" indent="-205105">
              <a:lnSpc>
                <a:spcPts val="2849"/>
              </a:lnSpc>
              <a:buFont typeface="Arial"/>
              <a:buChar char="•"/>
            </a:pPr>
            <a:r>
              <a:rPr lang="en-US" sz="2000" spc="18" dirty="0">
                <a:solidFill>
                  <a:srgbClr val="850511"/>
                </a:solidFill>
                <a:latin typeface="Open Sans"/>
              </a:rPr>
              <a:t>Must apply annually through the FAFSA</a:t>
            </a:r>
          </a:p>
          <a:p>
            <a:pPr>
              <a:lnSpc>
                <a:spcPts val="2849"/>
              </a:lnSpc>
            </a:pPr>
            <a:r>
              <a:rPr lang="en-US" sz="1899" spc="18" dirty="0" smtClean="0">
                <a:solidFill>
                  <a:srgbClr val="850511"/>
                </a:solidFill>
                <a:latin typeface="Open Sans"/>
              </a:rPr>
              <a:t>       </a:t>
            </a:r>
            <a:endParaRPr lang="en-US" sz="1899" spc="18" dirty="0">
              <a:solidFill>
                <a:srgbClr val="850511"/>
              </a:solidFill>
              <a:latin typeface="Open Sans"/>
            </a:endParaRPr>
          </a:p>
          <a:p>
            <a:pPr>
              <a:lnSpc>
                <a:spcPts val="2849"/>
              </a:lnSpc>
              <a:spcBef>
                <a:spcPct val="0"/>
              </a:spcBef>
            </a:pPr>
            <a:endParaRPr lang="en-US" sz="1899" spc="18" dirty="0">
              <a:solidFill>
                <a:srgbClr val="850511"/>
              </a:solidFill>
              <a:latin typeface="Open Sans"/>
            </a:endParaRPr>
          </a:p>
        </p:txBody>
      </p:sp>
      <p:sp>
        <p:nvSpPr>
          <p:cNvPr id="10" name="Freeform 10"/>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Tree>
    <p:extLst>
      <p:ext uri="{BB962C8B-B14F-4D97-AF65-F5344CB8AC3E}">
        <p14:creationId xmlns:p14="http://schemas.microsoft.com/office/powerpoint/2010/main" val="2012394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501" y="1698053"/>
            <a:ext cx="10157240" cy="3919094"/>
          </a:xfrm>
          <a:prstGeom prst="rect">
            <a:avLst/>
          </a:prstGeom>
          <a:solidFill>
            <a:srgbClr val="850511">
              <a:alpha val="4706"/>
            </a:srgbClr>
          </a:solidFill>
        </p:spPr>
      </p:sp>
      <p:sp>
        <p:nvSpPr>
          <p:cNvPr id="3" name="AutoShape 3"/>
          <p:cNvSpPr/>
          <p:nvPr/>
        </p:nvSpPr>
        <p:spPr>
          <a:xfrm>
            <a:off x="-201820" y="6101485"/>
            <a:ext cx="10129520" cy="121371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611215" y="1697865"/>
            <a:ext cx="4113185" cy="606063"/>
          </a:xfrm>
          <a:prstGeom prst="rect">
            <a:avLst/>
          </a:prstGeom>
        </p:spPr>
        <p:txBody>
          <a:bodyPr wrap="square" lIns="0" tIns="0" rIns="0" bIns="0" rtlCol="0" anchor="t">
            <a:spAutoFit/>
          </a:bodyPr>
          <a:lstStyle/>
          <a:p>
            <a:pPr>
              <a:lnSpc>
                <a:spcPts val="5160"/>
              </a:lnSpc>
            </a:pPr>
            <a:r>
              <a:rPr lang="en-US" sz="3200" spc="43" dirty="0">
                <a:solidFill>
                  <a:srgbClr val="850511"/>
                </a:solidFill>
                <a:latin typeface="Open Sans Bold"/>
              </a:rPr>
              <a:t>Federal </a:t>
            </a:r>
            <a:r>
              <a:rPr lang="en-US" sz="3200" spc="43" dirty="0" smtClean="0">
                <a:solidFill>
                  <a:srgbClr val="850511"/>
                </a:solidFill>
                <a:latin typeface="Open Sans Bold"/>
              </a:rPr>
              <a:t>Work-Study</a:t>
            </a:r>
            <a:endParaRPr lang="en-US" sz="3200" spc="43" dirty="0">
              <a:solidFill>
                <a:srgbClr val="850511"/>
              </a:solidFill>
              <a:latin typeface="Open Sans Bold"/>
            </a:endParaRPr>
          </a:p>
        </p:txBody>
      </p:sp>
      <p:sp>
        <p:nvSpPr>
          <p:cNvPr id="8" name="TextBox 8"/>
          <p:cNvSpPr txBox="1"/>
          <p:nvPr/>
        </p:nvSpPr>
        <p:spPr>
          <a:xfrm>
            <a:off x="293712" y="2586412"/>
            <a:ext cx="9315841" cy="3411190"/>
          </a:xfrm>
          <a:prstGeom prst="rect">
            <a:avLst/>
          </a:prstGeom>
        </p:spPr>
        <p:txBody>
          <a:bodyPr lIns="0" tIns="0" rIns="0" bIns="0" rtlCol="0" anchor="t">
            <a:spAutoFit/>
          </a:bodyPr>
          <a:lstStyle/>
          <a:p>
            <a:pPr marL="518160" lvl="1" indent="-259080">
              <a:lnSpc>
                <a:spcPts val="3359"/>
              </a:lnSpc>
              <a:buFont typeface="Arial"/>
              <a:buChar char="•"/>
            </a:pPr>
            <a:r>
              <a:rPr lang="en-US" sz="2000" dirty="0">
                <a:solidFill>
                  <a:srgbClr val="850511"/>
                </a:solidFill>
                <a:latin typeface="Canva Sans 1"/>
              </a:rPr>
              <a:t>Federal financial aid program </a:t>
            </a:r>
            <a:r>
              <a:rPr lang="en-US" sz="2000" dirty="0" smtClean="0">
                <a:solidFill>
                  <a:srgbClr val="850511"/>
                </a:solidFill>
                <a:latin typeface="Canva Sans 1"/>
              </a:rPr>
              <a:t>with limited funds</a:t>
            </a:r>
            <a:endParaRPr lang="en-US" sz="2000" dirty="0">
              <a:solidFill>
                <a:srgbClr val="850511"/>
              </a:solidFill>
              <a:latin typeface="Canva Sans 1"/>
            </a:endParaRPr>
          </a:p>
          <a:p>
            <a:pPr marL="518160" lvl="1" indent="-259080">
              <a:lnSpc>
                <a:spcPts val="3359"/>
              </a:lnSpc>
              <a:buFont typeface="Arial"/>
              <a:buChar char="•"/>
            </a:pPr>
            <a:r>
              <a:rPr lang="en-US" sz="2000" dirty="0">
                <a:solidFill>
                  <a:srgbClr val="850511"/>
                </a:solidFill>
                <a:latin typeface="Canva Sans 1"/>
              </a:rPr>
              <a:t>Money earned through </a:t>
            </a:r>
            <a:r>
              <a:rPr lang="en-US" sz="2000" dirty="0" smtClean="0">
                <a:solidFill>
                  <a:srgbClr val="850511"/>
                </a:solidFill>
                <a:latin typeface="Canva Sans 1"/>
              </a:rPr>
              <a:t>a job that may be on or off campus</a:t>
            </a:r>
            <a:endParaRPr lang="en-US" sz="2000" dirty="0">
              <a:solidFill>
                <a:srgbClr val="850511"/>
              </a:solidFill>
              <a:latin typeface="Canva Sans 1"/>
            </a:endParaRPr>
          </a:p>
          <a:p>
            <a:pPr marL="518160" lvl="1" indent="-259080">
              <a:lnSpc>
                <a:spcPts val="3359"/>
              </a:lnSpc>
              <a:buFont typeface="Arial"/>
              <a:buChar char="•"/>
            </a:pPr>
            <a:r>
              <a:rPr lang="en-US" sz="2000" dirty="0">
                <a:solidFill>
                  <a:srgbClr val="850511"/>
                </a:solidFill>
                <a:latin typeface="Canva Sans 1"/>
              </a:rPr>
              <a:t>Must have financial </a:t>
            </a:r>
            <a:r>
              <a:rPr lang="en-US" sz="2000" dirty="0" smtClean="0">
                <a:solidFill>
                  <a:srgbClr val="850511"/>
                </a:solidFill>
                <a:latin typeface="Canva Sans 1"/>
              </a:rPr>
              <a:t>need and be enrolled in 6+ units</a:t>
            </a:r>
            <a:endParaRPr lang="en-US" sz="2000" dirty="0">
              <a:solidFill>
                <a:srgbClr val="850511"/>
              </a:solidFill>
              <a:latin typeface="Canva Sans 1"/>
            </a:endParaRPr>
          </a:p>
          <a:p>
            <a:pPr marL="518160" lvl="1" indent="-259080">
              <a:lnSpc>
                <a:spcPts val="3359"/>
              </a:lnSpc>
              <a:buFont typeface="Arial"/>
              <a:buChar char="•"/>
            </a:pPr>
            <a:r>
              <a:rPr lang="en-US" sz="2000" dirty="0">
                <a:solidFill>
                  <a:srgbClr val="850511"/>
                </a:solidFill>
                <a:latin typeface="Canva Sans 1"/>
              </a:rPr>
              <a:t>Work hours are flexible with student's class schedule</a:t>
            </a:r>
          </a:p>
          <a:p>
            <a:pPr marL="518160" lvl="1" indent="-259080">
              <a:lnSpc>
                <a:spcPts val="3359"/>
              </a:lnSpc>
              <a:buFont typeface="Arial"/>
              <a:buChar char="•"/>
            </a:pPr>
            <a:r>
              <a:rPr lang="en-US" sz="2000" dirty="0">
                <a:solidFill>
                  <a:srgbClr val="850511"/>
                </a:solidFill>
                <a:latin typeface="Canva Sans 1"/>
              </a:rPr>
              <a:t>Each college has its own award policy, pay rates and </a:t>
            </a:r>
            <a:r>
              <a:rPr lang="en-US" sz="2000" dirty="0" smtClean="0">
                <a:solidFill>
                  <a:srgbClr val="850511"/>
                </a:solidFill>
                <a:latin typeface="Canva Sans 1"/>
              </a:rPr>
              <a:t>procedures</a:t>
            </a:r>
          </a:p>
          <a:p>
            <a:pPr marL="518160" lvl="1" indent="-259080">
              <a:lnSpc>
                <a:spcPts val="3359"/>
              </a:lnSpc>
              <a:buFont typeface="Arial"/>
              <a:buChar char="•"/>
            </a:pPr>
            <a:r>
              <a:rPr lang="en-US" sz="2000" spc="18" dirty="0">
                <a:solidFill>
                  <a:srgbClr val="850511"/>
                </a:solidFill>
                <a:latin typeface="Open Sans"/>
              </a:rPr>
              <a:t>Must apply annually through the FAFSA</a:t>
            </a:r>
          </a:p>
          <a:p>
            <a:pPr marL="259080" lvl="1">
              <a:lnSpc>
                <a:spcPts val="3359"/>
              </a:lnSpc>
            </a:pPr>
            <a:endParaRPr lang="en-US" sz="2000" dirty="0">
              <a:solidFill>
                <a:srgbClr val="850511"/>
              </a:solidFill>
              <a:latin typeface="Canva Sans 1"/>
            </a:endParaRPr>
          </a:p>
          <a:p>
            <a:pPr>
              <a:lnSpc>
                <a:spcPts val="2849"/>
              </a:lnSpc>
              <a:spcBef>
                <a:spcPct val="0"/>
              </a:spcBef>
            </a:pPr>
            <a:endParaRPr lang="en-US" sz="1899" spc="18" dirty="0">
              <a:solidFill>
                <a:srgbClr val="850511"/>
              </a:solidFill>
              <a:latin typeface="Open Sans"/>
            </a:endParaRPr>
          </a:p>
        </p:txBody>
      </p:sp>
      <p:sp>
        <p:nvSpPr>
          <p:cNvPr id="9" name="TextBox 9"/>
          <p:cNvSpPr txBox="1"/>
          <p:nvPr/>
        </p:nvSpPr>
        <p:spPr>
          <a:xfrm>
            <a:off x="551645" y="6545580"/>
            <a:ext cx="1978075" cy="220979"/>
          </a:xfrm>
          <a:prstGeom prst="rect">
            <a:avLst/>
          </a:prstGeom>
        </p:spPr>
        <p:txBody>
          <a:bodyPr lIns="0" tIns="0" rIns="0" bIns="0" rtlCol="0" anchor="t">
            <a:spAutoFit/>
          </a:bodyPr>
          <a:lstStyle/>
          <a:p>
            <a:pPr algn="ctr">
              <a:lnSpc>
                <a:spcPts val="1800"/>
              </a:lnSpc>
              <a:spcBef>
                <a:spcPct val="0"/>
              </a:spcBef>
            </a:pPr>
            <a:r>
              <a:rPr lang="en-US" sz="1200" spc="12">
                <a:solidFill>
                  <a:srgbClr val="FFFFFF"/>
                </a:solidFill>
                <a:latin typeface="Open Sans"/>
              </a:rPr>
              <a:t> http://www.studentaid.gov</a:t>
            </a:r>
          </a:p>
        </p:txBody>
      </p:sp>
      <p:sp>
        <p:nvSpPr>
          <p:cNvPr id="10" name="Freeform 10"/>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Tree>
    <p:extLst>
      <p:ext uri="{BB962C8B-B14F-4D97-AF65-F5344CB8AC3E}">
        <p14:creationId xmlns:p14="http://schemas.microsoft.com/office/powerpoint/2010/main" val="30647693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9824" y="1369078"/>
            <a:ext cx="10157240" cy="4498322"/>
          </a:xfrm>
          <a:prstGeom prst="rect">
            <a:avLst/>
          </a:prstGeom>
          <a:solidFill>
            <a:srgbClr val="850511">
              <a:alpha val="4706"/>
            </a:srgbClr>
          </a:solidFill>
        </p:spPr>
      </p:sp>
      <p:sp>
        <p:nvSpPr>
          <p:cNvPr id="3" name="AutoShape 3"/>
          <p:cNvSpPr/>
          <p:nvPr/>
        </p:nvSpPr>
        <p:spPr>
          <a:xfrm>
            <a:off x="-201820" y="6101485"/>
            <a:ext cx="10129520" cy="121371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611215" y="1295400"/>
            <a:ext cx="4265585" cy="666849"/>
          </a:xfrm>
          <a:prstGeom prst="rect">
            <a:avLst/>
          </a:prstGeom>
        </p:spPr>
        <p:txBody>
          <a:bodyPr wrap="square" lIns="0" tIns="0" rIns="0" bIns="0" rtlCol="0" anchor="t">
            <a:spAutoFit/>
          </a:bodyPr>
          <a:lstStyle/>
          <a:p>
            <a:pPr>
              <a:lnSpc>
                <a:spcPts val="5160"/>
              </a:lnSpc>
            </a:pPr>
            <a:r>
              <a:rPr lang="en-US" sz="3200" spc="43" dirty="0">
                <a:solidFill>
                  <a:srgbClr val="850511"/>
                </a:solidFill>
                <a:latin typeface="Open Sans Bold"/>
              </a:rPr>
              <a:t>Federal </a:t>
            </a:r>
            <a:r>
              <a:rPr lang="en-US" sz="3200" spc="43" dirty="0" smtClean="0">
                <a:solidFill>
                  <a:srgbClr val="850511"/>
                </a:solidFill>
                <a:latin typeface="Open Sans Bold"/>
              </a:rPr>
              <a:t>Direct Loans</a:t>
            </a:r>
            <a:endParaRPr lang="en-US" sz="3200" spc="43" dirty="0">
              <a:solidFill>
                <a:srgbClr val="850511"/>
              </a:solidFill>
              <a:latin typeface="Open Sans Bold"/>
            </a:endParaRPr>
          </a:p>
        </p:txBody>
      </p:sp>
      <p:sp>
        <p:nvSpPr>
          <p:cNvPr id="8" name="TextBox 8"/>
          <p:cNvSpPr txBox="1"/>
          <p:nvPr/>
        </p:nvSpPr>
        <p:spPr>
          <a:xfrm>
            <a:off x="293712" y="1981200"/>
            <a:ext cx="9315841" cy="5155257"/>
          </a:xfrm>
          <a:prstGeom prst="rect">
            <a:avLst/>
          </a:prstGeom>
        </p:spPr>
        <p:txBody>
          <a:bodyPr lIns="0" tIns="0" rIns="0" bIns="0" rtlCol="0" anchor="t">
            <a:spAutoFit/>
          </a:bodyPr>
          <a:lstStyle/>
          <a:p>
            <a:pPr marL="518160" lvl="1" indent="-259080">
              <a:lnSpc>
                <a:spcPts val="3359"/>
              </a:lnSpc>
              <a:buFont typeface="Arial"/>
              <a:buChar char="•"/>
            </a:pPr>
            <a:r>
              <a:rPr lang="en-US" sz="2000" dirty="0" smtClean="0">
                <a:solidFill>
                  <a:srgbClr val="850511"/>
                </a:solidFill>
                <a:latin typeface="Canva Sans 1"/>
              </a:rPr>
              <a:t>Money borrowed from Dept. of Education by the student</a:t>
            </a:r>
            <a:endParaRPr lang="en-US" sz="2000" dirty="0">
              <a:solidFill>
                <a:srgbClr val="850511"/>
              </a:solidFill>
              <a:latin typeface="Canva Sans 1"/>
            </a:endParaRPr>
          </a:p>
          <a:p>
            <a:pPr marL="975360" lvl="2" indent="-259080">
              <a:lnSpc>
                <a:spcPts val="3359"/>
              </a:lnSpc>
              <a:buFont typeface="Arial"/>
              <a:buChar char="•"/>
            </a:pPr>
            <a:r>
              <a:rPr lang="en-US" sz="2000" dirty="0">
                <a:solidFill>
                  <a:srgbClr val="850511"/>
                </a:solidFill>
                <a:latin typeface="Canva Sans 1"/>
              </a:rPr>
              <a:t>Must have financial </a:t>
            </a:r>
            <a:r>
              <a:rPr lang="en-US" sz="2000" dirty="0" smtClean="0">
                <a:solidFill>
                  <a:srgbClr val="850511"/>
                </a:solidFill>
                <a:latin typeface="Canva Sans 1"/>
              </a:rPr>
              <a:t>need for </a:t>
            </a:r>
            <a:r>
              <a:rPr lang="en-US" sz="2000" dirty="0">
                <a:solidFill>
                  <a:srgbClr val="850511"/>
                </a:solidFill>
                <a:latin typeface="Canva Sans 1"/>
              </a:rPr>
              <a:t>Subsidized (government pays interest while in school)</a:t>
            </a:r>
          </a:p>
          <a:p>
            <a:pPr marL="975360" lvl="2" indent="-259080">
              <a:lnSpc>
                <a:spcPts val="3359"/>
              </a:lnSpc>
              <a:buFont typeface="Arial"/>
              <a:buChar char="•"/>
            </a:pPr>
            <a:r>
              <a:rPr lang="en-US" sz="2000" dirty="0">
                <a:solidFill>
                  <a:srgbClr val="850511"/>
                </a:solidFill>
                <a:latin typeface="Canva Sans 1"/>
              </a:rPr>
              <a:t>May be able to take out an Unsubsidized without financial need </a:t>
            </a:r>
            <a:r>
              <a:rPr lang="en-US" sz="2000" dirty="0" smtClean="0">
                <a:solidFill>
                  <a:srgbClr val="850511"/>
                </a:solidFill>
                <a:latin typeface="Canva Sans 1"/>
              </a:rPr>
              <a:t>(student </a:t>
            </a:r>
            <a:r>
              <a:rPr lang="en-US" sz="2000" dirty="0">
                <a:solidFill>
                  <a:srgbClr val="850511"/>
                </a:solidFill>
                <a:latin typeface="Canva Sans 1"/>
              </a:rPr>
              <a:t>is responsible for cost of interest while in </a:t>
            </a:r>
            <a:r>
              <a:rPr lang="en-US" sz="2000" dirty="0" smtClean="0">
                <a:solidFill>
                  <a:srgbClr val="850511"/>
                </a:solidFill>
                <a:latin typeface="Canva Sans 1"/>
              </a:rPr>
              <a:t>school)</a:t>
            </a:r>
            <a:endParaRPr lang="en-US" sz="2000" dirty="0">
              <a:solidFill>
                <a:srgbClr val="850511"/>
              </a:solidFill>
              <a:latin typeface="Canva Sans 1"/>
            </a:endParaRPr>
          </a:p>
          <a:p>
            <a:pPr marL="518160" lvl="1" indent="-259080">
              <a:lnSpc>
                <a:spcPts val="3359"/>
              </a:lnSpc>
              <a:buFont typeface="Arial"/>
              <a:buChar char="•"/>
            </a:pPr>
            <a:r>
              <a:rPr lang="en-US" sz="2000" dirty="0" smtClean="0">
                <a:solidFill>
                  <a:srgbClr val="850511"/>
                </a:solidFill>
                <a:latin typeface="Canva Sans 1"/>
              </a:rPr>
              <a:t>Annual and aggregate limits are set by Dept. of Ed, though a college has an ability </a:t>
            </a:r>
            <a:r>
              <a:rPr lang="en-US" sz="2000" dirty="0">
                <a:solidFill>
                  <a:srgbClr val="850511"/>
                </a:solidFill>
                <a:latin typeface="Canva Sans 1"/>
              </a:rPr>
              <a:t>to award lower dollar </a:t>
            </a:r>
            <a:r>
              <a:rPr lang="en-US" sz="2000" dirty="0" smtClean="0">
                <a:solidFill>
                  <a:srgbClr val="850511"/>
                </a:solidFill>
                <a:latin typeface="Canva Sans 1"/>
              </a:rPr>
              <a:t>amounts, </a:t>
            </a:r>
            <a:r>
              <a:rPr lang="en-US" sz="2000" dirty="0">
                <a:solidFill>
                  <a:srgbClr val="850511"/>
                </a:solidFill>
                <a:latin typeface="Canva Sans 1"/>
              </a:rPr>
              <a:t>with cause</a:t>
            </a:r>
          </a:p>
          <a:p>
            <a:pPr marL="518160" lvl="1" indent="-259080">
              <a:lnSpc>
                <a:spcPts val="3359"/>
              </a:lnSpc>
              <a:buFont typeface="Arial"/>
              <a:buChar char="•"/>
            </a:pPr>
            <a:r>
              <a:rPr lang="en-US" sz="2000" dirty="0">
                <a:solidFill>
                  <a:srgbClr val="850511"/>
                </a:solidFill>
                <a:latin typeface="Canva Sans 1"/>
              </a:rPr>
              <a:t>6-month grace period after graduation before repayment </a:t>
            </a:r>
            <a:r>
              <a:rPr lang="en-US" sz="2000" dirty="0" smtClean="0">
                <a:solidFill>
                  <a:srgbClr val="850511"/>
                </a:solidFill>
                <a:latin typeface="Canva Sans 1"/>
              </a:rPr>
              <a:t>begins</a:t>
            </a:r>
          </a:p>
          <a:p>
            <a:pPr marL="518160" lvl="1" indent="-259080">
              <a:lnSpc>
                <a:spcPts val="3359"/>
              </a:lnSpc>
              <a:buFont typeface="Arial"/>
              <a:buChar char="•"/>
            </a:pPr>
            <a:r>
              <a:rPr lang="en-US" sz="2000" spc="18" dirty="0">
                <a:solidFill>
                  <a:srgbClr val="850511"/>
                </a:solidFill>
                <a:latin typeface="Open Sans"/>
              </a:rPr>
              <a:t>Must apply annually through the FAFSA</a:t>
            </a:r>
          </a:p>
          <a:p>
            <a:pPr marL="259080" lvl="1">
              <a:lnSpc>
                <a:spcPts val="3359"/>
              </a:lnSpc>
            </a:pPr>
            <a:endParaRPr lang="en-US" sz="2000" dirty="0">
              <a:solidFill>
                <a:srgbClr val="850511"/>
              </a:solidFill>
              <a:latin typeface="Canva Sans 1"/>
            </a:endParaRPr>
          </a:p>
          <a:p>
            <a:pPr marL="518160" lvl="1" indent="-259080">
              <a:lnSpc>
                <a:spcPts val="3359"/>
              </a:lnSpc>
              <a:buFont typeface="Arial"/>
              <a:buChar char="•"/>
            </a:pPr>
            <a:endParaRPr lang="en-US" sz="2000" dirty="0">
              <a:solidFill>
                <a:srgbClr val="850511"/>
              </a:solidFill>
              <a:latin typeface="Canva Sans 1"/>
            </a:endParaRPr>
          </a:p>
          <a:p>
            <a:pPr>
              <a:lnSpc>
                <a:spcPts val="2849"/>
              </a:lnSpc>
              <a:spcBef>
                <a:spcPct val="0"/>
              </a:spcBef>
            </a:pPr>
            <a:endParaRPr lang="en-US" sz="1899" spc="18" dirty="0">
              <a:solidFill>
                <a:srgbClr val="850511"/>
              </a:solidFill>
              <a:latin typeface="Open Sans"/>
            </a:endParaRPr>
          </a:p>
        </p:txBody>
      </p:sp>
      <p:sp>
        <p:nvSpPr>
          <p:cNvPr id="10" name="Freeform 10"/>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Tree>
    <p:extLst>
      <p:ext uri="{BB962C8B-B14F-4D97-AF65-F5344CB8AC3E}">
        <p14:creationId xmlns:p14="http://schemas.microsoft.com/office/powerpoint/2010/main" val="3186842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498989" y="-1958063"/>
            <a:ext cx="3001135" cy="2996333"/>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D1FEFF">
                <a:alpha val="29804"/>
              </a:srgbClr>
            </a:solidFill>
          </p:spPr>
        </p:sp>
      </p:grpSp>
      <p:grpSp>
        <p:nvGrpSpPr>
          <p:cNvPr id="4" name="Group 4"/>
          <p:cNvGrpSpPr/>
          <p:nvPr/>
        </p:nvGrpSpPr>
        <p:grpSpPr>
          <a:xfrm rot="-2700000">
            <a:off x="6711635" y="-2313770"/>
            <a:ext cx="4186529" cy="417983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6" name="AutoShape 6"/>
          <p:cNvSpPr/>
          <p:nvPr/>
        </p:nvSpPr>
        <p:spPr>
          <a:xfrm rot="-2700000">
            <a:off x="7696003" y="827286"/>
            <a:ext cx="29762" cy="2360043"/>
          </a:xfrm>
          <a:prstGeom prst="rect">
            <a:avLst/>
          </a:prstGeom>
          <a:solidFill>
            <a:srgbClr val="FFFBF0"/>
          </a:solidFill>
        </p:spPr>
      </p:sp>
      <p:sp>
        <p:nvSpPr>
          <p:cNvPr id="7" name="Freeform 7"/>
          <p:cNvSpPr/>
          <p:nvPr/>
        </p:nvSpPr>
        <p:spPr>
          <a:xfrm>
            <a:off x="7537068" y="6442021"/>
            <a:ext cx="2216532" cy="873179"/>
          </a:xfrm>
          <a:custGeom>
            <a:avLst/>
            <a:gdLst/>
            <a:ahLst/>
            <a:cxnLst/>
            <a:rect l="l" t="t" r="r" b="b"/>
            <a:pathLst>
              <a:path w="2216532" h="873179">
                <a:moveTo>
                  <a:pt x="0" y="0"/>
                </a:moveTo>
                <a:lnTo>
                  <a:pt x="2216532" y="0"/>
                </a:lnTo>
                <a:lnTo>
                  <a:pt x="2216532" y="873179"/>
                </a:lnTo>
                <a:lnTo>
                  <a:pt x="0" y="873179"/>
                </a:lnTo>
                <a:lnTo>
                  <a:pt x="0" y="0"/>
                </a:lnTo>
                <a:close/>
              </a:path>
            </a:pathLst>
          </a:custGeom>
          <a:blipFill>
            <a:blip r:embed="rId2"/>
            <a:stretch>
              <a:fillRect/>
            </a:stretch>
          </a:blipFill>
        </p:spPr>
      </p:sp>
      <p:sp>
        <p:nvSpPr>
          <p:cNvPr id="10" name="TextBox 10"/>
          <p:cNvSpPr txBox="1"/>
          <p:nvPr/>
        </p:nvSpPr>
        <p:spPr>
          <a:xfrm>
            <a:off x="399884" y="741045"/>
            <a:ext cx="8058316" cy="743793"/>
          </a:xfrm>
          <a:prstGeom prst="rect">
            <a:avLst/>
          </a:prstGeom>
        </p:spPr>
        <p:txBody>
          <a:bodyPr wrap="square" lIns="0" tIns="0" rIns="0" bIns="0" rtlCol="0" anchor="t">
            <a:spAutoFit/>
          </a:bodyPr>
          <a:lstStyle/>
          <a:p>
            <a:pPr algn="just">
              <a:lnSpc>
                <a:spcPts val="5759"/>
              </a:lnSpc>
            </a:pPr>
            <a:r>
              <a:rPr lang="en-US" sz="4800" spc="48" dirty="0" smtClean="0">
                <a:solidFill>
                  <a:srgbClr val="FFFBF0"/>
                </a:solidFill>
                <a:latin typeface="Open Sans" panose="020B0604020202020204" charset="0"/>
                <a:ea typeface="Open Sans" panose="020B0604020202020204" charset="0"/>
                <a:cs typeface="Open Sans" panose="020B0604020202020204" charset="0"/>
              </a:rPr>
              <a:t> </a:t>
            </a:r>
            <a:r>
              <a:rPr lang="en-US" sz="4800" b="1" spc="48" dirty="0" smtClean="0">
                <a:solidFill>
                  <a:srgbClr val="FFFBF0"/>
                </a:solidFill>
                <a:latin typeface="Open Sans" panose="020B0604020202020204" charset="0"/>
                <a:ea typeface="Open Sans" panose="020B0604020202020204" charset="0"/>
                <a:cs typeface="Open Sans" panose="020B0604020202020204" charset="0"/>
              </a:rPr>
              <a:t>Institutional Financial </a:t>
            </a:r>
            <a:r>
              <a:rPr lang="en-US" sz="4800" b="1" spc="48" dirty="0" smtClean="0">
                <a:latin typeface="Open Sans" panose="020B0604020202020204" charset="0"/>
                <a:ea typeface="Open Sans" panose="020B0604020202020204" charset="0"/>
                <a:cs typeface="Open Sans" panose="020B0604020202020204" charset="0"/>
              </a:rPr>
              <a:t>Aid</a:t>
            </a:r>
            <a:endParaRPr lang="en-US" sz="4800" b="1" spc="48" dirty="0">
              <a:latin typeface="Open Sans" panose="020B0604020202020204" charset="0"/>
              <a:ea typeface="Open Sans" panose="020B0604020202020204" charset="0"/>
              <a:cs typeface="Open Sans" panose="020B0604020202020204" charset="0"/>
            </a:endParaRPr>
          </a:p>
        </p:txBody>
      </p:sp>
      <p:sp>
        <p:nvSpPr>
          <p:cNvPr id="12" name="TextBox 11">
            <a:extLst>
              <a:ext uri="{FF2B5EF4-FFF2-40B4-BE49-F238E27FC236}">
                <a16:creationId xmlns:a16="http://schemas.microsoft.com/office/drawing/2014/main" id="{1A330DEF-F62B-7203-787A-93BA9279840C}"/>
              </a:ext>
            </a:extLst>
          </p:cNvPr>
          <p:cNvSpPr txBox="1"/>
          <p:nvPr/>
        </p:nvSpPr>
        <p:spPr>
          <a:xfrm>
            <a:off x="452456" y="3200400"/>
            <a:ext cx="9148744" cy="1430655"/>
          </a:xfrm>
          <a:prstGeom prst="rect">
            <a:avLst/>
          </a:prstGeom>
          <a:noFill/>
        </p:spPr>
        <p:txBody>
          <a:bodyPr wrap="square" lIns="0" tIns="0" rIns="0" bIns="0" numCol="1" spcCol="365760" rtlCol="0">
            <a:noAutofit/>
          </a:bodyPr>
          <a:lstStyle/>
          <a:p>
            <a:pPr defTabSz="731520"/>
            <a:r>
              <a:rPr lang="en-US" sz="2800" b="1" dirty="0">
                <a:solidFill>
                  <a:schemeClr val="bg1"/>
                </a:solidFill>
                <a:latin typeface="Canva Sans 1" panose="020B0604020202020204" charset="0"/>
                <a:cs typeface="Canva Sans 1" panose="020B0604020202020204" charset="0"/>
              </a:rPr>
              <a:t>Eligible Students</a:t>
            </a:r>
          </a:p>
          <a:p>
            <a:pPr marL="228600" indent="-228600" defTabSz="731520">
              <a:spcAft>
                <a:spcPts val="640"/>
              </a:spcAft>
              <a:buFont typeface="Arial" panose="020B0604020202020204" pitchFamily="34" charset="0"/>
              <a:buChar char="•"/>
            </a:pPr>
            <a:r>
              <a:rPr lang="en-US" dirty="0">
                <a:solidFill>
                  <a:schemeClr val="bg1"/>
                </a:solidFill>
                <a:latin typeface="Canva Sans 1" panose="020B0604020202020204" charset="0"/>
                <a:cs typeface="Canva Sans 1" panose="020B0604020202020204" charset="0"/>
              </a:rPr>
              <a:t>First-time college students that have not attended college before. Students who have earned college credit prior to high school graduation or students enrolled at Las Positas College during the summer immediately prior to fall </a:t>
            </a:r>
            <a:r>
              <a:rPr lang="en-US" dirty="0" smtClean="0">
                <a:solidFill>
                  <a:schemeClr val="bg1"/>
                </a:solidFill>
                <a:latin typeface="Canva Sans 1" panose="020B0604020202020204" charset="0"/>
                <a:cs typeface="Canva Sans 1" panose="020B0604020202020204" charset="0"/>
              </a:rPr>
              <a:t>are </a:t>
            </a:r>
            <a:r>
              <a:rPr lang="en-US" dirty="0">
                <a:solidFill>
                  <a:schemeClr val="bg1"/>
                </a:solidFill>
                <a:latin typeface="Canva Sans 1" panose="020B0604020202020204" charset="0"/>
                <a:cs typeface="Canva Sans 1" panose="020B0604020202020204" charset="0"/>
              </a:rPr>
              <a:t>eligible.</a:t>
            </a:r>
          </a:p>
          <a:p>
            <a:pPr marL="228600" indent="-228600" defTabSz="731520">
              <a:spcAft>
                <a:spcPts val="640"/>
              </a:spcAft>
              <a:buFont typeface="Arial" panose="020B0604020202020204" pitchFamily="34" charset="0"/>
              <a:buChar char="•"/>
            </a:pPr>
            <a:r>
              <a:rPr lang="en-US" dirty="0">
                <a:solidFill>
                  <a:schemeClr val="bg1"/>
                </a:solidFill>
                <a:latin typeface="Canva Sans 1" panose="020B0604020202020204" charset="0"/>
                <a:cs typeface="Canva Sans 1" panose="020B0604020202020204" charset="0"/>
              </a:rPr>
              <a:t>Must be enrolled in, and must complete, 12 or more units per semester during fall </a:t>
            </a:r>
            <a:r>
              <a:rPr lang="en-US" dirty="0" smtClean="0">
                <a:solidFill>
                  <a:schemeClr val="bg1"/>
                </a:solidFill>
                <a:latin typeface="Canva Sans 1" panose="020B0604020202020204" charset="0"/>
                <a:cs typeface="Canva Sans 1" panose="020B0604020202020204" charset="0"/>
              </a:rPr>
              <a:t>and </a:t>
            </a:r>
            <a:r>
              <a:rPr lang="en-US" dirty="0">
                <a:solidFill>
                  <a:schemeClr val="bg1"/>
                </a:solidFill>
                <a:latin typeface="Canva Sans 1" panose="020B0604020202020204" charset="0"/>
                <a:cs typeface="Canva Sans 1" panose="020B0604020202020204" charset="0"/>
              </a:rPr>
              <a:t>spring </a:t>
            </a:r>
            <a:r>
              <a:rPr lang="en-US" dirty="0" smtClean="0">
                <a:solidFill>
                  <a:schemeClr val="bg1"/>
                </a:solidFill>
                <a:latin typeface="Canva Sans 1" panose="020B0604020202020204" charset="0"/>
                <a:cs typeface="Canva Sans 1" panose="020B0604020202020204" charset="0"/>
              </a:rPr>
              <a:t>terms.</a:t>
            </a:r>
            <a:endParaRPr lang="en-US" dirty="0">
              <a:solidFill>
                <a:schemeClr val="bg1"/>
              </a:solidFill>
              <a:latin typeface="Canva Sans 1" panose="020B0604020202020204" charset="0"/>
              <a:cs typeface="Canva Sans 1" panose="020B0604020202020204" charset="0"/>
            </a:endParaRPr>
          </a:p>
          <a:p>
            <a:pPr marL="228600" indent="-228600" defTabSz="731520">
              <a:buFont typeface="Arial" panose="020B0604020202020204" pitchFamily="34" charset="0"/>
              <a:buChar char="•"/>
            </a:pPr>
            <a:r>
              <a:rPr lang="en-US" dirty="0">
                <a:solidFill>
                  <a:schemeClr val="bg1"/>
                </a:solidFill>
                <a:latin typeface="Canva Sans 1" panose="020B0604020202020204" charset="0"/>
                <a:cs typeface="Canva Sans 1" panose="020B0604020202020204" charset="0"/>
              </a:rPr>
              <a:t>Must be a California resident or AB </a:t>
            </a:r>
            <a:r>
              <a:rPr lang="en-US" dirty="0" smtClean="0">
                <a:solidFill>
                  <a:schemeClr val="bg1"/>
                </a:solidFill>
                <a:latin typeface="Canva Sans 1" panose="020B0604020202020204" charset="0"/>
                <a:cs typeface="Canva Sans 1" panose="020B0604020202020204" charset="0"/>
              </a:rPr>
              <a:t>540 </a:t>
            </a:r>
            <a:r>
              <a:rPr lang="en-US" dirty="0">
                <a:solidFill>
                  <a:schemeClr val="bg1"/>
                </a:solidFill>
                <a:latin typeface="Canva Sans 1" panose="020B0604020202020204" charset="0"/>
                <a:cs typeface="Canva Sans 1" panose="020B0604020202020204" charset="0"/>
              </a:rPr>
              <a:t>student.</a:t>
            </a:r>
          </a:p>
          <a:p>
            <a:pPr defTabSz="731520"/>
            <a:endParaRPr lang="en-US" sz="1440" dirty="0">
              <a:solidFill>
                <a:prstClr val="black"/>
              </a:solidFill>
              <a:latin typeface="Calibri" panose="020F0502020204030204"/>
            </a:endParaRPr>
          </a:p>
          <a:p>
            <a:pPr defTabSz="731520"/>
            <a:endParaRPr lang="en-US" sz="1440" dirty="0">
              <a:solidFill>
                <a:prstClr val="black"/>
              </a:solidFill>
              <a:latin typeface="Calibri" panose="020F0502020204030204"/>
            </a:endParaRPr>
          </a:p>
          <a:p>
            <a:pPr defTabSz="731520"/>
            <a:endParaRPr lang="en-US" sz="1440" dirty="0">
              <a:solidFill>
                <a:prstClr val="black"/>
              </a:solidFill>
              <a:latin typeface="Calibri" panose="020F0502020204030204"/>
            </a:endParaRPr>
          </a:p>
          <a:p>
            <a:pPr defTabSz="731520"/>
            <a:endParaRPr lang="en-US" sz="1440"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E90E4805-3C06-379A-7895-4207FBC823E8}"/>
              </a:ext>
            </a:extLst>
          </p:cNvPr>
          <p:cNvSpPr txBox="1"/>
          <p:nvPr/>
        </p:nvSpPr>
        <p:spPr>
          <a:xfrm>
            <a:off x="399884" y="5715000"/>
            <a:ext cx="8155924" cy="1117727"/>
          </a:xfrm>
          <a:prstGeom prst="rect">
            <a:avLst/>
          </a:prstGeom>
          <a:noFill/>
        </p:spPr>
        <p:txBody>
          <a:bodyPr wrap="square" lIns="0" tIns="0" rIns="0" bIns="0" numCol="1" spcCol="365760" rtlCol="0">
            <a:noAutofit/>
          </a:bodyPr>
          <a:lstStyle/>
          <a:p>
            <a:pPr defTabSz="731520"/>
            <a:r>
              <a:rPr lang="en-US" sz="2800" b="1" dirty="0">
                <a:solidFill>
                  <a:schemeClr val="bg1"/>
                </a:solidFill>
                <a:latin typeface="Canva Sans 1" panose="020B0604020202020204" charset="0"/>
                <a:cs typeface="Canva Sans 1" panose="020B0604020202020204" charset="0"/>
              </a:rPr>
              <a:t>Application Process</a:t>
            </a:r>
          </a:p>
          <a:p>
            <a:pPr marL="731520" lvl="1" indent="-274320" defTabSz="731520">
              <a:spcAft>
                <a:spcPts val="640"/>
              </a:spcAft>
              <a:buFont typeface="+mj-lt"/>
              <a:buAutoNum type="arabicPeriod"/>
            </a:pPr>
            <a:r>
              <a:rPr lang="en-US" dirty="0" smtClean="0">
                <a:solidFill>
                  <a:schemeClr val="bg1"/>
                </a:solidFill>
                <a:latin typeface="Canva Sans 1" panose="020B0604020202020204" charset="0"/>
                <a:cs typeface="Canva Sans 1" panose="020B0604020202020204" charset="0"/>
              </a:rPr>
              <a:t>Apply </a:t>
            </a:r>
            <a:r>
              <a:rPr lang="en-US" dirty="0">
                <a:solidFill>
                  <a:schemeClr val="bg1"/>
                </a:solidFill>
                <a:latin typeface="Canva Sans 1" panose="020B0604020202020204" charset="0"/>
                <a:cs typeface="Canva Sans 1" panose="020B0604020202020204" charset="0"/>
              </a:rPr>
              <a:t>to Las Positas College.</a:t>
            </a:r>
          </a:p>
          <a:p>
            <a:pPr marL="731520" lvl="1" indent="-274320" defTabSz="731520">
              <a:spcAft>
                <a:spcPts val="640"/>
              </a:spcAft>
              <a:buFont typeface="+mj-lt"/>
              <a:buAutoNum type="arabicPeriod"/>
            </a:pPr>
            <a:r>
              <a:rPr lang="en-US" dirty="0">
                <a:solidFill>
                  <a:schemeClr val="bg1"/>
                </a:solidFill>
                <a:latin typeface="Canva Sans 1" panose="020B0604020202020204" charset="0"/>
                <a:cs typeface="Canva Sans 1" panose="020B0604020202020204" charset="0"/>
              </a:rPr>
              <a:t>Complete the </a:t>
            </a:r>
            <a:r>
              <a:rPr lang="en-US" dirty="0" smtClean="0">
                <a:solidFill>
                  <a:schemeClr val="bg1"/>
                </a:solidFill>
                <a:latin typeface="Canva Sans 1" panose="020B0604020202020204" charset="0"/>
                <a:cs typeface="Canva Sans 1" panose="020B0604020202020204" charset="0"/>
              </a:rPr>
              <a:t>FAFSA </a:t>
            </a:r>
            <a:r>
              <a:rPr lang="en-US" dirty="0">
                <a:solidFill>
                  <a:schemeClr val="bg1"/>
                </a:solidFill>
                <a:latin typeface="Canva Sans 1" panose="020B0604020202020204" charset="0"/>
                <a:cs typeface="Canva Sans 1" panose="020B0604020202020204" charset="0"/>
              </a:rPr>
              <a:t>or the </a:t>
            </a:r>
            <a:r>
              <a:rPr lang="en-US" dirty="0" smtClean="0">
                <a:solidFill>
                  <a:schemeClr val="bg1"/>
                </a:solidFill>
                <a:latin typeface="Canva Sans 1" panose="020B0604020202020204" charset="0"/>
                <a:cs typeface="Canva Sans 1" panose="020B0604020202020204" charset="0"/>
              </a:rPr>
              <a:t>CADAA</a:t>
            </a:r>
            <a:endParaRPr lang="en-US" dirty="0">
              <a:solidFill>
                <a:schemeClr val="bg1"/>
              </a:solidFill>
              <a:latin typeface="Canva Sans 1" panose="020B0604020202020204" charset="0"/>
              <a:cs typeface="Canva Sans 1" panose="020B0604020202020204" charset="0"/>
            </a:endParaRPr>
          </a:p>
          <a:p>
            <a:pPr marL="594360" lvl="1" indent="-228600" defTabSz="731520">
              <a:buFont typeface="Arial" panose="020B0604020202020204" pitchFamily="34" charset="0"/>
              <a:buChar char="•"/>
            </a:pPr>
            <a:endParaRPr lang="en-US" sz="960" dirty="0">
              <a:solidFill>
                <a:prstClr val="black"/>
              </a:solidFill>
              <a:latin typeface="Agenda Regular" panose="02000603040000020004" pitchFamily="2" charset="77"/>
            </a:endParaRPr>
          </a:p>
          <a:p>
            <a:pPr marL="594360" lvl="1" indent="-228600" defTabSz="731520">
              <a:buFont typeface="Arial" panose="020B0604020202020204" pitchFamily="34" charset="0"/>
              <a:buChar char="•"/>
            </a:pPr>
            <a:endParaRPr lang="en-US" sz="960" dirty="0">
              <a:solidFill>
                <a:prstClr val="black"/>
              </a:solidFill>
              <a:latin typeface="Agenda Regular" panose="02000603040000020004" pitchFamily="2" charset="77"/>
            </a:endParaRPr>
          </a:p>
          <a:p>
            <a:pPr defTabSz="731520"/>
            <a:endParaRPr lang="en-US" sz="1440"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BAF06D73-FE24-A056-00C1-CEB1F4C39AC2}"/>
              </a:ext>
            </a:extLst>
          </p:cNvPr>
          <p:cNvSpPr txBox="1"/>
          <p:nvPr/>
        </p:nvSpPr>
        <p:spPr>
          <a:xfrm>
            <a:off x="0" y="2362200"/>
            <a:ext cx="9753600" cy="714042"/>
          </a:xfrm>
          <a:prstGeom prst="rect">
            <a:avLst/>
          </a:prstGeom>
          <a:solidFill>
            <a:schemeClr val="bg1">
              <a:lumMod val="95000"/>
            </a:schemeClr>
          </a:solidFill>
        </p:spPr>
        <p:txBody>
          <a:bodyPr wrap="square" lIns="0" tIns="0" rIns="0" bIns="0" rtlCol="0" anchor="ctr" anchorCtr="0">
            <a:noAutofit/>
          </a:bodyPr>
          <a:lstStyle/>
          <a:p>
            <a:pPr algn="ctr" defTabSz="731520"/>
            <a:r>
              <a:rPr lang="en-US" dirty="0" smtClean="0"/>
              <a:t>Las </a:t>
            </a:r>
            <a:r>
              <a:rPr lang="en-US" dirty="0"/>
              <a:t>Positas College now offers free tuition for first-time, full-time students in their 1st year and a 2nd year promise for those who maintain eligibility throughout the fall and spring terms.</a:t>
            </a:r>
            <a:endParaRPr lang="en-US" dirty="0">
              <a:solidFill>
                <a:prstClr val="black"/>
              </a:solidFill>
              <a:latin typeface="Calibri" panose="020F0502020204030204"/>
            </a:endParaRPr>
          </a:p>
        </p:txBody>
      </p:sp>
      <p:sp>
        <p:nvSpPr>
          <p:cNvPr id="16" name="TextBox 15"/>
          <p:cNvSpPr txBox="1"/>
          <p:nvPr/>
        </p:nvSpPr>
        <p:spPr>
          <a:xfrm>
            <a:off x="332713" y="1752600"/>
            <a:ext cx="7773282" cy="738664"/>
          </a:xfrm>
          <a:prstGeom prst="rect">
            <a:avLst/>
          </a:prstGeom>
          <a:noFill/>
        </p:spPr>
        <p:txBody>
          <a:bodyPr wrap="none" rtlCol="0">
            <a:spAutoFit/>
          </a:bodyPr>
          <a:lstStyle/>
          <a:p>
            <a:r>
              <a:rPr lang="en-US" sz="2400" dirty="0">
                <a:solidFill>
                  <a:schemeClr val="bg1"/>
                </a:solidFill>
                <a:latin typeface="Canva Sans 1" panose="020B0604020202020204" charset="0"/>
                <a:cs typeface="Canva Sans 1" panose="020B0604020202020204" charset="0"/>
              </a:rPr>
              <a:t>The Las Positas Free Tuition Promise for 2024-2025</a:t>
            </a:r>
          </a:p>
          <a:p>
            <a:endParaRPr lang="en-US" dirty="0"/>
          </a:p>
        </p:txBody>
      </p:sp>
    </p:spTree>
    <p:extLst>
      <p:ext uri="{BB962C8B-B14F-4D97-AF65-F5344CB8AC3E}">
        <p14:creationId xmlns:p14="http://schemas.microsoft.com/office/powerpoint/2010/main" val="66641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grpSp>
        <p:nvGrpSpPr>
          <p:cNvPr id="5" name="Group 5"/>
          <p:cNvGrpSpPr/>
          <p:nvPr/>
        </p:nvGrpSpPr>
        <p:grpSpPr>
          <a:xfrm>
            <a:off x="0" y="858726"/>
            <a:ext cx="6903686" cy="6892640"/>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BF0">
                <a:alpha val="9804"/>
              </a:srgbClr>
            </a:solidFill>
          </p:spPr>
        </p:sp>
      </p:grpSp>
      <p:sp>
        <p:nvSpPr>
          <p:cNvPr id="7" name="TextBox 7"/>
          <p:cNvSpPr txBox="1"/>
          <p:nvPr/>
        </p:nvSpPr>
        <p:spPr>
          <a:xfrm>
            <a:off x="308820" y="999756"/>
            <a:ext cx="7667888" cy="685800"/>
          </a:xfrm>
          <a:prstGeom prst="rect">
            <a:avLst/>
          </a:prstGeom>
        </p:spPr>
        <p:txBody>
          <a:bodyPr lIns="0" tIns="0" rIns="0" bIns="0" rtlCol="0" anchor="t">
            <a:spAutoFit/>
          </a:bodyPr>
          <a:lstStyle/>
          <a:p>
            <a:pPr>
              <a:lnSpc>
                <a:spcPts val="5400"/>
              </a:lnSpc>
            </a:pPr>
            <a:r>
              <a:rPr lang="en-US" sz="4500" spc="45" dirty="0">
                <a:solidFill>
                  <a:srgbClr val="FFFBF0"/>
                </a:solidFill>
                <a:latin typeface="Open Sans"/>
              </a:rPr>
              <a:t>Types of Financial Aid</a:t>
            </a:r>
          </a:p>
        </p:txBody>
      </p:sp>
      <p:grpSp>
        <p:nvGrpSpPr>
          <p:cNvPr id="8" name="Group 8"/>
          <p:cNvGrpSpPr/>
          <p:nvPr/>
        </p:nvGrpSpPr>
        <p:grpSpPr>
          <a:xfrm>
            <a:off x="6327047" y="-657338"/>
            <a:ext cx="3876086" cy="3314187"/>
            <a:chOff x="0" y="0"/>
            <a:chExt cx="5168114" cy="4418916"/>
          </a:xfrm>
        </p:grpSpPr>
        <p:grpSp>
          <p:nvGrpSpPr>
            <p:cNvPr id="9" name="Group 9"/>
            <p:cNvGrpSpPr/>
            <p:nvPr/>
          </p:nvGrpSpPr>
          <p:grpSpPr>
            <a:xfrm rot="-10800000">
              <a:off x="1075108" y="332459"/>
              <a:ext cx="4093006" cy="4086457"/>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EFE"/>
              </a:solidFill>
            </p:spPr>
          </p:sp>
        </p:grpSp>
        <p:sp>
          <p:nvSpPr>
            <p:cNvPr id="11" name="AutoShape 11"/>
            <p:cNvSpPr/>
            <p:nvPr/>
          </p:nvSpPr>
          <p:spPr>
            <a:xfrm rot="-2700000">
              <a:off x="1705093" y="-692552"/>
              <a:ext cx="46844" cy="4842134"/>
            </a:xfrm>
            <a:prstGeom prst="rect">
              <a:avLst/>
            </a:prstGeom>
            <a:solidFill>
              <a:srgbClr val="FFFBF0"/>
            </a:solidFill>
          </p:spPr>
        </p:sp>
      </p:grpSp>
      <p:sp>
        <p:nvSpPr>
          <p:cNvPr id="12" name="TextBox 12"/>
          <p:cNvSpPr txBox="1"/>
          <p:nvPr/>
        </p:nvSpPr>
        <p:spPr>
          <a:xfrm>
            <a:off x="6531933" y="3619500"/>
            <a:ext cx="2748097" cy="1139199"/>
          </a:xfrm>
          <a:prstGeom prst="rect">
            <a:avLst/>
          </a:prstGeom>
        </p:spPr>
        <p:txBody>
          <a:bodyPr lIns="0" tIns="0" rIns="0" bIns="0" rtlCol="0" anchor="t">
            <a:spAutoFit/>
          </a:bodyPr>
          <a:lstStyle/>
          <a:p>
            <a:pPr algn="ctr">
              <a:lnSpc>
                <a:spcPts val="2309"/>
              </a:lnSpc>
            </a:pPr>
            <a:r>
              <a:rPr lang="en-US" sz="1649" u="sng" dirty="0">
                <a:solidFill>
                  <a:srgbClr val="850511"/>
                </a:solidFill>
                <a:latin typeface="Open Sans Light"/>
              </a:rPr>
              <a:t>Categories of Financial Aid:</a:t>
            </a:r>
            <a:r>
              <a:rPr lang="en-US" sz="1649" dirty="0">
                <a:solidFill>
                  <a:srgbClr val="850511"/>
                </a:solidFill>
                <a:latin typeface="Open Sans Light"/>
              </a:rPr>
              <a:t> Need-based aid and </a:t>
            </a:r>
          </a:p>
          <a:p>
            <a:pPr algn="ctr">
              <a:lnSpc>
                <a:spcPts val="2309"/>
              </a:lnSpc>
            </a:pPr>
            <a:r>
              <a:rPr lang="en-US" sz="1649" dirty="0">
                <a:solidFill>
                  <a:srgbClr val="850511"/>
                </a:solidFill>
                <a:latin typeface="Open Sans Light"/>
              </a:rPr>
              <a:t>non-need based aid</a:t>
            </a:r>
          </a:p>
          <a:p>
            <a:pPr algn="ctr">
              <a:lnSpc>
                <a:spcPts val="2309"/>
              </a:lnSpc>
            </a:pPr>
            <a:endParaRPr lang="en-US" sz="1649" dirty="0">
              <a:solidFill>
                <a:srgbClr val="850511"/>
              </a:solidFill>
              <a:latin typeface="Open Sans Light"/>
            </a:endParaRPr>
          </a:p>
        </p:txBody>
      </p:sp>
      <p:sp>
        <p:nvSpPr>
          <p:cNvPr id="13" name="TextBox 13"/>
          <p:cNvSpPr txBox="1"/>
          <p:nvPr/>
        </p:nvSpPr>
        <p:spPr>
          <a:xfrm>
            <a:off x="435933" y="2288603"/>
            <a:ext cx="6096000" cy="4006674"/>
          </a:xfrm>
          <a:prstGeom prst="rect">
            <a:avLst/>
          </a:prstGeom>
        </p:spPr>
        <p:txBody>
          <a:bodyPr lIns="0" tIns="0" rIns="0" bIns="0" rtlCol="0" anchor="t">
            <a:spAutoFit/>
          </a:bodyPr>
          <a:lstStyle/>
          <a:p>
            <a:pPr>
              <a:lnSpc>
                <a:spcPts val="3749"/>
              </a:lnSpc>
            </a:pPr>
            <a:r>
              <a:rPr lang="en-US" sz="2499" spc="24" dirty="0">
                <a:solidFill>
                  <a:srgbClr val="FFFBF0"/>
                </a:solidFill>
                <a:latin typeface="Open Sans"/>
              </a:rPr>
              <a:t>Gift Aid</a:t>
            </a:r>
          </a:p>
          <a:p>
            <a:pPr marL="496567" lvl="1" indent="-248284">
              <a:lnSpc>
                <a:spcPts val="3449"/>
              </a:lnSpc>
              <a:buFont typeface="Arial"/>
              <a:buChar char="•"/>
            </a:pPr>
            <a:r>
              <a:rPr lang="en-US" sz="2299" spc="22" dirty="0" smtClean="0">
                <a:solidFill>
                  <a:srgbClr val="FFFBF0"/>
                </a:solidFill>
                <a:latin typeface="Open Sans"/>
              </a:rPr>
              <a:t>Grants, fee waivers, </a:t>
            </a:r>
            <a:r>
              <a:rPr lang="en-US" sz="2299" spc="22" dirty="0">
                <a:solidFill>
                  <a:srgbClr val="FFFBF0"/>
                </a:solidFill>
                <a:latin typeface="Open Sans"/>
              </a:rPr>
              <a:t>or scholarships that do not need to be repaid</a:t>
            </a:r>
          </a:p>
          <a:p>
            <a:pPr>
              <a:lnSpc>
                <a:spcPts val="3749"/>
              </a:lnSpc>
            </a:pPr>
            <a:r>
              <a:rPr lang="en-US" sz="2499" spc="24" dirty="0">
                <a:solidFill>
                  <a:srgbClr val="FFFBF0"/>
                </a:solidFill>
                <a:latin typeface="Open Sans"/>
              </a:rPr>
              <a:t>Work Study</a:t>
            </a:r>
          </a:p>
          <a:p>
            <a:pPr marL="496567" lvl="1" indent="-248284">
              <a:lnSpc>
                <a:spcPts val="3449"/>
              </a:lnSpc>
              <a:buFont typeface="Arial"/>
              <a:buChar char="•"/>
            </a:pPr>
            <a:r>
              <a:rPr lang="en-US" sz="2299" spc="22" dirty="0">
                <a:solidFill>
                  <a:srgbClr val="FFFBF0"/>
                </a:solidFill>
                <a:latin typeface="Open Sans"/>
              </a:rPr>
              <a:t>Money earned by the student as payment for a job on or off campus</a:t>
            </a:r>
          </a:p>
          <a:p>
            <a:pPr>
              <a:lnSpc>
                <a:spcPts val="3749"/>
              </a:lnSpc>
            </a:pPr>
            <a:r>
              <a:rPr lang="en-US" sz="2499" spc="24" dirty="0">
                <a:solidFill>
                  <a:srgbClr val="FFFBF0"/>
                </a:solidFill>
                <a:latin typeface="Open Sans"/>
              </a:rPr>
              <a:t>Loans</a:t>
            </a:r>
          </a:p>
          <a:p>
            <a:pPr marL="496567" lvl="1" indent="-248284">
              <a:lnSpc>
                <a:spcPts val="3449"/>
              </a:lnSpc>
              <a:buFont typeface="Arial"/>
              <a:buChar char="•"/>
            </a:pPr>
            <a:r>
              <a:rPr lang="en-US" sz="2299" spc="22" dirty="0">
                <a:solidFill>
                  <a:srgbClr val="FFFBF0"/>
                </a:solidFill>
                <a:latin typeface="Open Sans"/>
              </a:rPr>
              <a:t>Borrowed money needed to be paid back with interest</a:t>
            </a:r>
          </a:p>
        </p:txBody>
      </p:sp>
      <p:sp>
        <p:nvSpPr>
          <p:cNvPr id="14" name="Freeform 14"/>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498989" y="-1958063"/>
            <a:ext cx="3001135" cy="2996333"/>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D1FEFF">
                <a:alpha val="29804"/>
              </a:srgbClr>
            </a:solidFill>
          </p:spPr>
        </p:sp>
      </p:grpSp>
      <p:grpSp>
        <p:nvGrpSpPr>
          <p:cNvPr id="4" name="Group 4"/>
          <p:cNvGrpSpPr/>
          <p:nvPr/>
        </p:nvGrpSpPr>
        <p:grpSpPr>
          <a:xfrm rot="-2700000">
            <a:off x="6711635" y="-2313770"/>
            <a:ext cx="4186529" cy="417983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6" name="AutoShape 6"/>
          <p:cNvSpPr/>
          <p:nvPr/>
        </p:nvSpPr>
        <p:spPr>
          <a:xfrm rot="-2700000">
            <a:off x="7696003" y="827286"/>
            <a:ext cx="29762" cy="2360043"/>
          </a:xfrm>
          <a:prstGeom prst="rect">
            <a:avLst/>
          </a:prstGeom>
          <a:solidFill>
            <a:srgbClr val="FFFBF0"/>
          </a:solidFill>
        </p:spPr>
      </p:sp>
      <p:sp>
        <p:nvSpPr>
          <p:cNvPr id="7" name="Freeform 7"/>
          <p:cNvSpPr/>
          <p:nvPr/>
        </p:nvSpPr>
        <p:spPr>
          <a:xfrm>
            <a:off x="7537068" y="6442021"/>
            <a:ext cx="2216532" cy="873179"/>
          </a:xfrm>
          <a:custGeom>
            <a:avLst/>
            <a:gdLst/>
            <a:ahLst/>
            <a:cxnLst/>
            <a:rect l="l" t="t" r="r" b="b"/>
            <a:pathLst>
              <a:path w="2216532" h="873179">
                <a:moveTo>
                  <a:pt x="0" y="0"/>
                </a:moveTo>
                <a:lnTo>
                  <a:pt x="2216532" y="0"/>
                </a:lnTo>
                <a:lnTo>
                  <a:pt x="2216532" y="873179"/>
                </a:lnTo>
                <a:lnTo>
                  <a:pt x="0" y="873179"/>
                </a:lnTo>
                <a:lnTo>
                  <a:pt x="0" y="0"/>
                </a:lnTo>
                <a:close/>
              </a:path>
            </a:pathLst>
          </a:custGeom>
          <a:blipFill>
            <a:blip r:embed="rId2"/>
            <a:stretch>
              <a:fillRect/>
            </a:stretch>
          </a:blipFill>
        </p:spPr>
      </p:sp>
      <p:sp>
        <p:nvSpPr>
          <p:cNvPr id="8" name="Freeform 8"/>
          <p:cNvSpPr/>
          <p:nvPr/>
        </p:nvSpPr>
        <p:spPr>
          <a:xfrm>
            <a:off x="504228" y="1660529"/>
            <a:ext cx="4149572" cy="2055523"/>
          </a:xfrm>
          <a:custGeom>
            <a:avLst/>
            <a:gdLst/>
            <a:ahLst/>
            <a:cxnLst/>
            <a:rect l="l" t="t" r="r" b="b"/>
            <a:pathLst>
              <a:path w="4149572" h="2055523">
                <a:moveTo>
                  <a:pt x="0" y="0"/>
                </a:moveTo>
                <a:lnTo>
                  <a:pt x="4149572" y="0"/>
                </a:lnTo>
                <a:lnTo>
                  <a:pt x="4149572" y="2055523"/>
                </a:lnTo>
                <a:lnTo>
                  <a:pt x="0" y="2055523"/>
                </a:lnTo>
                <a:lnTo>
                  <a:pt x="0" y="0"/>
                </a:lnTo>
                <a:close/>
              </a:path>
            </a:pathLst>
          </a:custGeom>
          <a:blipFill>
            <a:blip r:embed="rId3"/>
            <a:stretch>
              <a:fillRect/>
            </a:stretch>
          </a:blipFill>
        </p:spPr>
      </p:sp>
      <p:sp>
        <p:nvSpPr>
          <p:cNvPr id="9" name="Freeform 9"/>
          <p:cNvSpPr/>
          <p:nvPr/>
        </p:nvSpPr>
        <p:spPr>
          <a:xfrm>
            <a:off x="5260546" y="2007307"/>
            <a:ext cx="4232928" cy="2035595"/>
          </a:xfrm>
          <a:custGeom>
            <a:avLst/>
            <a:gdLst/>
            <a:ahLst/>
            <a:cxnLst/>
            <a:rect l="l" t="t" r="r" b="b"/>
            <a:pathLst>
              <a:path w="4232928" h="2035595">
                <a:moveTo>
                  <a:pt x="0" y="0"/>
                </a:moveTo>
                <a:lnTo>
                  <a:pt x="4232928" y="0"/>
                </a:lnTo>
                <a:lnTo>
                  <a:pt x="4232928" y="2035595"/>
                </a:lnTo>
                <a:lnTo>
                  <a:pt x="0" y="2035595"/>
                </a:lnTo>
                <a:lnTo>
                  <a:pt x="0" y="0"/>
                </a:lnTo>
                <a:close/>
              </a:path>
            </a:pathLst>
          </a:custGeom>
          <a:blipFill>
            <a:blip r:embed="rId4"/>
            <a:stretch>
              <a:fillRect/>
            </a:stretch>
          </a:blipFill>
        </p:spPr>
      </p:sp>
      <p:sp>
        <p:nvSpPr>
          <p:cNvPr id="10" name="TextBox 10"/>
          <p:cNvSpPr txBox="1"/>
          <p:nvPr/>
        </p:nvSpPr>
        <p:spPr>
          <a:xfrm>
            <a:off x="399885" y="741045"/>
            <a:ext cx="6162572" cy="714375"/>
          </a:xfrm>
          <a:prstGeom prst="rect">
            <a:avLst/>
          </a:prstGeom>
        </p:spPr>
        <p:txBody>
          <a:bodyPr lIns="0" tIns="0" rIns="0" bIns="0" rtlCol="0" anchor="t">
            <a:spAutoFit/>
          </a:bodyPr>
          <a:lstStyle/>
          <a:p>
            <a:pPr algn="just">
              <a:lnSpc>
                <a:spcPts val="5759"/>
              </a:lnSpc>
            </a:pPr>
            <a:r>
              <a:rPr lang="en-US" sz="4800" spc="48" dirty="0">
                <a:solidFill>
                  <a:srgbClr val="FFFBF0"/>
                </a:solidFill>
                <a:latin typeface="Open Sans Bold"/>
              </a:rPr>
              <a:t>Scholarships</a:t>
            </a:r>
          </a:p>
        </p:txBody>
      </p:sp>
      <p:sp>
        <p:nvSpPr>
          <p:cNvPr id="11" name="TextBox 11"/>
          <p:cNvSpPr txBox="1"/>
          <p:nvPr/>
        </p:nvSpPr>
        <p:spPr>
          <a:xfrm>
            <a:off x="880488" y="4258600"/>
            <a:ext cx="8349532" cy="2603277"/>
          </a:xfrm>
          <a:prstGeom prst="rect">
            <a:avLst/>
          </a:prstGeom>
        </p:spPr>
        <p:txBody>
          <a:bodyPr lIns="0" tIns="0" rIns="0" bIns="0" rtlCol="0" anchor="t">
            <a:spAutoFit/>
          </a:bodyPr>
          <a:lstStyle/>
          <a:p>
            <a:pPr marL="453393" lvl="1" indent="-226697">
              <a:lnSpc>
                <a:spcPts val="2940"/>
              </a:lnSpc>
              <a:buFont typeface="Arial"/>
              <a:buChar char="•"/>
            </a:pPr>
            <a:r>
              <a:rPr lang="en-US" sz="2100" dirty="0">
                <a:solidFill>
                  <a:srgbClr val="FFFBF0"/>
                </a:solidFill>
                <a:latin typeface="Canva Sans 2 Bold"/>
              </a:rPr>
              <a:t>Awards may be based on talent, grades, financial need or any criteria determined by the </a:t>
            </a:r>
            <a:r>
              <a:rPr lang="en-US" sz="2100" dirty="0" smtClean="0">
                <a:solidFill>
                  <a:srgbClr val="FFFBF0"/>
                </a:solidFill>
                <a:latin typeface="Canva Sans 2 Bold"/>
              </a:rPr>
              <a:t>donor and LPC Foundation</a:t>
            </a:r>
            <a:endParaRPr lang="en-US" sz="2100" dirty="0">
              <a:solidFill>
                <a:srgbClr val="FFFBF0"/>
              </a:solidFill>
              <a:latin typeface="Canva Sans 2 Bold"/>
            </a:endParaRPr>
          </a:p>
          <a:p>
            <a:pPr marL="453393" lvl="1" indent="-226697">
              <a:lnSpc>
                <a:spcPts val="2940"/>
              </a:lnSpc>
              <a:buFont typeface="Arial"/>
              <a:buChar char="•"/>
            </a:pPr>
            <a:r>
              <a:rPr lang="en-US" sz="2100" dirty="0">
                <a:solidFill>
                  <a:srgbClr val="FFFBF0"/>
                </a:solidFill>
                <a:latin typeface="Canva Sans 2 Bold"/>
              </a:rPr>
              <a:t>The </a:t>
            </a:r>
            <a:r>
              <a:rPr lang="en-US" sz="2100" dirty="0" smtClean="0">
                <a:solidFill>
                  <a:srgbClr val="FFFBF0"/>
                </a:solidFill>
                <a:latin typeface="Canva Sans 2 Bold"/>
              </a:rPr>
              <a:t>donor/Foundation </a:t>
            </a:r>
            <a:r>
              <a:rPr lang="en-US" sz="2100" dirty="0">
                <a:solidFill>
                  <a:srgbClr val="FFFBF0"/>
                </a:solidFill>
                <a:latin typeface="Canva Sans 2 Bold"/>
              </a:rPr>
              <a:t>decides on the award </a:t>
            </a:r>
            <a:r>
              <a:rPr lang="en-US" sz="2100" dirty="0" smtClean="0">
                <a:solidFill>
                  <a:srgbClr val="FFFBF0"/>
                </a:solidFill>
                <a:latin typeface="Canva Sans 2 Bold"/>
              </a:rPr>
              <a:t>amount in addition to deadlines </a:t>
            </a:r>
            <a:r>
              <a:rPr lang="en-US" sz="2100" dirty="0">
                <a:solidFill>
                  <a:srgbClr val="FFFBF0"/>
                </a:solidFill>
                <a:latin typeface="Canva Sans 2 Bold"/>
              </a:rPr>
              <a:t>and </a:t>
            </a:r>
            <a:r>
              <a:rPr lang="en-US" sz="2100" dirty="0" smtClean="0">
                <a:solidFill>
                  <a:srgbClr val="FFFBF0"/>
                </a:solidFill>
                <a:latin typeface="Canva Sans 2 Bold"/>
              </a:rPr>
              <a:t>applications requirements</a:t>
            </a:r>
            <a:endParaRPr lang="en-US" sz="2100" dirty="0">
              <a:solidFill>
                <a:srgbClr val="FFFBF0"/>
              </a:solidFill>
              <a:latin typeface="Canva Sans 2 Bold"/>
            </a:endParaRPr>
          </a:p>
          <a:p>
            <a:pPr marL="453393" lvl="1" indent="-226697">
              <a:lnSpc>
                <a:spcPts val="2940"/>
              </a:lnSpc>
              <a:buFont typeface="Arial"/>
              <a:buChar char="•"/>
            </a:pPr>
            <a:r>
              <a:rPr lang="en-US" sz="2100" dirty="0">
                <a:solidFill>
                  <a:srgbClr val="FFFBF0"/>
                </a:solidFill>
                <a:latin typeface="Canva Sans 2 Bold"/>
              </a:rPr>
              <a:t>You may find scholarship opportunities </a:t>
            </a:r>
            <a:r>
              <a:rPr lang="en-US" sz="2100" dirty="0" smtClean="0">
                <a:solidFill>
                  <a:srgbClr val="FFFBF0"/>
                </a:solidFill>
                <a:latin typeface="Canva Sans 2 Bold"/>
              </a:rPr>
              <a:t>through our webpage, search engines, </a:t>
            </a:r>
            <a:r>
              <a:rPr lang="en-US" sz="2100" dirty="0">
                <a:solidFill>
                  <a:srgbClr val="FFFBF0"/>
                </a:solidFill>
                <a:latin typeface="Canva Sans 2 Bold"/>
              </a:rPr>
              <a:t>organizations such as unions</a:t>
            </a:r>
            <a:r>
              <a:rPr lang="en-US" sz="2100" dirty="0" smtClean="0">
                <a:solidFill>
                  <a:srgbClr val="FFFBF0"/>
                </a:solidFill>
                <a:latin typeface="Canva Sans 2 Bold"/>
              </a:rPr>
              <a:t>, employers, </a:t>
            </a:r>
            <a:r>
              <a:rPr lang="en-US" sz="2100" dirty="0">
                <a:solidFill>
                  <a:srgbClr val="FFFBF0"/>
                </a:solidFill>
                <a:latin typeface="Canva Sans 2 Bold"/>
              </a:rPr>
              <a:t>clubs, etc</a:t>
            </a:r>
            <a:r>
              <a:rPr lang="en-US" sz="2100" dirty="0" smtClean="0">
                <a:solidFill>
                  <a:srgbClr val="FFFBF0"/>
                </a:solidFill>
                <a:latin typeface="Canva Sans 2 Bold"/>
              </a:rPr>
              <a:t>.  </a:t>
            </a:r>
            <a:endParaRPr lang="en-US" sz="2100" dirty="0">
              <a:solidFill>
                <a:srgbClr val="FFFBF0"/>
              </a:solidFill>
              <a:latin typeface="Canva Sans 2 Bold"/>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498989" y="-1958063"/>
            <a:ext cx="3001135" cy="2996333"/>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D1FEFF">
                <a:alpha val="29804"/>
              </a:srgbClr>
            </a:solidFill>
          </p:spPr>
        </p:sp>
      </p:grpSp>
      <p:grpSp>
        <p:nvGrpSpPr>
          <p:cNvPr id="4" name="Group 4"/>
          <p:cNvGrpSpPr/>
          <p:nvPr/>
        </p:nvGrpSpPr>
        <p:grpSpPr>
          <a:xfrm rot="-2700000">
            <a:off x="6711635" y="-2313770"/>
            <a:ext cx="4186529" cy="417983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6" name="AutoShape 6"/>
          <p:cNvSpPr/>
          <p:nvPr/>
        </p:nvSpPr>
        <p:spPr>
          <a:xfrm rot="-2700000">
            <a:off x="7696003" y="827286"/>
            <a:ext cx="29762" cy="2360043"/>
          </a:xfrm>
          <a:prstGeom prst="rect">
            <a:avLst/>
          </a:prstGeom>
          <a:solidFill>
            <a:srgbClr val="FFFBF0"/>
          </a:solidFill>
        </p:spPr>
      </p:sp>
      <p:sp>
        <p:nvSpPr>
          <p:cNvPr id="7" name="Freeform 7"/>
          <p:cNvSpPr/>
          <p:nvPr/>
        </p:nvSpPr>
        <p:spPr>
          <a:xfrm>
            <a:off x="7537068" y="6442021"/>
            <a:ext cx="2216532" cy="873179"/>
          </a:xfrm>
          <a:custGeom>
            <a:avLst/>
            <a:gdLst/>
            <a:ahLst/>
            <a:cxnLst/>
            <a:rect l="l" t="t" r="r" b="b"/>
            <a:pathLst>
              <a:path w="2216532" h="873179">
                <a:moveTo>
                  <a:pt x="0" y="0"/>
                </a:moveTo>
                <a:lnTo>
                  <a:pt x="2216532" y="0"/>
                </a:lnTo>
                <a:lnTo>
                  <a:pt x="2216532" y="873179"/>
                </a:lnTo>
                <a:lnTo>
                  <a:pt x="0" y="873179"/>
                </a:lnTo>
                <a:lnTo>
                  <a:pt x="0" y="0"/>
                </a:lnTo>
                <a:close/>
              </a:path>
            </a:pathLst>
          </a:custGeom>
          <a:blipFill>
            <a:blip r:embed="rId2"/>
            <a:stretch>
              <a:fillRect/>
            </a:stretch>
          </a:blipFill>
        </p:spPr>
      </p:sp>
      <p:sp>
        <p:nvSpPr>
          <p:cNvPr id="10" name="TextBox 10"/>
          <p:cNvSpPr txBox="1"/>
          <p:nvPr/>
        </p:nvSpPr>
        <p:spPr>
          <a:xfrm>
            <a:off x="399885" y="741045"/>
            <a:ext cx="6162572" cy="714375"/>
          </a:xfrm>
          <a:prstGeom prst="rect">
            <a:avLst/>
          </a:prstGeom>
        </p:spPr>
        <p:txBody>
          <a:bodyPr lIns="0" tIns="0" rIns="0" bIns="0" rtlCol="0" anchor="t">
            <a:spAutoFit/>
          </a:bodyPr>
          <a:lstStyle/>
          <a:p>
            <a:pPr algn="just">
              <a:lnSpc>
                <a:spcPts val="5759"/>
              </a:lnSpc>
            </a:pPr>
            <a:r>
              <a:rPr lang="en-US" sz="4800" spc="48" dirty="0">
                <a:solidFill>
                  <a:srgbClr val="FFFBF0"/>
                </a:solidFill>
                <a:latin typeface="Open Sans Bold"/>
              </a:rPr>
              <a:t>Scholarships</a:t>
            </a:r>
          </a:p>
        </p:txBody>
      </p:sp>
      <p:sp>
        <p:nvSpPr>
          <p:cNvPr id="12" name="TextBox 11"/>
          <p:cNvSpPr txBox="1"/>
          <p:nvPr/>
        </p:nvSpPr>
        <p:spPr>
          <a:xfrm>
            <a:off x="399885" y="1905000"/>
            <a:ext cx="8896515" cy="5037276"/>
          </a:xfrm>
          <a:prstGeom prst="rect">
            <a:avLst/>
          </a:prstGeom>
          <a:noFill/>
        </p:spPr>
        <p:txBody>
          <a:bodyPr wrap="square" rtlCol="0">
            <a:spAutoFit/>
          </a:bodyPr>
          <a:lstStyle/>
          <a:p>
            <a:pPr marL="410209" lvl="1" indent="-205105">
              <a:lnSpc>
                <a:spcPts val="2849"/>
              </a:lnSpc>
              <a:buFont typeface="Arial"/>
              <a:buChar char="•"/>
            </a:pPr>
            <a:r>
              <a:rPr lang="en-US" sz="1899" spc="18" dirty="0">
                <a:solidFill>
                  <a:schemeClr val="bg1"/>
                </a:solidFill>
                <a:latin typeface="Open Sans"/>
              </a:rPr>
              <a:t>NEVER PAY MONEY TO APPLY FOR A SCHOLARSHIP</a:t>
            </a:r>
          </a:p>
          <a:p>
            <a:pPr marL="410209" lvl="1" indent="-205105">
              <a:lnSpc>
                <a:spcPts val="2849"/>
              </a:lnSpc>
              <a:buFont typeface="Arial"/>
              <a:buChar char="•"/>
            </a:pPr>
            <a:r>
              <a:rPr lang="en-US" sz="1899" spc="18" dirty="0">
                <a:solidFill>
                  <a:schemeClr val="bg1"/>
                </a:solidFill>
                <a:latin typeface="Open Sans"/>
              </a:rPr>
              <a:t>Tips on avoiding scams:</a:t>
            </a:r>
          </a:p>
          <a:p>
            <a:pPr marL="820419" lvl="2" indent="-273473">
              <a:lnSpc>
                <a:spcPts val="2849"/>
              </a:lnSpc>
              <a:buFont typeface="Arial"/>
              <a:buChar char="⚬"/>
            </a:pPr>
            <a:r>
              <a:rPr lang="en-US" sz="1899" spc="18" dirty="0">
                <a:solidFill>
                  <a:schemeClr val="bg1"/>
                </a:solidFill>
                <a:latin typeface="Open Sans"/>
              </a:rPr>
              <a:t>US Department of Education</a:t>
            </a:r>
          </a:p>
          <a:p>
            <a:pPr marL="1230628" lvl="3" indent="-307657">
              <a:lnSpc>
                <a:spcPts val="2849"/>
              </a:lnSpc>
              <a:buFont typeface="Arial"/>
              <a:buChar char="￭"/>
            </a:pPr>
            <a:r>
              <a:rPr lang="en-US" sz="1899" spc="18" dirty="0">
                <a:solidFill>
                  <a:schemeClr val="bg1"/>
                </a:solidFill>
                <a:latin typeface="Open Sans"/>
              </a:rPr>
              <a:t>https://studentaid.gov/resources/scams</a:t>
            </a:r>
          </a:p>
          <a:p>
            <a:pPr marL="820419" lvl="2" indent="-273473">
              <a:lnSpc>
                <a:spcPts val="2849"/>
              </a:lnSpc>
              <a:buFont typeface="Arial"/>
              <a:buChar char="⚬"/>
            </a:pPr>
            <a:r>
              <a:rPr lang="en-US" sz="1899" spc="18" dirty="0">
                <a:solidFill>
                  <a:schemeClr val="bg1"/>
                </a:solidFill>
                <a:latin typeface="Open Sans"/>
              </a:rPr>
              <a:t>Federal Trade Commission</a:t>
            </a:r>
          </a:p>
          <a:p>
            <a:pPr marL="1230628" lvl="3" indent="-307657">
              <a:lnSpc>
                <a:spcPts val="2849"/>
              </a:lnSpc>
              <a:buFont typeface="Arial"/>
              <a:buChar char="￭"/>
            </a:pPr>
            <a:r>
              <a:rPr lang="en-US" sz="1899" spc="18" dirty="0">
                <a:solidFill>
                  <a:schemeClr val="bg1"/>
                </a:solidFill>
                <a:latin typeface="Open Sans"/>
              </a:rPr>
              <a:t>https://consumer.ftc.gov/scams</a:t>
            </a:r>
          </a:p>
          <a:p>
            <a:pPr marL="820419" lvl="2" indent="-273473">
              <a:lnSpc>
                <a:spcPts val="2849"/>
              </a:lnSpc>
              <a:buFont typeface="Arial"/>
              <a:buChar char="⚬"/>
            </a:pPr>
            <a:r>
              <a:rPr lang="en-US" sz="1899" spc="18" dirty="0">
                <a:solidFill>
                  <a:schemeClr val="bg1"/>
                </a:solidFill>
                <a:latin typeface="Open Sans"/>
              </a:rPr>
              <a:t>Scholarship Searches</a:t>
            </a:r>
          </a:p>
          <a:p>
            <a:pPr marL="1230628" lvl="3" indent="-307657">
              <a:lnSpc>
                <a:spcPts val="2849"/>
              </a:lnSpc>
              <a:buFont typeface="Arial"/>
              <a:buChar char="￭"/>
            </a:pPr>
            <a:r>
              <a:rPr lang="en-US" sz="1899" spc="18" dirty="0" err="1">
                <a:solidFill>
                  <a:schemeClr val="bg1"/>
                </a:solidFill>
                <a:latin typeface="Open Sans"/>
              </a:rPr>
              <a:t>FinAid</a:t>
            </a:r>
            <a:endParaRPr lang="en-US" sz="1899" spc="18" dirty="0">
              <a:solidFill>
                <a:schemeClr val="bg1"/>
              </a:solidFill>
              <a:latin typeface="Open Sans"/>
            </a:endParaRPr>
          </a:p>
          <a:p>
            <a:pPr marL="1640838" lvl="4" indent="-328168">
              <a:lnSpc>
                <a:spcPts val="2849"/>
              </a:lnSpc>
              <a:buFont typeface="Arial"/>
              <a:buChar char="•"/>
            </a:pPr>
            <a:r>
              <a:rPr lang="en-US" sz="1899" spc="18" dirty="0">
                <a:solidFill>
                  <a:schemeClr val="bg1"/>
                </a:solidFill>
                <a:latin typeface="Open Sans"/>
              </a:rPr>
              <a:t>https://finaid.org/</a:t>
            </a:r>
          </a:p>
          <a:p>
            <a:pPr marL="1230628" lvl="3" indent="-307657">
              <a:lnSpc>
                <a:spcPts val="2849"/>
              </a:lnSpc>
              <a:buFont typeface="Arial"/>
              <a:buChar char="￭"/>
            </a:pPr>
            <a:r>
              <a:rPr lang="en-US" sz="1899" spc="18" dirty="0">
                <a:solidFill>
                  <a:schemeClr val="bg1"/>
                </a:solidFill>
                <a:latin typeface="Open Sans"/>
              </a:rPr>
              <a:t>Big Future by The College Board</a:t>
            </a:r>
          </a:p>
          <a:p>
            <a:pPr marL="1640838" lvl="4" indent="-328168">
              <a:lnSpc>
                <a:spcPts val="2849"/>
              </a:lnSpc>
              <a:buFont typeface="Arial"/>
              <a:buChar char="•"/>
            </a:pPr>
            <a:r>
              <a:rPr lang="en-US" sz="1899" spc="18" dirty="0">
                <a:solidFill>
                  <a:schemeClr val="bg1"/>
                </a:solidFill>
                <a:latin typeface="Open Sans"/>
              </a:rPr>
              <a:t>https://bigfuture.collegeboard.org/</a:t>
            </a:r>
          </a:p>
          <a:p>
            <a:pPr marL="820419" lvl="2" indent="-273473">
              <a:lnSpc>
                <a:spcPts val="2849"/>
              </a:lnSpc>
              <a:spcBef>
                <a:spcPct val="0"/>
              </a:spcBef>
              <a:buFont typeface="Arial"/>
              <a:buChar char="⚬"/>
            </a:pPr>
            <a:r>
              <a:rPr lang="en-US" sz="1899" spc="18" dirty="0">
                <a:solidFill>
                  <a:schemeClr val="bg1"/>
                </a:solidFill>
                <a:latin typeface="Open Sans"/>
              </a:rPr>
              <a:t>Hint: use a separate dedicated email address when using scholarship search programs to avoid spam</a:t>
            </a:r>
          </a:p>
          <a:p>
            <a:endParaRPr lang="en-US" dirty="0">
              <a:solidFill>
                <a:schemeClr val="bg1"/>
              </a:solidFill>
            </a:endParaRPr>
          </a:p>
        </p:txBody>
      </p:sp>
    </p:spTree>
    <p:extLst>
      <p:ext uri="{BB962C8B-B14F-4D97-AF65-F5344CB8AC3E}">
        <p14:creationId xmlns:p14="http://schemas.microsoft.com/office/powerpoint/2010/main" val="3293064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sp>
        <p:nvSpPr>
          <p:cNvPr id="2" name="AutoShape 2"/>
          <p:cNvSpPr/>
          <p:nvPr/>
        </p:nvSpPr>
        <p:spPr>
          <a:xfrm>
            <a:off x="5629494" y="0"/>
            <a:ext cx="4124106" cy="7574389"/>
          </a:xfrm>
          <a:prstGeom prst="rect">
            <a:avLst/>
          </a:prstGeom>
          <a:solidFill>
            <a:srgbClr val="FFFFFF"/>
          </a:solidFill>
        </p:spPr>
      </p:sp>
      <p:sp>
        <p:nvSpPr>
          <p:cNvPr id="3" name="Freeform 3"/>
          <p:cNvSpPr/>
          <p:nvPr/>
        </p:nvSpPr>
        <p:spPr>
          <a:xfrm>
            <a:off x="7895539" y="6583680"/>
            <a:ext cx="1858061" cy="731520"/>
          </a:xfrm>
          <a:custGeom>
            <a:avLst/>
            <a:gdLst/>
            <a:ahLst/>
            <a:cxnLst/>
            <a:rect l="l" t="t" r="r" b="b"/>
            <a:pathLst>
              <a:path w="1858061" h="731520">
                <a:moveTo>
                  <a:pt x="0" y="0"/>
                </a:moveTo>
                <a:lnTo>
                  <a:pt x="1858061" y="0"/>
                </a:lnTo>
                <a:lnTo>
                  <a:pt x="1858061" y="731520"/>
                </a:lnTo>
                <a:lnTo>
                  <a:pt x="0" y="731520"/>
                </a:lnTo>
                <a:lnTo>
                  <a:pt x="0" y="0"/>
                </a:lnTo>
                <a:close/>
              </a:path>
            </a:pathLst>
          </a:custGeom>
          <a:blipFill>
            <a:blip r:embed="rId2"/>
            <a:stretch>
              <a:fillRect/>
            </a:stretch>
          </a:blipFill>
        </p:spPr>
      </p:sp>
      <p:sp>
        <p:nvSpPr>
          <p:cNvPr id="4" name="AutoShape 4"/>
          <p:cNvSpPr/>
          <p:nvPr/>
        </p:nvSpPr>
        <p:spPr>
          <a:xfrm flipV="1">
            <a:off x="373538" y="2194447"/>
            <a:ext cx="4792142" cy="0"/>
          </a:xfrm>
          <a:prstGeom prst="line">
            <a:avLst/>
          </a:prstGeom>
          <a:ln w="38100" cap="flat">
            <a:solidFill>
              <a:srgbClr val="FFFFFF"/>
            </a:solidFill>
            <a:prstDash val="solid"/>
            <a:headEnd type="none" w="sm" len="sm"/>
            <a:tailEnd type="none" w="sm" len="sm"/>
          </a:ln>
        </p:spPr>
      </p:sp>
      <p:sp>
        <p:nvSpPr>
          <p:cNvPr id="5" name="Freeform 5"/>
          <p:cNvSpPr/>
          <p:nvPr/>
        </p:nvSpPr>
        <p:spPr>
          <a:xfrm>
            <a:off x="6312446" y="2005278"/>
            <a:ext cx="2940784" cy="2926080"/>
          </a:xfrm>
          <a:custGeom>
            <a:avLst/>
            <a:gdLst/>
            <a:ahLst/>
            <a:cxnLst/>
            <a:rect l="l" t="t" r="r" b="b"/>
            <a:pathLst>
              <a:path w="2940784" h="2926080">
                <a:moveTo>
                  <a:pt x="0" y="0"/>
                </a:moveTo>
                <a:lnTo>
                  <a:pt x="2940784" y="0"/>
                </a:lnTo>
                <a:lnTo>
                  <a:pt x="2940784" y="2926080"/>
                </a:lnTo>
                <a:lnTo>
                  <a:pt x="0" y="29260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373538" y="947838"/>
            <a:ext cx="4792142" cy="1779724"/>
            <a:chOff x="0" y="0"/>
            <a:chExt cx="6389522" cy="2372966"/>
          </a:xfrm>
        </p:grpSpPr>
        <p:sp>
          <p:nvSpPr>
            <p:cNvPr id="7" name="TextBox 7"/>
            <p:cNvSpPr txBox="1"/>
            <p:nvPr/>
          </p:nvSpPr>
          <p:spPr>
            <a:xfrm>
              <a:off x="0" y="0"/>
              <a:ext cx="6389330" cy="1422400"/>
            </a:xfrm>
            <a:prstGeom prst="rect">
              <a:avLst/>
            </a:prstGeom>
          </p:spPr>
          <p:txBody>
            <a:bodyPr lIns="0" tIns="0" rIns="0" bIns="0" rtlCol="0" anchor="t">
              <a:spAutoFit/>
            </a:bodyPr>
            <a:lstStyle/>
            <a:p>
              <a:pPr algn="ctr">
                <a:lnSpc>
                  <a:spcPts val="4200"/>
                </a:lnSpc>
              </a:pPr>
              <a:r>
                <a:rPr lang="en-US" sz="3500" spc="35" dirty="0">
                  <a:solidFill>
                    <a:srgbClr val="FFFBF0"/>
                  </a:solidFill>
                  <a:latin typeface="Open Sans"/>
                </a:rPr>
                <a:t>Summary of the Financial Aid Process</a:t>
              </a:r>
            </a:p>
          </p:txBody>
        </p:sp>
        <p:sp>
          <p:nvSpPr>
            <p:cNvPr id="8" name="TextBox 8"/>
            <p:cNvSpPr txBox="1"/>
            <p:nvPr/>
          </p:nvSpPr>
          <p:spPr>
            <a:xfrm>
              <a:off x="0" y="1796386"/>
              <a:ext cx="6389522" cy="576580"/>
            </a:xfrm>
            <a:prstGeom prst="rect">
              <a:avLst/>
            </a:prstGeom>
          </p:spPr>
          <p:txBody>
            <a:bodyPr lIns="0" tIns="0" rIns="0" bIns="0" rtlCol="0" anchor="t">
              <a:spAutoFit/>
            </a:bodyPr>
            <a:lstStyle/>
            <a:p>
              <a:pPr algn="ctr">
                <a:lnSpc>
                  <a:spcPts val="3510"/>
                </a:lnSpc>
              </a:pPr>
              <a:endParaRPr/>
            </a:p>
          </p:txBody>
        </p:sp>
      </p:grpSp>
      <p:sp>
        <p:nvSpPr>
          <p:cNvPr id="9" name="TextBox 9"/>
          <p:cNvSpPr txBox="1"/>
          <p:nvPr/>
        </p:nvSpPr>
        <p:spPr>
          <a:xfrm>
            <a:off x="373538" y="2514600"/>
            <a:ext cx="4960462" cy="4719241"/>
          </a:xfrm>
          <a:prstGeom prst="rect">
            <a:avLst/>
          </a:prstGeom>
        </p:spPr>
        <p:txBody>
          <a:bodyPr wrap="square" lIns="0" tIns="0" rIns="0" bIns="0" rtlCol="0" anchor="t">
            <a:spAutoFit/>
          </a:bodyPr>
          <a:lstStyle/>
          <a:p>
            <a:pPr marL="702206" lvl="1" indent="-351103">
              <a:lnSpc>
                <a:spcPts val="4553"/>
              </a:lnSpc>
              <a:buFont typeface="Arial"/>
              <a:buChar char="•"/>
            </a:pPr>
            <a:r>
              <a:rPr lang="en-US" sz="3000" dirty="0" smtClean="0">
                <a:solidFill>
                  <a:srgbClr val="FFFBF0"/>
                </a:solidFill>
                <a:latin typeface="Canva Sans 1"/>
              </a:rPr>
              <a:t>Apply for financial aid annually</a:t>
            </a:r>
          </a:p>
          <a:p>
            <a:pPr marL="702206" lvl="1" indent="-351103">
              <a:lnSpc>
                <a:spcPts val="4553"/>
              </a:lnSpc>
              <a:buFont typeface="Arial"/>
              <a:buChar char="•"/>
            </a:pPr>
            <a:r>
              <a:rPr lang="en-US" sz="3000" dirty="0" smtClean="0">
                <a:solidFill>
                  <a:srgbClr val="FFFBF0"/>
                </a:solidFill>
                <a:latin typeface="Canva Sans 1"/>
              </a:rPr>
              <a:t>Keep </a:t>
            </a:r>
            <a:r>
              <a:rPr lang="en-US" sz="3000" dirty="0">
                <a:solidFill>
                  <a:srgbClr val="FFFBF0"/>
                </a:solidFill>
                <a:latin typeface="Canva Sans 1"/>
              </a:rPr>
              <a:t>a copy of all forms submitted</a:t>
            </a:r>
          </a:p>
          <a:p>
            <a:pPr marL="702206" lvl="1" indent="-351103">
              <a:lnSpc>
                <a:spcPts val="4553"/>
              </a:lnSpc>
              <a:buFont typeface="Arial"/>
              <a:buChar char="•"/>
            </a:pPr>
            <a:r>
              <a:rPr lang="en-US" sz="3000" dirty="0">
                <a:solidFill>
                  <a:srgbClr val="FFFBF0"/>
                </a:solidFill>
                <a:latin typeface="Canva Sans 1"/>
              </a:rPr>
              <a:t>Review your </a:t>
            </a:r>
            <a:r>
              <a:rPr lang="en-US" sz="3000" dirty="0" smtClean="0">
                <a:solidFill>
                  <a:srgbClr val="FFFBF0"/>
                </a:solidFill>
                <a:latin typeface="Canva Sans 1"/>
              </a:rPr>
              <a:t>application</a:t>
            </a:r>
          </a:p>
          <a:p>
            <a:pPr marL="702206" lvl="1" indent="-351103">
              <a:lnSpc>
                <a:spcPts val="4553"/>
              </a:lnSpc>
              <a:buFont typeface="Arial"/>
              <a:buChar char="•"/>
            </a:pPr>
            <a:r>
              <a:rPr lang="en-US" sz="3000" dirty="0" smtClean="0">
                <a:solidFill>
                  <a:srgbClr val="FFFBF0"/>
                </a:solidFill>
                <a:latin typeface="Canva Sans 1"/>
              </a:rPr>
              <a:t>Communicate with the college Fin Aid Office</a:t>
            </a:r>
            <a:endParaRPr lang="en-US" sz="3000" dirty="0">
              <a:solidFill>
                <a:srgbClr val="FFFBF0"/>
              </a:solidFill>
              <a:latin typeface="Canva Sans 1"/>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sp>
        <p:nvSpPr>
          <p:cNvPr id="2" name="AutoShape 2"/>
          <p:cNvSpPr/>
          <p:nvPr/>
        </p:nvSpPr>
        <p:spPr>
          <a:xfrm>
            <a:off x="7341340" y="0"/>
            <a:ext cx="2412260" cy="7574389"/>
          </a:xfrm>
          <a:prstGeom prst="rect">
            <a:avLst/>
          </a:prstGeom>
          <a:solidFill>
            <a:srgbClr val="FFFFFF"/>
          </a:solidFill>
        </p:spPr>
      </p:sp>
      <p:sp>
        <p:nvSpPr>
          <p:cNvPr id="3" name="Freeform 3"/>
          <p:cNvSpPr/>
          <p:nvPr/>
        </p:nvSpPr>
        <p:spPr>
          <a:xfrm>
            <a:off x="7895539" y="6583680"/>
            <a:ext cx="1858061" cy="731520"/>
          </a:xfrm>
          <a:custGeom>
            <a:avLst/>
            <a:gdLst/>
            <a:ahLst/>
            <a:cxnLst/>
            <a:rect l="l" t="t" r="r" b="b"/>
            <a:pathLst>
              <a:path w="1858061" h="731520">
                <a:moveTo>
                  <a:pt x="0" y="0"/>
                </a:moveTo>
                <a:lnTo>
                  <a:pt x="1858061" y="0"/>
                </a:lnTo>
                <a:lnTo>
                  <a:pt x="1858061" y="731520"/>
                </a:lnTo>
                <a:lnTo>
                  <a:pt x="0" y="731520"/>
                </a:lnTo>
                <a:lnTo>
                  <a:pt x="0" y="0"/>
                </a:lnTo>
                <a:close/>
              </a:path>
            </a:pathLst>
          </a:custGeom>
          <a:blipFill>
            <a:blip r:embed="rId2"/>
            <a:stretch>
              <a:fillRect/>
            </a:stretch>
          </a:blipFill>
        </p:spPr>
      </p:sp>
      <p:sp>
        <p:nvSpPr>
          <p:cNvPr id="4" name="AutoShape 4"/>
          <p:cNvSpPr/>
          <p:nvPr/>
        </p:nvSpPr>
        <p:spPr>
          <a:xfrm flipV="1">
            <a:off x="1337973" y="2838225"/>
            <a:ext cx="4334494" cy="0"/>
          </a:xfrm>
          <a:prstGeom prst="line">
            <a:avLst/>
          </a:prstGeom>
          <a:ln w="38100" cap="flat">
            <a:solidFill>
              <a:srgbClr val="FFFFFF"/>
            </a:solidFill>
            <a:prstDash val="solid"/>
            <a:headEnd type="none" w="sm" len="sm"/>
            <a:tailEnd type="none" w="sm" len="sm"/>
          </a:ln>
        </p:spPr>
      </p:sp>
      <p:sp>
        <p:nvSpPr>
          <p:cNvPr id="5" name="Freeform 5"/>
          <p:cNvSpPr/>
          <p:nvPr/>
        </p:nvSpPr>
        <p:spPr>
          <a:xfrm>
            <a:off x="2292334" y="3657600"/>
            <a:ext cx="2584466" cy="2558622"/>
          </a:xfrm>
          <a:custGeom>
            <a:avLst/>
            <a:gdLst/>
            <a:ahLst/>
            <a:cxnLst/>
            <a:rect l="l" t="t" r="r" b="b"/>
            <a:pathLst>
              <a:path w="2584466" h="2558622">
                <a:moveTo>
                  <a:pt x="0" y="0"/>
                </a:moveTo>
                <a:lnTo>
                  <a:pt x="2584466" y="0"/>
                </a:lnTo>
                <a:lnTo>
                  <a:pt x="2584466" y="2558622"/>
                </a:lnTo>
                <a:lnTo>
                  <a:pt x="0" y="255862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6" name="Group 6"/>
          <p:cNvGrpSpPr/>
          <p:nvPr/>
        </p:nvGrpSpPr>
        <p:grpSpPr>
          <a:xfrm>
            <a:off x="0" y="1662757"/>
            <a:ext cx="7010440" cy="1796304"/>
            <a:chOff x="0" y="0"/>
            <a:chExt cx="9347254" cy="2395071"/>
          </a:xfrm>
        </p:grpSpPr>
        <p:sp>
          <p:nvSpPr>
            <p:cNvPr id="7" name="TextBox 7"/>
            <p:cNvSpPr txBox="1"/>
            <p:nvPr/>
          </p:nvSpPr>
          <p:spPr>
            <a:xfrm>
              <a:off x="0" y="0"/>
              <a:ext cx="9346973" cy="1182570"/>
            </a:xfrm>
            <a:prstGeom prst="rect">
              <a:avLst/>
            </a:prstGeom>
          </p:spPr>
          <p:txBody>
            <a:bodyPr lIns="0" tIns="0" rIns="0" bIns="0" rtlCol="0" anchor="t">
              <a:spAutoFit/>
            </a:bodyPr>
            <a:lstStyle/>
            <a:p>
              <a:pPr algn="ctr">
                <a:lnSpc>
                  <a:spcPts val="7041"/>
                </a:lnSpc>
              </a:pPr>
              <a:r>
                <a:rPr lang="en-US" sz="5867" spc="58">
                  <a:solidFill>
                    <a:srgbClr val="FFFBF0"/>
                  </a:solidFill>
                  <a:latin typeface="Open Sans Bold"/>
                </a:rPr>
                <a:t>Questions?</a:t>
              </a:r>
            </a:p>
          </p:txBody>
        </p:sp>
        <p:sp>
          <p:nvSpPr>
            <p:cNvPr id="8" name="TextBox 8"/>
            <p:cNvSpPr txBox="1"/>
            <p:nvPr/>
          </p:nvSpPr>
          <p:spPr>
            <a:xfrm>
              <a:off x="0" y="1679634"/>
              <a:ext cx="9347254" cy="715437"/>
            </a:xfrm>
            <a:prstGeom prst="rect">
              <a:avLst/>
            </a:prstGeom>
          </p:spPr>
          <p:txBody>
            <a:bodyPr lIns="0" tIns="0" rIns="0" bIns="0" rtlCol="0" anchor="t">
              <a:spAutoFit/>
            </a:bodyPr>
            <a:lstStyle/>
            <a:p>
              <a:pPr algn="ctr">
                <a:lnSpc>
                  <a:spcPts val="4477"/>
                </a:lnSpc>
              </a:pPr>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AutoShape 2"/>
          <p:cNvSpPr/>
          <p:nvPr/>
        </p:nvSpPr>
        <p:spPr>
          <a:xfrm>
            <a:off x="-335280" y="0"/>
            <a:ext cx="10271760" cy="1945080"/>
          </a:xfrm>
          <a:prstGeom prst="rect">
            <a:avLst/>
          </a:prstGeom>
          <a:solidFill>
            <a:srgbClr val="850511"/>
          </a:solidFill>
        </p:spPr>
      </p:sp>
      <p:grpSp>
        <p:nvGrpSpPr>
          <p:cNvPr id="3" name="Group 3"/>
          <p:cNvGrpSpPr/>
          <p:nvPr/>
        </p:nvGrpSpPr>
        <p:grpSpPr>
          <a:xfrm>
            <a:off x="7927720" y="-1038796"/>
            <a:ext cx="2908667" cy="3498226"/>
            <a:chOff x="0" y="0"/>
            <a:chExt cx="3878222" cy="4664301"/>
          </a:xfrm>
        </p:grpSpPr>
        <p:grpSp>
          <p:nvGrpSpPr>
            <p:cNvPr id="4" name="Group 4"/>
            <p:cNvGrpSpPr/>
            <p:nvPr/>
          </p:nvGrpSpPr>
          <p:grpSpPr>
            <a:xfrm rot="-5400000">
              <a:off x="-1942" y="2238612"/>
              <a:ext cx="2427631" cy="2423747"/>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BF0"/>
              </a:solidFill>
            </p:spPr>
          </p:sp>
        </p:grpSp>
        <p:sp>
          <p:nvSpPr>
            <p:cNvPr id="6" name="AutoShape 6"/>
            <p:cNvSpPr/>
            <p:nvPr/>
          </p:nvSpPr>
          <p:spPr>
            <a:xfrm rot="2700000">
              <a:off x="2036532" y="-728032"/>
              <a:ext cx="49244" cy="5090199"/>
            </a:xfrm>
            <a:prstGeom prst="rect">
              <a:avLst/>
            </a:prstGeom>
            <a:solidFill>
              <a:srgbClr val="FFFBF0"/>
            </a:solidFill>
          </p:spPr>
        </p:sp>
      </p:grpSp>
      <p:sp>
        <p:nvSpPr>
          <p:cNvPr id="7" name="Freeform 7"/>
          <p:cNvSpPr/>
          <p:nvPr/>
        </p:nvSpPr>
        <p:spPr>
          <a:xfrm>
            <a:off x="4419100" y="6714352"/>
            <a:ext cx="426900" cy="426900"/>
          </a:xfrm>
          <a:custGeom>
            <a:avLst/>
            <a:gdLst/>
            <a:ahLst/>
            <a:cxnLst/>
            <a:rect l="l" t="t" r="r" b="b"/>
            <a:pathLst>
              <a:path w="426900" h="426900">
                <a:moveTo>
                  <a:pt x="0" y="0"/>
                </a:moveTo>
                <a:lnTo>
                  <a:pt x="426900" y="0"/>
                </a:lnTo>
                <a:lnTo>
                  <a:pt x="426900" y="426901"/>
                </a:lnTo>
                <a:lnTo>
                  <a:pt x="0" y="42690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5084125" y="6731993"/>
            <a:ext cx="420323" cy="420323"/>
          </a:xfrm>
          <a:custGeom>
            <a:avLst/>
            <a:gdLst/>
            <a:ahLst/>
            <a:cxnLst/>
            <a:rect l="l" t="t" r="r" b="b"/>
            <a:pathLst>
              <a:path w="420323" h="420323">
                <a:moveTo>
                  <a:pt x="0" y="0"/>
                </a:moveTo>
                <a:lnTo>
                  <a:pt x="420323" y="0"/>
                </a:lnTo>
                <a:lnTo>
                  <a:pt x="420323" y="420323"/>
                </a:lnTo>
                <a:lnTo>
                  <a:pt x="0" y="42032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5742573" y="6760697"/>
            <a:ext cx="391619" cy="391619"/>
          </a:xfrm>
          <a:custGeom>
            <a:avLst/>
            <a:gdLst/>
            <a:ahLst/>
            <a:cxnLst/>
            <a:rect l="l" t="t" r="r" b="b"/>
            <a:pathLst>
              <a:path w="391619" h="391619">
                <a:moveTo>
                  <a:pt x="0" y="0"/>
                </a:moveTo>
                <a:lnTo>
                  <a:pt x="391619" y="0"/>
                </a:lnTo>
                <a:lnTo>
                  <a:pt x="391619" y="391619"/>
                </a:lnTo>
                <a:lnTo>
                  <a:pt x="0" y="39161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6372317" y="6738683"/>
            <a:ext cx="391394" cy="391394"/>
          </a:xfrm>
          <a:custGeom>
            <a:avLst/>
            <a:gdLst/>
            <a:ahLst/>
            <a:cxnLst/>
            <a:rect l="l" t="t" r="r" b="b"/>
            <a:pathLst>
              <a:path w="391394" h="391394">
                <a:moveTo>
                  <a:pt x="0" y="0"/>
                </a:moveTo>
                <a:lnTo>
                  <a:pt x="391394" y="0"/>
                </a:lnTo>
                <a:lnTo>
                  <a:pt x="391394" y="391394"/>
                </a:lnTo>
                <a:lnTo>
                  <a:pt x="0" y="39139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7895539" y="6583680"/>
            <a:ext cx="1858061" cy="731520"/>
          </a:xfrm>
          <a:custGeom>
            <a:avLst/>
            <a:gdLst/>
            <a:ahLst/>
            <a:cxnLst/>
            <a:rect l="l" t="t" r="r" b="b"/>
            <a:pathLst>
              <a:path w="1858061" h="731520">
                <a:moveTo>
                  <a:pt x="0" y="0"/>
                </a:moveTo>
                <a:lnTo>
                  <a:pt x="1858061" y="0"/>
                </a:lnTo>
                <a:lnTo>
                  <a:pt x="1858061" y="731520"/>
                </a:lnTo>
                <a:lnTo>
                  <a:pt x="0" y="731520"/>
                </a:lnTo>
                <a:lnTo>
                  <a:pt x="0" y="0"/>
                </a:lnTo>
                <a:close/>
              </a:path>
            </a:pathLst>
          </a:custGeom>
          <a:blipFill>
            <a:blip r:embed="rId10"/>
            <a:stretch>
              <a:fillRect/>
            </a:stretch>
          </a:blipFill>
        </p:spPr>
      </p:sp>
      <p:sp>
        <p:nvSpPr>
          <p:cNvPr id="12" name="TextBox 12"/>
          <p:cNvSpPr txBox="1"/>
          <p:nvPr/>
        </p:nvSpPr>
        <p:spPr>
          <a:xfrm>
            <a:off x="774135" y="516415"/>
            <a:ext cx="5902007" cy="743793"/>
          </a:xfrm>
          <a:prstGeom prst="rect">
            <a:avLst/>
          </a:prstGeom>
        </p:spPr>
        <p:txBody>
          <a:bodyPr lIns="0" tIns="0" rIns="0" bIns="0" rtlCol="0" anchor="t">
            <a:spAutoFit/>
          </a:bodyPr>
          <a:lstStyle/>
          <a:p>
            <a:pPr>
              <a:lnSpc>
                <a:spcPts val="5759"/>
              </a:lnSpc>
            </a:pPr>
            <a:r>
              <a:rPr lang="en-US" sz="4800" spc="48" dirty="0" smtClean="0">
                <a:solidFill>
                  <a:srgbClr val="FFFBF0"/>
                </a:solidFill>
                <a:latin typeface="Open Sans"/>
              </a:rPr>
              <a:t>Thank you!</a:t>
            </a:r>
            <a:endParaRPr lang="en-US" sz="4800" spc="48" dirty="0">
              <a:solidFill>
                <a:srgbClr val="FFFBF0"/>
              </a:solidFill>
              <a:latin typeface="Open Sans"/>
            </a:endParaRPr>
          </a:p>
        </p:txBody>
      </p:sp>
      <p:grpSp>
        <p:nvGrpSpPr>
          <p:cNvPr id="13" name="Group 13"/>
          <p:cNvGrpSpPr/>
          <p:nvPr/>
        </p:nvGrpSpPr>
        <p:grpSpPr>
          <a:xfrm>
            <a:off x="801318" y="1981200"/>
            <a:ext cx="8114082" cy="1907803"/>
            <a:chOff x="0" y="-83423"/>
            <a:chExt cx="6776406" cy="2543738"/>
          </a:xfrm>
        </p:grpSpPr>
        <p:sp>
          <p:nvSpPr>
            <p:cNvPr id="14" name="TextBox 14"/>
            <p:cNvSpPr txBox="1"/>
            <p:nvPr/>
          </p:nvSpPr>
          <p:spPr>
            <a:xfrm>
              <a:off x="0" y="-83423"/>
              <a:ext cx="6776406" cy="390988"/>
            </a:xfrm>
            <a:prstGeom prst="rect">
              <a:avLst/>
            </a:prstGeom>
          </p:spPr>
          <p:txBody>
            <a:bodyPr lIns="0" tIns="0" rIns="0" bIns="0" rtlCol="0" anchor="t">
              <a:spAutoFit/>
            </a:bodyPr>
            <a:lstStyle/>
            <a:p>
              <a:pPr algn="ctr">
                <a:lnSpc>
                  <a:spcPts val="2421"/>
                </a:lnSpc>
              </a:pPr>
              <a:r>
                <a:rPr lang="en-US" sz="1862" spc="186" dirty="0">
                  <a:solidFill>
                    <a:srgbClr val="850511"/>
                  </a:solidFill>
                  <a:latin typeface="Open Sans Bold"/>
                </a:rPr>
                <a:t>FINANCIAL AID OFFICE</a:t>
              </a:r>
            </a:p>
          </p:txBody>
        </p:sp>
        <p:sp>
          <p:nvSpPr>
            <p:cNvPr id="15" name="TextBox 15"/>
            <p:cNvSpPr txBox="1"/>
            <p:nvPr/>
          </p:nvSpPr>
          <p:spPr>
            <a:xfrm>
              <a:off x="0" y="322977"/>
              <a:ext cx="6776406" cy="2137338"/>
            </a:xfrm>
            <a:prstGeom prst="rect">
              <a:avLst/>
            </a:prstGeom>
          </p:spPr>
          <p:txBody>
            <a:bodyPr lIns="0" tIns="0" rIns="0" bIns="0" rtlCol="0" anchor="t">
              <a:spAutoFit/>
            </a:bodyPr>
            <a:lstStyle/>
            <a:p>
              <a:pPr algn="ctr">
                <a:lnSpc>
                  <a:spcPts val="2464"/>
                </a:lnSpc>
              </a:pPr>
              <a:r>
                <a:rPr lang="en-US" sz="1643" u="sng" spc="16" dirty="0">
                  <a:solidFill>
                    <a:srgbClr val="850511"/>
                  </a:solidFill>
                  <a:latin typeface="Open Sans"/>
                </a:rPr>
                <a:t>Website</a:t>
              </a:r>
              <a:r>
                <a:rPr lang="en-US" sz="1643" u="sng" spc="16" dirty="0" smtClean="0">
                  <a:solidFill>
                    <a:srgbClr val="850511"/>
                  </a:solidFill>
                  <a:latin typeface="Open Sans"/>
                </a:rPr>
                <a:t>:</a:t>
              </a:r>
              <a:r>
                <a:rPr lang="en-US" sz="1643" spc="16" dirty="0" smtClean="0">
                  <a:solidFill>
                    <a:srgbClr val="850511"/>
                  </a:solidFill>
                  <a:latin typeface="Open Sans"/>
                </a:rPr>
                <a:t>   laspositascollege.edu/</a:t>
              </a:r>
              <a:r>
                <a:rPr lang="en-US" sz="1643" spc="16" dirty="0" err="1" smtClean="0">
                  <a:solidFill>
                    <a:srgbClr val="850511"/>
                  </a:solidFill>
                  <a:latin typeface="Open Sans"/>
                </a:rPr>
                <a:t>financialaid</a:t>
              </a:r>
              <a:r>
                <a:rPr lang="en-US" sz="1643" spc="16" dirty="0">
                  <a:solidFill>
                    <a:srgbClr val="850511"/>
                  </a:solidFill>
                  <a:latin typeface="Open Sans"/>
                </a:rPr>
                <a:t>/</a:t>
              </a:r>
            </a:p>
            <a:p>
              <a:pPr algn="ctr">
                <a:lnSpc>
                  <a:spcPts val="2464"/>
                </a:lnSpc>
              </a:pPr>
              <a:endParaRPr lang="en-US" sz="1000" spc="16" dirty="0">
                <a:solidFill>
                  <a:srgbClr val="850511"/>
                </a:solidFill>
                <a:latin typeface="Open Sans"/>
              </a:endParaRPr>
            </a:p>
            <a:p>
              <a:pPr algn="ctr">
                <a:lnSpc>
                  <a:spcPts val="2464"/>
                </a:lnSpc>
              </a:pPr>
              <a:r>
                <a:rPr lang="en-US" sz="1643" u="sng" spc="16" dirty="0">
                  <a:solidFill>
                    <a:srgbClr val="850511"/>
                  </a:solidFill>
                  <a:latin typeface="Open Sans"/>
                </a:rPr>
                <a:t>Email</a:t>
              </a:r>
              <a:r>
                <a:rPr lang="en-US" sz="1643" u="sng" spc="16" dirty="0" smtClean="0">
                  <a:solidFill>
                    <a:srgbClr val="850511"/>
                  </a:solidFill>
                  <a:latin typeface="Open Sans"/>
                </a:rPr>
                <a:t>:</a:t>
              </a:r>
              <a:r>
                <a:rPr lang="en-US" sz="1643" spc="16" dirty="0" smtClean="0">
                  <a:solidFill>
                    <a:srgbClr val="850511"/>
                  </a:solidFill>
                  <a:latin typeface="Open Sans"/>
                </a:rPr>
                <a:t>   lpcfinaid@laspositascollege.edu</a:t>
              </a:r>
              <a:endParaRPr lang="en-US" sz="1643" spc="16" dirty="0">
                <a:solidFill>
                  <a:srgbClr val="850511"/>
                </a:solidFill>
                <a:latin typeface="Open Sans"/>
              </a:endParaRPr>
            </a:p>
            <a:p>
              <a:pPr algn="ctr">
                <a:lnSpc>
                  <a:spcPts val="2464"/>
                </a:lnSpc>
              </a:pPr>
              <a:endParaRPr lang="en-US" sz="1000" spc="16" dirty="0">
                <a:solidFill>
                  <a:srgbClr val="850511"/>
                </a:solidFill>
                <a:latin typeface="Open Sans"/>
              </a:endParaRPr>
            </a:p>
            <a:p>
              <a:pPr algn="ctr">
                <a:lnSpc>
                  <a:spcPts val="2464"/>
                </a:lnSpc>
              </a:pPr>
              <a:r>
                <a:rPr lang="en-US" sz="1643" u="sng" spc="16" dirty="0">
                  <a:solidFill>
                    <a:srgbClr val="850511"/>
                  </a:solidFill>
                  <a:latin typeface="Open Sans"/>
                </a:rPr>
                <a:t>Phone Number:</a:t>
              </a:r>
              <a:r>
                <a:rPr lang="en-US" sz="1643" spc="16" dirty="0">
                  <a:solidFill>
                    <a:srgbClr val="850511"/>
                  </a:solidFill>
                  <a:latin typeface="Open Sans"/>
                </a:rPr>
                <a:t> </a:t>
              </a:r>
              <a:r>
                <a:rPr lang="en-US" sz="1643" spc="16" dirty="0" smtClean="0">
                  <a:solidFill>
                    <a:srgbClr val="850511"/>
                  </a:solidFill>
                  <a:latin typeface="Open Sans"/>
                </a:rPr>
                <a:t>  (</a:t>
              </a:r>
              <a:r>
                <a:rPr lang="en-US" sz="1643" spc="16" dirty="0">
                  <a:solidFill>
                    <a:srgbClr val="850511"/>
                  </a:solidFill>
                  <a:latin typeface="Open Sans"/>
                </a:rPr>
                <a:t>925) 424-1580</a:t>
              </a:r>
            </a:p>
          </p:txBody>
        </p:sp>
      </p:grpSp>
      <p:sp>
        <p:nvSpPr>
          <p:cNvPr id="16" name="TextBox 16"/>
          <p:cNvSpPr txBox="1"/>
          <p:nvPr/>
        </p:nvSpPr>
        <p:spPr>
          <a:xfrm>
            <a:off x="430413" y="6700583"/>
            <a:ext cx="3513088" cy="372745"/>
          </a:xfrm>
          <a:prstGeom prst="rect">
            <a:avLst/>
          </a:prstGeom>
        </p:spPr>
        <p:txBody>
          <a:bodyPr lIns="0" tIns="0" rIns="0" bIns="0" rtlCol="0" anchor="t">
            <a:spAutoFit/>
          </a:bodyPr>
          <a:lstStyle/>
          <a:p>
            <a:pPr algn="ctr">
              <a:lnSpc>
                <a:spcPts val="3079"/>
              </a:lnSpc>
            </a:pPr>
            <a:r>
              <a:rPr lang="en-US" sz="2199" dirty="0">
                <a:solidFill>
                  <a:srgbClr val="850511"/>
                </a:solidFill>
                <a:latin typeface="Open Sans Light"/>
              </a:rPr>
              <a:t>Follow LPC on social media! </a:t>
            </a:r>
          </a:p>
        </p:txBody>
      </p:sp>
      <p:pic>
        <p:nvPicPr>
          <p:cNvPr id="1026" name="Picture 2" descr="Image previe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69604" y="3981184"/>
            <a:ext cx="2061992" cy="25603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BF0"/>
        </a:solidFill>
        <a:effectLst/>
      </p:bgPr>
    </p:bg>
    <p:spTree>
      <p:nvGrpSpPr>
        <p:cNvPr id="1" name=""/>
        <p:cNvGrpSpPr/>
        <p:nvPr/>
      </p:nvGrpSpPr>
      <p:grpSpPr>
        <a:xfrm>
          <a:off x="0" y="0"/>
          <a:ext cx="0" cy="0"/>
          <a:chOff x="0" y="0"/>
          <a:chExt cx="0" cy="0"/>
        </a:xfrm>
      </p:grpSpPr>
      <p:sp>
        <p:nvSpPr>
          <p:cNvPr id="2" name="AutoShape 2"/>
          <p:cNvSpPr/>
          <p:nvPr/>
        </p:nvSpPr>
        <p:spPr>
          <a:xfrm rot="-2700000">
            <a:off x="-572903" y="-1468619"/>
            <a:ext cx="8385434" cy="12156832"/>
          </a:xfrm>
          <a:prstGeom prst="rect">
            <a:avLst/>
          </a:prstGeom>
          <a:solidFill>
            <a:srgbClr val="FFFEFE"/>
          </a:solidFill>
        </p:spPr>
      </p:sp>
      <p:grpSp>
        <p:nvGrpSpPr>
          <p:cNvPr id="3" name="Group 3"/>
          <p:cNvGrpSpPr/>
          <p:nvPr/>
        </p:nvGrpSpPr>
        <p:grpSpPr>
          <a:xfrm>
            <a:off x="-158834" y="3150697"/>
            <a:ext cx="4368950" cy="4361959"/>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B7895">
                <a:alpha val="4706"/>
              </a:srgbClr>
            </a:solidFill>
          </p:spPr>
        </p:sp>
      </p:grpSp>
      <p:sp>
        <p:nvSpPr>
          <p:cNvPr id="5" name="Freeform 5"/>
          <p:cNvSpPr/>
          <p:nvPr/>
        </p:nvSpPr>
        <p:spPr>
          <a:xfrm>
            <a:off x="7895539" y="6583680"/>
            <a:ext cx="1858061" cy="731520"/>
          </a:xfrm>
          <a:custGeom>
            <a:avLst/>
            <a:gdLst/>
            <a:ahLst/>
            <a:cxnLst/>
            <a:rect l="l" t="t" r="r" b="b"/>
            <a:pathLst>
              <a:path w="1858061" h="731520">
                <a:moveTo>
                  <a:pt x="0" y="0"/>
                </a:moveTo>
                <a:lnTo>
                  <a:pt x="1858061" y="0"/>
                </a:lnTo>
                <a:lnTo>
                  <a:pt x="1858061" y="731520"/>
                </a:lnTo>
                <a:lnTo>
                  <a:pt x="0" y="731520"/>
                </a:lnTo>
                <a:lnTo>
                  <a:pt x="0" y="0"/>
                </a:lnTo>
                <a:close/>
              </a:path>
            </a:pathLst>
          </a:custGeom>
          <a:blipFill>
            <a:blip r:embed="rId2"/>
            <a:stretch>
              <a:fillRect/>
            </a:stretch>
          </a:blipFill>
        </p:spPr>
      </p:sp>
      <p:sp>
        <p:nvSpPr>
          <p:cNvPr id="6" name="TextBox 6"/>
          <p:cNvSpPr txBox="1"/>
          <p:nvPr/>
        </p:nvSpPr>
        <p:spPr>
          <a:xfrm>
            <a:off x="731520" y="1219200"/>
            <a:ext cx="7950907" cy="6014467"/>
          </a:xfrm>
          <a:prstGeom prst="rect">
            <a:avLst/>
          </a:prstGeom>
        </p:spPr>
        <p:txBody>
          <a:bodyPr lIns="0" tIns="0" rIns="0" bIns="0" rtlCol="0" anchor="t">
            <a:spAutoFit/>
          </a:bodyPr>
          <a:lstStyle/>
          <a:p>
            <a:pPr marL="655602" lvl="1" indent="-327801">
              <a:lnSpc>
                <a:spcPts val="3643"/>
              </a:lnSpc>
              <a:buFont typeface="Arial"/>
              <a:buChar char="•"/>
            </a:pPr>
            <a:r>
              <a:rPr lang="en-US" sz="3036" spc="30" dirty="0">
                <a:solidFill>
                  <a:srgbClr val="850511"/>
                </a:solidFill>
                <a:latin typeface="Open Sans Bold"/>
              </a:rPr>
              <a:t>Cost of Attendance is the </a:t>
            </a:r>
            <a:r>
              <a:rPr lang="en-US" sz="3036" spc="30" dirty="0" smtClean="0">
                <a:solidFill>
                  <a:srgbClr val="850511"/>
                </a:solidFill>
                <a:latin typeface="Open Sans Bold"/>
              </a:rPr>
              <a:t>estimated average amount </a:t>
            </a:r>
            <a:r>
              <a:rPr lang="en-US" sz="3036" spc="30" dirty="0">
                <a:solidFill>
                  <a:srgbClr val="850511"/>
                </a:solidFill>
                <a:latin typeface="Open Sans Bold"/>
              </a:rPr>
              <a:t>it will cost to </a:t>
            </a:r>
            <a:r>
              <a:rPr lang="en-US" sz="3036" spc="30" dirty="0" smtClean="0">
                <a:solidFill>
                  <a:srgbClr val="850511"/>
                </a:solidFill>
                <a:latin typeface="Open Sans Bold"/>
              </a:rPr>
              <a:t>be a student (attend)</a:t>
            </a:r>
            <a:endParaRPr lang="en-US" sz="3036" spc="30" dirty="0">
              <a:solidFill>
                <a:srgbClr val="850511"/>
              </a:solidFill>
              <a:latin typeface="Open Sans Bold"/>
            </a:endParaRPr>
          </a:p>
          <a:p>
            <a:pPr marL="655602" lvl="1" indent="-327801">
              <a:lnSpc>
                <a:spcPts val="3643"/>
              </a:lnSpc>
              <a:buFont typeface="Arial"/>
              <a:buChar char="•"/>
            </a:pPr>
            <a:r>
              <a:rPr lang="en-US" sz="3036" spc="30" dirty="0">
                <a:solidFill>
                  <a:srgbClr val="850511"/>
                </a:solidFill>
                <a:latin typeface="Open Sans Bold"/>
              </a:rPr>
              <a:t>COA is the estimate of </a:t>
            </a:r>
          </a:p>
          <a:p>
            <a:pPr marL="1311204" lvl="2" indent="-437068">
              <a:lnSpc>
                <a:spcPts val="3643"/>
              </a:lnSpc>
              <a:buFont typeface="Arial"/>
              <a:buChar char="⚬"/>
            </a:pPr>
            <a:r>
              <a:rPr lang="en-US" sz="3036" spc="30" dirty="0">
                <a:solidFill>
                  <a:srgbClr val="850511"/>
                </a:solidFill>
                <a:latin typeface="Open Sans Bold"/>
              </a:rPr>
              <a:t>Tuition and fees</a:t>
            </a:r>
          </a:p>
          <a:p>
            <a:pPr marL="1554480" lvl="3" indent="-388620">
              <a:lnSpc>
                <a:spcPts val="2879"/>
              </a:lnSpc>
              <a:buFont typeface="Arial"/>
              <a:buChar char="￭"/>
            </a:pPr>
            <a:r>
              <a:rPr lang="en-US" sz="2400" spc="24" dirty="0">
                <a:solidFill>
                  <a:srgbClr val="850511"/>
                </a:solidFill>
                <a:latin typeface="Open Sans Bold"/>
              </a:rPr>
              <a:t>Direct Cost</a:t>
            </a:r>
          </a:p>
          <a:p>
            <a:pPr marL="1311204" lvl="2" indent="-437068">
              <a:lnSpc>
                <a:spcPts val="3643"/>
              </a:lnSpc>
              <a:buFont typeface="Arial"/>
              <a:buChar char="⚬"/>
            </a:pPr>
            <a:r>
              <a:rPr lang="en-US" sz="3036" spc="30" dirty="0" smtClean="0">
                <a:solidFill>
                  <a:srgbClr val="850511"/>
                </a:solidFill>
                <a:latin typeface="Open Sans Bold"/>
              </a:rPr>
              <a:t>Food and Housing</a:t>
            </a:r>
            <a:endParaRPr lang="en-US" sz="3036" spc="30" dirty="0">
              <a:solidFill>
                <a:srgbClr val="850511"/>
              </a:solidFill>
              <a:latin typeface="Open Sans Bold"/>
            </a:endParaRPr>
          </a:p>
          <a:p>
            <a:pPr marL="1554480" lvl="3" indent="-388620">
              <a:lnSpc>
                <a:spcPts val="2879"/>
              </a:lnSpc>
              <a:buFont typeface="Arial"/>
              <a:buChar char="￭"/>
            </a:pPr>
            <a:r>
              <a:rPr lang="en-US" sz="2400" spc="24" dirty="0">
                <a:solidFill>
                  <a:srgbClr val="850511"/>
                </a:solidFill>
                <a:latin typeface="Open Sans Bold"/>
              </a:rPr>
              <a:t>Variable Cost</a:t>
            </a:r>
          </a:p>
          <a:p>
            <a:pPr marL="1311204" lvl="2" indent="-437068">
              <a:lnSpc>
                <a:spcPts val="3643"/>
              </a:lnSpc>
              <a:buFont typeface="Arial"/>
              <a:buChar char="⚬"/>
            </a:pPr>
            <a:r>
              <a:rPr lang="en-US" sz="3036" spc="30" dirty="0">
                <a:solidFill>
                  <a:srgbClr val="850511"/>
                </a:solidFill>
                <a:latin typeface="Open Sans Bold"/>
              </a:rPr>
              <a:t>Books and Supplies</a:t>
            </a:r>
          </a:p>
          <a:p>
            <a:pPr marL="1554480" lvl="3" indent="-388620">
              <a:lnSpc>
                <a:spcPts val="2879"/>
              </a:lnSpc>
              <a:buFont typeface="Arial"/>
              <a:buChar char="￭"/>
            </a:pPr>
            <a:r>
              <a:rPr lang="en-US" sz="2400" spc="24" dirty="0">
                <a:solidFill>
                  <a:srgbClr val="850511"/>
                </a:solidFill>
                <a:latin typeface="Open Sans Bold"/>
              </a:rPr>
              <a:t>Variable Cost</a:t>
            </a:r>
          </a:p>
          <a:p>
            <a:pPr marL="1311204" lvl="2" indent="-437068">
              <a:lnSpc>
                <a:spcPts val="3643"/>
              </a:lnSpc>
              <a:buFont typeface="Arial"/>
              <a:buChar char="⚬"/>
            </a:pPr>
            <a:r>
              <a:rPr lang="en-US" sz="3036" spc="30" dirty="0">
                <a:solidFill>
                  <a:srgbClr val="850511"/>
                </a:solidFill>
                <a:latin typeface="Open Sans Bold"/>
              </a:rPr>
              <a:t>Transportation</a:t>
            </a:r>
          </a:p>
          <a:p>
            <a:pPr marL="1554480" lvl="3" indent="-388620">
              <a:lnSpc>
                <a:spcPts val="2879"/>
              </a:lnSpc>
              <a:buFont typeface="Arial"/>
              <a:buChar char="￭"/>
            </a:pPr>
            <a:r>
              <a:rPr lang="en-US" sz="2400" spc="24" dirty="0">
                <a:solidFill>
                  <a:srgbClr val="850511"/>
                </a:solidFill>
                <a:latin typeface="Open Sans Bold"/>
              </a:rPr>
              <a:t>Variable Cost</a:t>
            </a:r>
          </a:p>
          <a:p>
            <a:pPr marL="1311204" lvl="2" indent="-437068">
              <a:lnSpc>
                <a:spcPts val="3643"/>
              </a:lnSpc>
              <a:buFont typeface="Arial"/>
              <a:buChar char="⚬"/>
            </a:pPr>
            <a:r>
              <a:rPr lang="en-US" sz="3036" spc="30" dirty="0">
                <a:solidFill>
                  <a:srgbClr val="850511"/>
                </a:solidFill>
                <a:latin typeface="Open Sans Bold"/>
              </a:rPr>
              <a:t>Personal Expenses</a:t>
            </a:r>
          </a:p>
          <a:p>
            <a:pPr marL="1554480" lvl="3" indent="-388620">
              <a:lnSpc>
                <a:spcPts val="2879"/>
              </a:lnSpc>
              <a:buFont typeface="Arial"/>
              <a:buChar char="￭"/>
            </a:pPr>
            <a:r>
              <a:rPr lang="en-US" sz="2400" spc="24" dirty="0">
                <a:solidFill>
                  <a:srgbClr val="850511"/>
                </a:solidFill>
                <a:latin typeface="Open Sans Bold"/>
              </a:rPr>
              <a:t>Variable Cost</a:t>
            </a:r>
          </a:p>
        </p:txBody>
      </p:sp>
      <p:sp>
        <p:nvSpPr>
          <p:cNvPr id="7" name="Freeform 7"/>
          <p:cNvSpPr/>
          <p:nvPr/>
        </p:nvSpPr>
        <p:spPr>
          <a:xfrm>
            <a:off x="6662322" y="3507632"/>
            <a:ext cx="2466434" cy="2466434"/>
          </a:xfrm>
          <a:custGeom>
            <a:avLst/>
            <a:gdLst/>
            <a:ahLst/>
            <a:cxnLst/>
            <a:rect l="l" t="t" r="r" b="b"/>
            <a:pathLst>
              <a:path w="2466434" h="2466434">
                <a:moveTo>
                  <a:pt x="0" y="0"/>
                </a:moveTo>
                <a:lnTo>
                  <a:pt x="2466434" y="0"/>
                </a:lnTo>
                <a:lnTo>
                  <a:pt x="2466434" y="2466434"/>
                </a:lnTo>
                <a:lnTo>
                  <a:pt x="0" y="24664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TextBox 8"/>
          <p:cNvSpPr txBox="1"/>
          <p:nvPr/>
        </p:nvSpPr>
        <p:spPr>
          <a:xfrm>
            <a:off x="731520" y="598168"/>
            <a:ext cx="8188758" cy="533400"/>
          </a:xfrm>
          <a:prstGeom prst="rect">
            <a:avLst/>
          </a:prstGeom>
        </p:spPr>
        <p:txBody>
          <a:bodyPr lIns="0" tIns="0" rIns="0" bIns="0" rtlCol="0" anchor="t">
            <a:spAutoFit/>
          </a:bodyPr>
          <a:lstStyle/>
          <a:p>
            <a:pPr>
              <a:lnSpc>
                <a:spcPts val="4200"/>
              </a:lnSpc>
            </a:pPr>
            <a:r>
              <a:rPr lang="en-US" sz="3500" spc="35" dirty="0">
                <a:solidFill>
                  <a:srgbClr val="850511"/>
                </a:solidFill>
                <a:latin typeface="Open Sans Bold"/>
              </a:rPr>
              <a:t>Cost of Attendance (COA)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l="-6214" r="-6214"/>
            </a:stretch>
          </a:blipFill>
        </p:spPr>
      </p:sp>
      <p:sp>
        <p:nvSpPr>
          <p:cNvPr id="3" name="AutoShape 3"/>
          <p:cNvSpPr/>
          <p:nvPr/>
        </p:nvSpPr>
        <p:spPr>
          <a:xfrm>
            <a:off x="26670" y="-209114"/>
            <a:ext cx="6607322" cy="7733429"/>
          </a:xfrm>
          <a:prstGeom prst="rect">
            <a:avLst/>
          </a:prstGeom>
          <a:solidFill>
            <a:srgbClr val="FFFEFE"/>
          </a:solidFill>
        </p:spPr>
      </p:sp>
      <p:grpSp>
        <p:nvGrpSpPr>
          <p:cNvPr id="4" name="Group 4"/>
          <p:cNvGrpSpPr/>
          <p:nvPr/>
        </p:nvGrpSpPr>
        <p:grpSpPr>
          <a:xfrm rot="-10800000">
            <a:off x="1950588" y="0"/>
            <a:ext cx="2797585" cy="1280206"/>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close/>
                </a:path>
              </a:pathLst>
            </a:custGeom>
            <a:solidFill>
              <a:srgbClr val="850511"/>
            </a:solidFill>
          </p:spPr>
        </p:sp>
      </p:grpSp>
      <p:sp>
        <p:nvSpPr>
          <p:cNvPr id="6" name="TextBox 6"/>
          <p:cNvSpPr txBox="1"/>
          <p:nvPr/>
        </p:nvSpPr>
        <p:spPr>
          <a:xfrm>
            <a:off x="731520" y="798325"/>
            <a:ext cx="5330566" cy="1857375"/>
          </a:xfrm>
          <a:prstGeom prst="rect">
            <a:avLst/>
          </a:prstGeom>
        </p:spPr>
        <p:txBody>
          <a:bodyPr lIns="0" tIns="0" rIns="0" bIns="0" rtlCol="0" anchor="t">
            <a:spAutoFit/>
          </a:bodyPr>
          <a:lstStyle/>
          <a:p>
            <a:pPr algn="ctr">
              <a:lnSpc>
                <a:spcPts val="4920"/>
              </a:lnSpc>
            </a:pPr>
            <a:endParaRPr dirty="0"/>
          </a:p>
          <a:p>
            <a:pPr algn="ctr">
              <a:lnSpc>
                <a:spcPts val="4920"/>
              </a:lnSpc>
            </a:pPr>
            <a:r>
              <a:rPr lang="en-US" sz="4100" spc="41" dirty="0">
                <a:solidFill>
                  <a:srgbClr val="850511"/>
                </a:solidFill>
                <a:latin typeface="Open Sans Bold"/>
              </a:rPr>
              <a:t>Understanding Financial Aid</a:t>
            </a:r>
          </a:p>
        </p:txBody>
      </p:sp>
      <p:sp>
        <p:nvSpPr>
          <p:cNvPr id="7" name="TextBox 7"/>
          <p:cNvSpPr txBox="1"/>
          <p:nvPr/>
        </p:nvSpPr>
        <p:spPr>
          <a:xfrm>
            <a:off x="731520" y="2955789"/>
            <a:ext cx="5577374" cy="3838254"/>
          </a:xfrm>
          <a:prstGeom prst="rect">
            <a:avLst/>
          </a:prstGeom>
        </p:spPr>
        <p:txBody>
          <a:bodyPr lIns="0" tIns="0" rIns="0" bIns="0" rtlCol="0" anchor="t">
            <a:spAutoFit/>
          </a:bodyPr>
          <a:lstStyle/>
          <a:p>
            <a:pPr marL="451791" lvl="1" indent="-225896">
              <a:lnSpc>
                <a:spcPts val="3138"/>
              </a:lnSpc>
              <a:buFont typeface="Arial"/>
              <a:buChar char="•"/>
            </a:pPr>
            <a:r>
              <a:rPr lang="en-US" sz="2092" spc="20" dirty="0">
                <a:solidFill>
                  <a:srgbClr val="850511"/>
                </a:solidFill>
                <a:latin typeface="Open Sans"/>
              </a:rPr>
              <a:t>Students and parents are considered the primary sources for funding a college education and are expected to contribute to the extent they are able as determined by the financial aid application</a:t>
            </a:r>
          </a:p>
          <a:p>
            <a:pPr marL="451791" lvl="1" indent="-225896">
              <a:lnSpc>
                <a:spcPts val="3138"/>
              </a:lnSpc>
              <a:buFont typeface="Arial"/>
              <a:buChar char="•"/>
            </a:pPr>
            <a:r>
              <a:rPr lang="en-US" sz="2092" spc="20" dirty="0">
                <a:solidFill>
                  <a:srgbClr val="850511"/>
                </a:solidFill>
                <a:latin typeface="Open Sans"/>
              </a:rPr>
              <a:t>Financial aid measures a family's ability, not willingness, to pay for a college education </a:t>
            </a:r>
          </a:p>
          <a:p>
            <a:pPr algn="ctr">
              <a:lnSpc>
                <a:spcPts val="2825"/>
              </a:lnSpc>
            </a:pPr>
            <a:endParaRPr lang="en-US" sz="2092" spc="20" dirty="0">
              <a:solidFill>
                <a:srgbClr val="850511"/>
              </a:solidFill>
              <a:latin typeface="Open Sans"/>
            </a:endParaRPr>
          </a:p>
        </p:txBody>
      </p:sp>
      <p:sp>
        <p:nvSpPr>
          <p:cNvPr id="8" name="Freeform 8"/>
          <p:cNvSpPr/>
          <p:nvPr/>
        </p:nvSpPr>
        <p:spPr>
          <a:xfrm>
            <a:off x="8110842" y="6794043"/>
            <a:ext cx="1642758" cy="583499"/>
          </a:xfrm>
          <a:custGeom>
            <a:avLst/>
            <a:gdLst/>
            <a:ahLst/>
            <a:cxnLst/>
            <a:rect l="l" t="t" r="r" b="b"/>
            <a:pathLst>
              <a:path w="1642758" h="583499">
                <a:moveTo>
                  <a:pt x="0" y="0"/>
                </a:moveTo>
                <a:lnTo>
                  <a:pt x="1642758" y="0"/>
                </a:lnTo>
                <a:lnTo>
                  <a:pt x="1642758" y="583499"/>
                </a:lnTo>
                <a:lnTo>
                  <a:pt x="0" y="583499"/>
                </a:lnTo>
                <a:lnTo>
                  <a:pt x="0" y="0"/>
                </a:lnTo>
                <a:close/>
              </a:path>
            </a:pathLst>
          </a:custGeom>
          <a:blipFill>
            <a:blip r:embed="rId3"/>
            <a:stretch>
              <a:fillRect t="-10907"/>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7432413" y="-1531979"/>
            <a:ext cx="2399227" cy="2395389"/>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D1FEFF">
                <a:alpha val="29804"/>
              </a:srgbClr>
            </a:solidFill>
          </p:spPr>
        </p:sp>
      </p:grpSp>
      <p:grpSp>
        <p:nvGrpSpPr>
          <p:cNvPr id="4" name="Group 4"/>
          <p:cNvGrpSpPr/>
          <p:nvPr/>
        </p:nvGrpSpPr>
        <p:grpSpPr>
          <a:xfrm rot="-2700000">
            <a:off x="3810686" y="-3458579"/>
            <a:ext cx="4319284" cy="4312374"/>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BF0"/>
            </a:solidFill>
          </p:spPr>
        </p:sp>
      </p:grpSp>
      <p:sp>
        <p:nvSpPr>
          <p:cNvPr id="6" name="AutoShape 6"/>
          <p:cNvSpPr/>
          <p:nvPr/>
        </p:nvSpPr>
        <p:spPr>
          <a:xfrm>
            <a:off x="4728757" y="2376337"/>
            <a:ext cx="26033" cy="4389120"/>
          </a:xfrm>
          <a:prstGeom prst="rect">
            <a:avLst/>
          </a:prstGeom>
          <a:solidFill>
            <a:srgbClr val="FFFBF0"/>
          </a:solidFill>
        </p:spPr>
      </p:sp>
      <p:sp>
        <p:nvSpPr>
          <p:cNvPr id="7" name="Freeform 7"/>
          <p:cNvSpPr/>
          <p:nvPr/>
        </p:nvSpPr>
        <p:spPr>
          <a:xfrm>
            <a:off x="8110842" y="6794043"/>
            <a:ext cx="1642758" cy="583499"/>
          </a:xfrm>
          <a:custGeom>
            <a:avLst/>
            <a:gdLst/>
            <a:ahLst/>
            <a:cxnLst/>
            <a:rect l="l" t="t" r="r" b="b"/>
            <a:pathLst>
              <a:path w="1642758" h="583499">
                <a:moveTo>
                  <a:pt x="0" y="0"/>
                </a:moveTo>
                <a:lnTo>
                  <a:pt x="1642758" y="0"/>
                </a:lnTo>
                <a:lnTo>
                  <a:pt x="1642758" y="583499"/>
                </a:lnTo>
                <a:lnTo>
                  <a:pt x="0" y="583499"/>
                </a:lnTo>
                <a:lnTo>
                  <a:pt x="0" y="0"/>
                </a:lnTo>
                <a:close/>
              </a:path>
            </a:pathLst>
          </a:custGeom>
          <a:blipFill>
            <a:blip r:embed="rId2"/>
            <a:stretch>
              <a:fillRect t="-10907"/>
            </a:stretch>
          </a:blipFill>
        </p:spPr>
      </p:sp>
      <p:grpSp>
        <p:nvGrpSpPr>
          <p:cNvPr id="8" name="Group 8"/>
          <p:cNvGrpSpPr>
            <a:grpSpLocks noChangeAspect="1"/>
          </p:cNvGrpSpPr>
          <p:nvPr/>
        </p:nvGrpSpPr>
        <p:grpSpPr>
          <a:xfrm>
            <a:off x="5302660" y="2601146"/>
            <a:ext cx="4090819" cy="3284482"/>
            <a:chOff x="0" y="0"/>
            <a:chExt cx="7467600" cy="5995670"/>
          </a:xfrm>
        </p:grpSpPr>
        <p:sp>
          <p:nvSpPr>
            <p:cNvPr id="9" name="Freeform 9"/>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000000"/>
            </a:solidFill>
          </p:spPr>
        </p:sp>
        <p:sp>
          <p:nvSpPr>
            <p:cNvPr id="10" name="Freeform 10"/>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E9E9E9"/>
            </a:solidFill>
          </p:spPr>
        </p:sp>
        <p:sp>
          <p:nvSpPr>
            <p:cNvPr id="11" name="Freeform 11"/>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BBBBBB"/>
            </a:solidFill>
          </p:spPr>
        </p:sp>
        <p:sp>
          <p:nvSpPr>
            <p:cNvPr id="12" name="Freeform 12"/>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t="-1631" b="-22828"/>
              </a:stretch>
            </a:blipFill>
          </p:spPr>
        </p:sp>
      </p:grpSp>
      <p:sp>
        <p:nvSpPr>
          <p:cNvPr id="13" name="TextBox 13"/>
          <p:cNvSpPr txBox="1"/>
          <p:nvPr/>
        </p:nvSpPr>
        <p:spPr>
          <a:xfrm>
            <a:off x="523591" y="1390650"/>
            <a:ext cx="5446738" cy="1276350"/>
          </a:xfrm>
          <a:prstGeom prst="rect">
            <a:avLst/>
          </a:prstGeom>
        </p:spPr>
        <p:txBody>
          <a:bodyPr lIns="0" tIns="0" rIns="0" bIns="0" rtlCol="0" anchor="t">
            <a:spAutoFit/>
          </a:bodyPr>
          <a:lstStyle/>
          <a:p>
            <a:pPr>
              <a:lnSpc>
                <a:spcPts val="5040"/>
              </a:lnSpc>
            </a:pPr>
            <a:r>
              <a:rPr lang="en-US" sz="4200" spc="42" dirty="0">
                <a:solidFill>
                  <a:srgbClr val="FFFBF0"/>
                </a:solidFill>
                <a:latin typeface="Open Sans"/>
              </a:rPr>
              <a:t>How to Apply for Aid?</a:t>
            </a:r>
          </a:p>
        </p:txBody>
      </p:sp>
      <p:sp>
        <p:nvSpPr>
          <p:cNvPr id="14" name="TextBox 14"/>
          <p:cNvSpPr txBox="1"/>
          <p:nvPr/>
        </p:nvSpPr>
        <p:spPr>
          <a:xfrm>
            <a:off x="0" y="2431582"/>
            <a:ext cx="4827283" cy="789305"/>
          </a:xfrm>
          <a:prstGeom prst="rect">
            <a:avLst/>
          </a:prstGeom>
        </p:spPr>
        <p:txBody>
          <a:bodyPr lIns="0" tIns="0" rIns="0" bIns="0" rtlCol="0" anchor="t">
            <a:spAutoFit/>
          </a:bodyPr>
          <a:lstStyle/>
          <a:p>
            <a:pPr algn="ctr">
              <a:lnSpc>
                <a:spcPts val="3219"/>
              </a:lnSpc>
            </a:pPr>
            <a:r>
              <a:rPr lang="en-US" sz="2299" dirty="0">
                <a:solidFill>
                  <a:srgbClr val="FFFBF0"/>
                </a:solidFill>
                <a:latin typeface="Open Sans Bold"/>
              </a:rPr>
              <a:t>Free Application for Federal Student Aid - FAFSA</a:t>
            </a:r>
          </a:p>
        </p:txBody>
      </p:sp>
      <p:sp>
        <p:nvSpPr>
          <p:cNvPr id="15" name="TextBox 15"/>
          <p:cNvSpPr txBox="1"/>
          <p:nvPr/>
        </p:nvSpPr>
        <p:spPr>
          <a:xfrm>
            <a:off x="523591" y="3659037"/>
            <a:ext cx="4508732" cy="1987724"/>
          </a:xfrm>
          <a:prstGeom prst="rect">
            <a:avLst/>
          </a:prstGeom>
        </p:spPr>
        <p:txBody>
          <a:bodyPr lIns="0" tIns="0" rIns="0" bIns="0" rtlCol="0" anchor="t">
            <a:spAutoFit/>
          </a:bodyPr>
          <a:lstStyle/>
          <a:p>
            <a:pPr marL="474979" lvl="1" indent="-237490" algn="just">
              <a:lnSpc>
                <a:spcPts val="3079"/>
              </a:lnSpc>
              <a:buFont typeface="Arial"/>
              <a:buChar char="•"/>
            </a:pPr>
            <a:r>
              <a:rPr lang="en-US" sz="2199" dirty="0">
                <a:solidFill>
                  <a:srgbClr val="FFFBF0"/>
                </a:solidFill>
                <a:latin typeface="Open Sans Light"/>
              </a:rPr>
              <a:t>School Code: 030357</a:t>
            </a:r>
          </a:p>
          <a:p>
            <a:pPr marL="474979" lvl="1" indent="-237490" algn="just">
              <a:lnSpc>
                <a:spcPts val="3079"/>
              </a:lnSpc>
              <a:buFont typeface="Arial"/>
              <a:buChar char="•"/>
            </a:pPr>
            <a:r>
              <a:rPr lang="en-US" sz="2199" dirty="0">
                <a:solidFill>
                  <a:srgbClr val="FFFBF0"/>
                </a:solidFill>
                <a:latin typeface="Open Sans Light"/>
              </a:rPr>
              <a:t>Who applies to FAFSA? :</a:t>
            </a:r>
          </a:p>
          <a:p>
            <a:pPr marL="949959" lvl="2" indent="-316653" algn="just">
              <a:lnSpc>
                <a:spcPts val="3079"/>
              </a:lnSpc>
              <a:buFont typeface="Arial"/>
              <a:buChar char="⚬"/>
            </a:pPr>
            <a:r>
              <a:rPr lang="en-US" sz="2199" dirty="0">
                <a:solidFill>
                  <a:srgbClr val="FFFBF0"/>
                </a:solidFill>
                <a:latin typeface="Open Sans Light"/>
              </a:rPr>
              <a:t>Citizens</a:t>
            </a:r>
          </a:p>
          <a:p>
            <a:pPr marL="949959" lvl="2" indent="-316653" algn="just">
              <a:lnSpc>
                <a:spcPts val="3079"/>
              </a:lnSpc>
              <a:buFont typeface="Arial"/>
              <a:buChar char="⚬"/>
            </a:pPr>
            <a:r>
              <a:rPr lang="en-US" sz="2199" dirty="0">
                <a:solidFill>
                  <a:srgbClr val="FFFBF0"/>
                </a:solidFill>
                <a:latin typeface="Open Sans Light"/>
              </a:rPr>
              <a:t>Eligible non-citizens</a:t>
            </a:r>
          </a:p>
          <a:p>
            <a:pPr marL="949959" lvl="2" indent="-316653" algn="just">
              <a:lnSpc>
                <a:spcPts val="3079"/>
              </a:lnSpc>
              <a:buFont typeface="Arial"/>
              <a:buChar char="⚬"/>
            </a:pPr>
            <a:r>
              <a:rPr lang="en-US" sz="2199" dirty="0" smtClean="0">
                <a:solidFill>
                  <a:srgbClr val="FFFBF0"/>
                </a:solidFill>
                <a:latin typeface="Open Sans Light"/>
              </a:rPr>
              <a:t>T Visa (human trafficking)</a:t>
            </a:r>
            <a:endParaRPr lang="en-US" sz="2199" dirty="0">
              <a:solidFill>
                <a:srgbClr val="FFFBF0"/>
              </a:solidFill>
              <a:latin typeface="Open Sans 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50511"/>
        </a:solidFill>
        <a:effectLst/>
      </p:bgPr>
    </p:bg>
    <p:spTree>
      <p:nvGrpSpPr>
        <p:cNvPr id="1" name=""/>
        <p:cNvGrpSpPr/>
        <p:nvPr/>
      </p:nvGrpSpPr>
      <p:grpSpPr>
        <a:xfrm>
          <a:off x="0" y="0"/>
          <a:ext cx="0" cy="0"/>
          <a:chOff x="0" y="0"/>
          <a:chExt cx="0" cy="0"/>
        </a:xfrm>
      </p:grpSpPr>
      <p:grpSp>
        <p:nvGrpSpPr>
          <p:cNvPr id="2" name="Group 2"/>
          <p:cNvGrpSpPr/>
          <p:nvPr/>
        </p:nvGrpSpPr>
        <p:grpSpPr>
          <a:xfrm rot="-2700000">
            <a:off x="4498989" y="-1958063"/>
            <a:ext cx="3001135" cy="2996333"/>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D1FEFF">
                <a:alpha val="29804"/>
              </a:srgbClr>
            </a:solidFill>
          </p:spPr>
        </p:sp>
      </p:grpSp>
      <p:grpSp>
        <p:nvGrpSpPr>
          <p:cNvPr id="4" name="Group 4"/>
          <p:cNvGrpSpPr/>
          <p:nvPr/>
        </p:nvGrpSpPr>
        <p:grpSpPr>
          <a:xfrm rot="-2700000">
            <a:off x="6711635" y="-2313770"/>
            <a:ext cx="4186529" cy="4179830"/>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FFFFFF"/>
            </a:solidFill>
          </p:spPr>
        </p:sp>
      </p:grpSp>
      <p:sp>
        <p:nvSpPr>
          <p:cNvPr id="6" name="AutoShape 6"/>
          <p:cNvSpPr/>
          <p:nvPr/>
        </p:nvSpPr>
        <p:spPr>
          <a:xfrm rot="-2700000">
            <a:off x="7260177" y="396422"/>
            <a:ext cx="29762" cy="2360043"/>
          </a:xfrm>
          <a:prstGeom prst="rect">
            <a:avLst/>
          </a:prstGeom>
          <a:solidFill>
            <a:srgbClr val="FFFBF0"/>
          </a:solidFill>
        </p:spPr>
      </p:sp>
      <p:sp>
        <p:nvSpPr>
          <p:cNvPr id="7" name="Freeform 7"/>
          <p:cNvSpPr/>
          <p:nvPr/>
        </p:nvSpPr>
        <p:spPr>
          <a:xfrm>
            <a:off x="7537068" y="6442021"/>
            <a:ext cx="2216532" cy="873179"/>
          </a:xfrm>
          <a:custGeom>
            <a:avLst/>
            <a:gdLst/>
            <a:ahLst/>
            <a:cxnLst/>
            <a:rect l="l" t="t" r="r" b="b"/>
            <a:pathLst>
              <a:path w="2216532" h="873179">
                <a:moveTo>
                  <a:pt x="0" y="0"/>
                </a:moveTo>
                <a:lnTo>
                  <a:pt x="2216532" y="0"/>
                </a:lnTo>
                <a:lnTo>
                  <a:pt x="2216532" y="873179"/>
                </a:lnTo>
                <a:lnTo>
                  <a:pt x="0" y="873179"/>
                </a:lnTo>
                <a:lnTo>
                  <a:pt x="0" y="0"/>
                </a:lnTo>
                <a:close/>
              </a:path>
            </a:pathLst>
          </a:custGeom>
          <a:blipFill>
            <a:blip r:embed="rId2"/>
            <a:stretch>
              <a:fillRect/>
            </a:stretch>
          </a:blipFill>
        </p:spPr>
      </p:sp>
      <p:sp>
        <p:nvSpPr>
          <p:cNvPr id="8" name="TextBox 8"/>
          <p:cNvSpPr txBox="1"/>
          <p:nvPr/>
        </p:nvSpPr>
        <p:spPr>
          <a:xfrm>
            <a:off x="560335" y="938534"/>
            <a:ext cx="4422430" cy="721995"/>
          </a:xfrm>
          <a:prstGeom prst="rect">
            <a:avLst/>
          </a:prstGeom>
        </p:spPr>
        <p:txBody>
          <a:bodyPr lIns="0" tIns="0" rIns="0" bIns="0" rtlCol="0" anchor="t">
            <a:spAutoFit/>
          </a:bodyPr>
          <a:lstStyle/>
          <a:p>
            <a:pPr algn="r">
              <a:lnSpc>
                <a:spcPts val="5760"/>
              </a:lnSpc>
            </a:pPr>
            <a:r>
              <a:rPr lang="en-US" sz="4800" spc="48" dirty="0">
                <a:solidFill>
                  <a:srgbClr val="FFFBF0"/>
                </a:solidFill>
                <a:latin typeface="Open Sans Bold"/>
              </a:rPr>
              <a:t>2024-25 FAFSA</a:t>
            </a:r>
          </a:p>
        </p:txBody>
      </p:sp>
      <p:sp>
        <p:nvSpPr>
          <p:cNvPr id="9" name="TextBox 9"/>
          <p:cNvSpPr txBox="1"/>
          <p:nvPr/>
        </p:nvSpPr>
        <p:spPr>
          <a:xfrm>
            <a:off x="644626" y="1931107"/>
            <a:ext cx="5766611" cy="493396"/>
          </a:xfrm>
          <a:prstGeom prst="rect">
            <a:avLst/>
          </a:prstGeom>
        </p:spPr>
        <p:txBody>
          <a:bodyPr lIns="0" tIns="0" rIns="0" bIns="0" rtlCol="0" anchor="t">
            <a:spAutoFit/>
          </a:bodyPr>
          <a:lstStyle/>
          <a:p>
            <a:pPr>
              <a:lnSpc>
                <a:spcPts val="4199"/>
              </a:lnSpc>
            </a:pPr>
            <a:r>
              <a:rPr lang="en-US" sz="2799" spc="27">
                <a:solidFill>
                  <a:srgbClr val="FFFBF0"/>
                </a:solidFill>
                <a:latin typeface="Open Sans Bold"/>
              </a:rPr>
              <a:t>Key Features:</a:t>
            </a:r>
          </a:p>
        </p:txBody>
      </p:sp>
      <p:sp>
        <p:nvSpPr>
          <p:cNvPr id="10" name="TextBox 10"/>
          <p:cNvSpPr txBox="1"/>
          <p:nvPr/>
        </p:nvSpPr>
        <p:spPr>
          <a:xfrm>
            <a:off x="383819" y="2156048"/>
            <a:ext cx="8985963" cy="3898503"/>
          </a:xfrm>
          <a:prstGeom prst="rect">
            <a:avLst/>
          </a:prstGeom>
        </p:spPr>
        <p:txBody>
          <a:bodyPr lIns="0" tIns="0" rIns="0" bIns="0" rtlCol="0" anchor="t">
            <a:spAutoFit/>
          </a:bodyPr>
          <a:lstStyle/>
          <a:p>
            <a:pPr>
              <a:lnSpc>
                <a:spcPts val="3382"/>
              </a:lnSpc>
            </a:pPr>
            <a:endParaRPr dirty="0"/>
          </a:p>
          <a:p>
            <a:pPr marL="388620" lvl="1" indent="-194310">
              <a:lnSpc>
                <a:spcPts val="2700"/>
              </a:lnSpc>
              <a:buFont typeface="Arial"/>
              <a:buChar char="•"/>
            </a:pPr>
            <a:r>
              <a:rPr lang="en-US" sz="1800" spc="18" dirty="0">
                <a:solidFill>
                  <a:srgbClr val="FFFBF0"/>
                </a:solidFill>
                <a:latin typeface="Open Sans"/>
              </a:rPr>
              <a:t>Integration to allow </a:t>
            </a:r>
            <a:r>
              <a:rPr lang="en-US" sz="1800" spc="18" dirty="0" smtClean="0">
                <a:solidFill>
                  <a:srgbClr val="FFFBF0"/>
                </a:solidFill>
                <a:latin typeface="Open Sans"/>
              </a:rPr>
              <a:t>users </a:t>
            </a:r>
            <a:r>
              <a:rPr lang="en-US" sz="1800" spc="18" dirty="0">
                <a:solidFill>
                  <a:srgbClr val="FFFBF0"/>
                </a:solidFill>
                <a:latin typeface="Open Sans"/>
              </a:rPr>
              <a:t>federal tax information </a:t>
            </a:r>
            <a:r>
              <a:rPr lang="en-US" sz="1800" spc="18" dirty="0" smtClean="0">
                <a:solidFill>
                  <a:srgbClr val="FFFBF0"/>
                </a:solidFill>
                <a:latin typeface="Open Sans"/>
              </a:rPr>
              <a:t>(FTI) to </a:t>
            </a:r>
            <a:r>
              <a:rPr lang="en-US" sz="1800" spc="18" dirty="0">
                <a:solidFill>
                  <a:srgbClr val="FFFBF0"/>
                </a:solidFill>
                <a:latin typeface="Open Sans"/>
              </a:rPr>
              <a:t>be retrieved </a:t>
            </a:r>
            <a:r>
              <a:rPr lang="en-US" sz="1800" spc="18" dirty="0" smtClean="0">
                <a:solidFill>
                  <a:srgbClr val="FFFBF0"/>
                </a:solidFill>
                <a:latin typeface="Open Sans"/>
              </a:rPr>
              <a:t>and </a:t>
            </a:r>
            <a:r>
              <a:rPr lang="en-US" sz="1800" spc="18" dirty="0">
                <a:solidFill>
                  <a:srgbClr val="FFFBF0"/>
                </a:solidFill>
                <a:latin typeface="Open Sans"/>
              </a:rPr>
              <a:t>transferred directly into the FAFSA form via IRS direct data exchange</a:t>
            </a:r>
          </a:p>
          <a:p>
            <a:pPr marL="388620" lvl="1" indent="-194310">
              <a:lnSpc>
                <a:spcPts val="2700"/>
              </a:lnSpc>
              <a:buFont typeface="Arial"/>
              <a:buChar char="•"/>
            </a:pPr>
            <a:r>
              <a:rPr lang="en-US" sz="1800" spc="18" dirty="0" smtClean="0">
                <a:solidFill>
                  <a:srgbClr val="FFFBF0"/>
                </a:solidFill>
                <a:latin typeface="Open Sans"/>
              </a:rPr>
              <a:t>Dependent </a:t>
            </a:r>
            <a:r>
              <a:rPr lang="en-US" sz="1800" spc="18" dirty="0">
                <a:solidFill>
                  <a:srgbClr val="FFFBF0"/>
                </a:solidFill>
                <a:latin typeface="Open Sans"/>
              </a:rPr>
              <a:t>students must invite their parent(s) to contribute to their form if parent information is required</a:t>
            </a:r>
            <a:r>
              <a:rPr lang="en-US" sz="1800" spc="18" dirty="0" smtClean="0">
                <a:solidFill>
                  <a:srgbClr val="FFFBF0"/>
                </a:solidFill>
                <a:latin typeface="Open Sans"/>
              </a:rPr>
              <a:t>.</a:t>
            </a:r>
          </a:p>
          <a:p>
            <a:pPr marL="388620" lvl="1" indent="-194310">
              <a:lnSpc>
                <a:spcPts val="2700"/>
              </a:lnSpc>
              <a:buFont typeface="Arial"/>
              <a:buChar char="•"/>
            </a:pPr>
            <a:r>
              <a:rPr lang="en-US" spc="18" dirty="0" smtClean="0">
                <a:solidFill>
                  <a:srgbClr val="FFFBF0"/>
                </a:solidFill>
                <a:latin typeface="Open Sans"/>
              </a:rPr>
              <a:t>Independent married students </a:t>
            </a:r>
            <a:r>
              <a:rPr lang="en-US" spc="18" dirty="0">
                <a:solidFill>
                  <a:srgbClr val="FFFBF0"/>
                </a:solidFill>
                <a:latin typeface="Open Sans"/>
              </a:rPr>
              <a:t>must invite their </a:t>
            </a:r>
            <a:r>
              <a:rPr lang="en-US" spc="18" dirty="0" smtClean="0">
                <a:solidFill>
                  <a:srgbClr val="FFFBF0"/>
                </a:solidFill>
                <a:latin typeface="Open Sans"/>
              </a:rPr>
              <a:t>spouse </a:t>
            </a:r>
            <a:r>
              <a:rPr lang="en-US" spc="18" dirty="0">
                <a:solidFill>
                  <a:srgbClr val="FFFBF0"/>
                </a:solidFill>
                <a:latin typeface="Open Sans"/>
              </a:rPr>
              <a:t>to contribute to their form if </a:t>
            </a:r>
            <a:r>
              <a:rPr lang="en-US" spc="18" dirty="0" smtClean="0">
                <a:solidFill>
                  <a:srgbClr val="FFFBF0"/>
                </a:solidFill>
                <a:latin typeface="Open Sans"/>
              </a:rPr>
              <a:t>they did not file taxes jointly and </a:t>
            </a:r>
            <a:r>
              <a:rPr lang="en-US" spc="18" dirty="0">
                <a:solidFill>
                  <a:srgbClr val="FFFBF0"/>
                </a:solidFill>
                <a:latin typeface="Open Sans"/>
              </a:rPr>
              <a:t>information is required</a:t>
            </a:r>
            <a:r>
              <a:rPr lang="en-US" spc="18" dirty="0" smtClean="0">
                <a:solidFill>
                  <a:srgbClr val="FFFBF0"/>
                </a:solidFill>
                <a:latin typeface="Open Sans"/>
              </a:rPr>
              <a:t>.</a:t>
            </a:r>
            <a:endParaRPr lang="en-US" sz="1800" spc="18" dirty="0">
              <a:solidFill>
                <a:srgbClr val="FFFBF0"/>
              </a:solidFill>
              <a:latin typeface="Open Sans"/>
            </a:endParaRPr>
          </a:p>
          <a:p>
            <a:pPr marL="388620" lvl="1" indent="-194310">
              <a:lnSpc>
                <a:spcPts val="2700"/>
              </a:lnSpc>
              <a:buFont typeface="Arial"/>
              <a:buChar char="•"/>
            </a:pPr>
            <a:r>
              <a:rPr lang="en-US" sz="1800" spc="18" dirty="0">
                <a:solidFill>
                  <a:srgbClr val="FFFBF0"/>
                </a:solidFill>
                <a:latin typeface="Open Sans"/>
              </a:rPr>
              <a:t>Student and </a:t>
            </a:r>
            <a:r>
              <a:rPr lang="en-US" sz="1800" spc="18" dirty="0" smtClean="0">
                <a:solidFill>
                  <a:srgbClr val="FFFBF0"/>
                </a:solidFill>
                <a:latin typeface="Open Sans"/>
              </a:rPr>
              <a:t>contributor(s) </a:t>
            </a:r>
            <a:r>
              <a:rPr lang="en-US" sz="1800" spc="18" dirty="0">
                <a:solidFill>
                  <a:srgbClr val="FFFBF0"/>
                </a:solidFill>
                <a:latin typeface="Open Sans"/>
              </a:rPr>
              <a:t>must provide consent to retrieve and disclose </a:t>
            </a:r>
            <a:r>
              <a:rPr lang="en-US" sz="1800" spc="18" dirty="0" smtClean="0">
                <a:solidFill>
                  <a:srgbClr val="FFFBF0"/>
                </a:solidFill>
                <a:latin typeface="Open Sans"/>
              </a:rPr>
              <a:t>FTI from </a:t>
            </a:r>
            <a:r>
              <a:rPr lang="en-US" sz="1800" spc="18" dirty="0">
                <a:solidFill>
                  <a:srgbClr val="FFFBF0"/>
                </a:solidFill>
                <a:latin typeface="Open Sans"/>
              </a:rPr>
              <a:t>the IRS for the student to be eligible for federal student aid</a:t>
            </a:r>
            <a:r>
              <a:rPr lang="en-US" sz="1800" spc="18" dirty="0" smtClean="0">
                <a:solidFill>
                  <a:srgbClr val="FFFBF0"/>
                </a:solidFill>
                <a:latin typeface="Open Sans"/>
              </a:rPr>
              <a:t>.  </a:t>
            </a:r>
          </a:p>
          <a:p>
            <a:pPr marL="845820" lvl="2" indent="-194310">
              <a:lnSpc>
                <a:spcPts val="2700"/>
              </a:lnSpc>
              <a:buFont typeface="Arial"/>
              <a:buChar char="•"/>
            </a:pPr>
            <a:r>
              <a:rPr lang="en-US" spc="18" dirty="0" smtClean="0">
                <a:solidFill>
                  <a:srgbClr val="FFFBF0"/>
                </a:solidFill>
                <a:latin typeface="Open Sans"/>
              </a:rPr>
              <a:t>REQUIRED consent from everyone who contributes to application.</a:t>
            </a:r>
          </a:p>
          <a:p>
            <a:pPr marL="194310" lvl="1">
              <a:lnSpc>
                <a:spcPts val="2700"/>
              </a:lnSpc>
            </a:pPr>
            <a:endParaRPr lang="en-US" sz="1800" spc="18" dirty="0">
              <a:solidFill>
                <a:srgbClr val="FFFBF0"/>
              </a:solidFill>
              <a:latin typeface="Open San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501" y="1698052"/>
            <a:ext cx="10157240" cy="4004439"/>
          </a:xfrm>
          <a:prstGeom prst="rect">
            <a:avLst/>
          </a:prstGeom>
          <a:solidFill>
            <a:srgbClr val="850511">
              <a:alpha val="4706"/>
            </a:srgbClr>
          </a:solidFill>
        </p:spPr>
      </p:sp>
      <p:sp>
        <p:nvSpPr>
          <p:cNvPr id="3" name="AutoShape 3"/>
          <p:cNvSpPr/>
          <p:nvPr/>
        </p:nvSpPr>
        <p:spPr>
          <a:xfrm>
            <a:off x="-201820" y="6101485"/>
            <a:ext cx="10129520" cy="121371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293712" y="492442"/>
            <a:ext cx="6794022" cy="1128514"/>
          </a:xfrm>
          <a:prstGeom prst="rect">
            <a:avLst/>
          </a:prstGeom>
        </p:spPr>
        <p:txBody>
          <a:bodyPr lIns="0" tIns="0" rIns="0" bIns="0" rtlCol="0" anchor="t">
            <a:spAutoFit/>
          </a:bodyPr>
          <a:lstStyle/>
          <a:p>
            <a:pPr>
              <a:lnSpc>
                <a:spcPts val="4440"/>
              </a:lnSpc>
            </a:pPr>
            <a:r>
              <a:rPr lang="en-US" sz="3700" spc="37" dirty="0" smtClean="0">
                <a:solidFill>
                  <a:srgbClr val="850511"/>
                </a:solidFill>
                <a:latin typeface="Open Sans Bold"/>
              </a:rPr>
              <a:t>What is so special about the new FAFSA?</a:t>
            </a:r>
            <a:endParaRPr lang="en-US" sz="3700" spc="37" dirty="0">
              <a:solidFill>
                <a:srgbClr val="850511"/>
              </a:solidFill>
              <a:latin typeface="Open Sans Bold"/>
            </a:endParaRPr>
          </a:p>
        </p:txBody>
      </p:sp>
      <p:sp>
        <p:nvSpPr>
          <p:cNvPr id="8" name="TextBox 8"/>
          <p:cNvSpPr txBox="1"/>
          <p:nvPr/>
        </p:nvSpPr>
        <p:spPr>
          <a:xfrm>
            <a:off x="218880" y="1524000"/>
            <a:ext cx="9315841" cy="5337359"/>
          </a:xfrm>
          <a:prstGeom prst="rect">
            <a:avLst/>
          </a:prstGeom>
        </p:spPr>
        <p:txBody>
          <a:bodyPr lIns="0" tIns="0" rIns="0" bIns="0" rtlCol="0" anchor="t">
            <a:spAutoFit/>
          </a:bodyPr>
          <a:lstStyle/>
          <a:p>
            <a:pPr algn="ctr">
              <a:lnSpc>
                <a:spcPct val="150000"/>
              </a:lnSpc>
            </a:pPr>
            <a:r>
              <a:rPr lang="en-US" sz="3600" spc="19" dirty="0" smtClean="0">
                <a:solidFill>
                  <a:srgbClr val="850511"/>
                </a:solidFill>
                <a:latin typeface="Canva Sans 1" panose="020B0604020202020204" charset="0"/>
                <a:cs typeface="Canva Sans 1" panose="020B0604020202020204" charset="0"/>
              </a:rPr>
              <a:t>FAFSA </a:t>
            </a:r>
            <a:r>
              <a:rPr lang="en-US" sz="3600" spc="19" dirty="0">
                <a:solidFill>
                  <a:srgbClr val="850511"/>
                </a:solidFill>
                <a:latin typeface="Canva Sans 1" panose="020B0604020202020204" charset="0"/>
                <a:cs typeface="Canva Sans 1" panose="020B0604020202020204" charset="0"/>
              </a:rPr>
              <a:t>v</a:t>
            </a:r>
            <a:r>
              <a:rPr lang="en-US" sz="3600" spc="19" dirty="0" smtClean="0">
                <a:solidFill>
                  <a:srgbClr val="850511"/>
                </a:solidFill>
                <a:latin typeface="Canva Sans 1" panose="020B0604020202020204" charset="0"/>
                <a:cs typeface="Canva Sans 1" panose="020B0604020202020204" charset="0"/>
              </a:rPr>
              <a:t>s FAFSA</a:t>
            </a:r>
          </a:p>
          <a:p>
            <a:pPr>
              <a:lnSpc>
                <a:spcPct val="150000"/>
              </a:lnSpc>
            </a:pPr>
            <a:r>
              <a:rPr lang="en-US" sz="2100" b="1" spc="19" dirty="0" smtClean="0">
                <a:solidFill>
                  <a:srgbClr val="850511"/>
                </a:solidFill>
                <a:latin typeface="Canva Sans 1" panose="020B0604020202020204" charset="0"/>
                <a:cs typeface="Canva Sans 1" panose="020B0604020202020204" charset="0"/>
              </a:rPr>
              <a:t>Old</a:t>
            </a:r>
            <a:r>
              <a:rPr lang="en-US" sz="2100" spc="19" dirty="0" smtClean="0">
                <a:solidFill>
                  <a:srgbClr val="850511"/>
                </a:solidFill>
                <a:latin typeface="Canva Sans 1" panose="020B0604020202020204" charset="0"/>
                <a:cs typeface="Canva Sans 1" panose="020B0604020202020204" charset="0"/>
              </a:rPr>
              <a:t> – all information could be entered into the FAFSA application manually and there was an option of going to the IRS to do a partial tax import (Data Retrieval Tool), then that information is editable.</a:t>
            </a:r>
          </a:p>
          <a:p>
            <a:pPr>
              <a:lnSpc>
                <a:spcPts val="2999"/>
              </a:lnSpc>
            </a:pPr>
            <a:endParaRPr lang="en-US" sz="2100" spc="19" dirty="0">
              <a:solidFill>
                <a:srgbClr val="850511"/>
              </a:solidFill>
              <a:latin typeface="Canva Sans 1" panose="020B0604020202020204" charset="0"/>
              <a:cs typeface="Canva Sans 1" panose="020B0604020202020204" charset="0"/>
            </a:endParaRPr>
          </a:p>
          <a:p>
            <a:pPr>
              <a:lnSpc>
                <a:spcPts val="2999"/>
              </a:lnSpc>
            </a:pPr>
            <a:r>
              <a:rPr lang="en-US" sz="2100" b="1" spc="19" dirty="0" smtClean="0">
                <a:solidFill>
                  <a:srgbClr val="850511"/>
                </a:solidFill>
                <a:latin typeface="Canva Sans 1" panose="020B0604020202020204" charset="0"/>
                <a:cs typeface="Canva Sans 1" panose="020B0604020202020204" charset="0"/>
              </a:rPr>
              <a:t>New</a:t>
            </a:r>
            <a:r>
              <a:rPr lang="en-US" sz="2100" spc="19" dirty="0" smtClean="0">
                <a:solidFill>
                  <a:srgbClr val="850511"/>
                </a:solidFill>
                <a:latin typeface="Canva Sans 1" panose="020B0604020202020204" charset="0"/>
                <a:cs typeface="Canva Sans 1" panose="020B0604020202020204" charset="0"/>
              </a:rPr>
              <a:t> – The FAFSA is now a compilation of 2-4 ‘sections’ added together</a:t>
            </a:r>
          </a:p>
          <a:p>
            <a:pPr marL="914400" lvl="1" indent="-457200">
              <a:lnSpc>
                <a:spcPts val="2999"/>
              </a:lnSpc>
              <a:buFont typeface="+mj-lt"/>
              <a:buAutoNum type="arabicPeriod"/>
            </a:pPr>
            <a:r>
              <a:rPr lang="en-US" sz="2100" spc="19" dirty="0" smtClean="0">
                <a:solidFill>
                  <a:srgbClr val="850511"/>
                </a:solidFill>
                <a:latin typeface="Canva Sans 1" panose="020B0604020202020204" charset="0"/>
                <a:cs typeface="Canva Sans 1" panose="020B0604020202020204" charset="0"/>
              </a:rPr>
              <a:t>All questions that do not pertain to taxes – manually entered</a:t>
            </a:r>
          </a:p>
          <a:p>
            <a:pPr marL="914400" lvl="1" indent="-457200">
              <a:lnSpc>
                <a:spcPts val="2999"/>
              </a:lnSpc>
              <a:buFont typeface="+mj-lt"/>
              <a:buAutoNum type="arabicPeriod"/>
            </a:pPr>
            <a:r>
              <a:rPr lang="en-US" sz="2100" spc="19" dirty="0" smtClean="0">
                <a:solidFill>
                  <a:srgbClr val="850511"/>
                </a:solidFill>
                <a:latin typeface="Canva Sans 1" panose="020B0604020202020204" charset="0"/>
                <a:cs typeface="Canva Sans 1" panose="020B0604020202020204" charset="0"/>
              </a:rPr>
              <a:t>The Federal Tax Information (FTI) from the student</a:t>
            </a:r>
          </a:p>
          <a:p>
            <a:pPr marL="914400" lvl="1" indent="-457200">
              <a:lnSpc>
                <a:spcPts val="2999"/>
              </a:lnSpc>
              <a:buFont typeface="+mj-lt"/>
              <a:buAutoNum type="arabicPeriod"/>
            </a:pPr>
            <a:r>
              <a:rPr lang="en-US" sz="2100" spc="19" dirty="0">
                <a:solidFill>
                  <a:srgbClr val="850511"/>
                </a:solidFill>
                <a:latin typeface="Canva Sans 1" panose="020B0604020202020204" charset="0"/>
                <a:cs typeface="Canva Sans 1" panose="020B0604020202020204" charset="0"/>
              </a:rPr>
              <a:t>The Federal Tax </a:t>
            </a:r>
            <a:r>
              <a:rPr lang="en-US" sz="2100" spc="19" dirty="0" smtClean="0">
                <a:solidFill>
                  <a:srgbClr val="850511"/>
                </a:solidFill>
                <a:latin typeface="Canva Sans 1" panose="020B0604020202020204" charset="0"/>
                <a:cs typeface="Canva Sans 1" panose="020B0604020202020204" charset="0"/>
              </a:rPr>
              <a:t>Information </a:t>
            </a:r>
            <a:r>
              <a:rPr lang="en-US" sz="2100" spc="19" dirty="0">
                <a:solidFill>
                  <a:srgbClr val="850511"/>
                </a:solidFill>
                <a:latin typeface="Canva Sans 1" panose="020B0604020202020204" charset="0"/>
                <a:cs typeface="Canva Sans 1" panose="020B0604020202020204" charset="0"/>
              </a:rPr>
              <a:t>(FTI) from the </a:t>
            </a:r>
            <a:r>
              <a:rPr lang="en-US" sz="2100" spc="19" dirty="0" smtClean="0">
                <a:solidFill>
                  <a:srgbClr val="850511"/>
                </a:solidFill>
                <a:latin typeface="Canva Sans 1" panose="020B0604020202020204" charset="0"/>
                <a:cs typeface="Canva Sans 1" panose="020B0604020202020204" charset="0"/>
              </a:rPr>
              <a:t>contributor(s)</a:t>
            </a:r>
            <a:endParaRPr lang="en-US" sz="2100" spc="19" dirty="0">
              <a:solidFill>
                <a:srgbClr val="850511"/>
              </a:solidFill>
              <a:latin typeface="Canva Sans 1" panose="020B0604020202020204" charset="0"/>
              <a:cs typeface="Canva Sans 1" panose="020B0604020202020204" charset="0"/>
            </a:endParaRPr>
          </a:p>
          <a:p>
            <a:pPr marL="914400" lvl="1" indent="-457200">
              <a:lnSpc>
                <a:spcPts val="2999"/>
              </a:lnSpc>
              <a:buFont typeface="+mj-lt"/>
              <a:buAutoNum type="arabicPeriod"/>
            </a:pPr>
            <a:endParaRPr lang="en-US" sz="1999" spc="19" dirty="0" smtClean="0">
              <a:solidFill>
                <a:srgbClr val="850511"/>
              </a:solidFill>
              <a:latin typeface="Open Sans"/>
            </a:endParaRPr>
          </a:p>
          <a:p>
            <a:pPr marL="914400" lvl="1" indent="-457200">
              <a:lnSpc>
                <a:spcPts val="2999"/>
              </a:lnSpc>
              <a:buFont typeface="+mj-lt"/>
              <a:buAutoNum type="arabicPeriod"/>
            </a:pPr>
            <a:endParaRPr lang="en-US" sz="1999" spc="19" dirty="0" smtClean="0">
              <a:solidFill>
                <a:srgbClr val="850511"/>
              </a:solidFill>
              <a:latin typeface="Open Sans"/>
            </a:endParaRPr>
          </a:p>
          <a:p>
            <a:pPr>
              <a:lnSpc>
                <a:spcPts val="2849"/>
              </a:lnSpc>
              <a:spcBef>
                <a:spcPct val="0"/>
              </a:spcBef>
            </a:pPr>
            <a:endParaRPr lang="en-US" sz="1999" spc="19" dirty="0">
              <a:solidFill>
                <a:srgbClr val="850511"/>
              </a:solidFill>
              <a:latin typeface="Open Sans"/>
            </a:endParaRPr>
          </a:p>
        </p:txBody>
      </p:sp>
      <p:sp>
        <p:nvSpPr>
          <p:cNvPr id="9" name="Freeform 9"/>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9501" y="1698053"/>
            <a:ext cx="10157240" cy="3919094"/>
          </a:xfrm>
          <a:prstGeom prst="rect">
            <a:avLst/>
          </a:prstGeom>
          <a:solidFill>
            <a:srgbClr val="850511">
              <a:alpha val="4706"/>
            </a:srgbClr>
          </a:solidFill>
        </p:spPr>
      </p:sp>
      <p:sp>
        <p:nvSpPr>
          <p:cNvPr id="3" name="AutoShape 3"/>
          <p:cNvSpPr/>
          <p:nvPr/>
        </p:nvSpPr>
        <p:spPr>
          <a:xfrm>
            <a:off x="-201820" y="6101485"/>
            <a:ext cx="10129520" cy="1213715"/>
          </a:xfrm>
          <a:prstGeom prst="rect">
            <a:avLst/>
          </a:prstGeom>
          <a:solidFill>
            <a:srgbClr val="850511"/>
          </a:solidFill>
        </p:spPr>
      </p:sp>
      <p:grpSp>
        <p:nvGrpSpPr>
          <p:cNvPr id="4" name="Group 4"/>
          <p:cNvGrpSpPr/>
          <p:nvPr/>
        </p:nvGrpSpPr>
        <p:grpSpPr>
          <a:xfrm rot="-2700000">
            <a:off x="8055647" y="-1288349"/>
            <a:ext cx="2137491" cy="2134071"/>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850511"/>
            </a:solidFill>
          </p:spPr>
        </p:sp>
      </p:grpSp>
      <p:sp>
        <p:nvSpPr>
          <p:cNvPr id="6" name="AutoShape 6"/>
          <p:cNvSpPr/>
          <p:nvPr/>
        </p:nvSpPr>
        <p:spPr>
          <a:xfrm rot="-2700000">
            <a:off x="8069769" y="-637531"/>
            <a:ext cx="29365" cy="2338725"/>
          </a:xfrm>
          <a:prstGeom prst="rect">
            <a:avLst/>
          </a:prstGeom>
          <a:solidFill>
            <a:srgbClr val="850511"/>
          </a:solidFill>
        </p:spPr>
      </p:sp>
      <p:sp>
        <p:nvSpPr>
          <p:cNvPr id="7" name="TextBox 7"/>
          <p:cNvSpPr txBox="1"/>
          <p:nvPr/>
        </p:nvSpPr>
        <p:spPr>
          <a:xfrm>
            <a:off x="293712" y="492442"/>
            <a:ext cx="6794022" cy="1123950"/>
          </a:xfrm>
          <a:prstGeom prst="rect">
            <a:avLst/>
          </a:prstGeom>
        </p:spPr>
        <p:txBody>
          <a:bodyPr lIns="0" tIns="0" rIns="0" bIns="0" rtlCol="0" anchor="t">
            <a:spAutoFit/>
          </a:bodyPr>
          <a:lstStyle/>
          <a:p>
            <a:pPr>
              <a:lnSpc>
                <a:spcPts val="4440"/>
              </a:lnSpc>
            </a:pPr>
            <a:r>
              <a:rPr lang="en-US" sz="3700" spc="37" dirty="0">
                <a:solidFill>
                  <a:srgbClr val="850511"/>
                </a:solidFill>
                <a:latin typeface="Open Sans Bold"/>
              </a:rPr>
              <a:t>Which Parent Must Complete the FAFSA?</a:t>
            </a:r>
          </a:p>
        </p:txBody>
      </p:sp>
      <p:sp>
        <p:nvSpPr>
          <p:cNvPr id="8" name="TextBox 8"/>
          <p:cNvSpPr txBox="1"/>
          <p:nvPr/>
        </p:nvSpPr>
        <p:spPr>
          <a:xfrm>
            <a:off x="218880" y="2161222"/>
            <a:ext cx="9315841" cy="3821559"/>
          </a:xfrm>
          <a:prstGeom prst="rect">
            <a:avLst/>
          </a:prstGeom>
        </p:spPr>
        <p:txBody>
          <a:bodyPr lIns="0" tIns="0" rIns="0" bIns="0" rtlCol="0" anchor="t">
            <a:spAutoFit/>
          </a:bodyPr>
          <a:lstStyle/>
          <a:p>
            <a:pPr>
              <a:lnSpc>
                <a:spcPts val="2999"/>
              </a:lnSpc>
            </a:pPr>
            <a:r>
              <a:rPr lang="en-US" sz="1999" spc="19" dirty="0">
                <a:solidFill>
                  <a:srgbClr val="850511"/>
                </a:solidFill>
                <a:latin typeface="Open Sans"/>
              </a:rPr>
              <a:t>When parents are divorced, separated or never married, and do not live together, only one parent must complete the FAFSA</a:t>
            </a:r>
          </a:p>
          <a:p>
            <a:pPr marL="431799" lvl="1" indent="-215899">
              <a:lnSpc>
                <a:spcPts val="2999"/>
              </a:lnSpc>
              <a:buFont typeface="Arial"/>
              <a:buChar char="•"/>
            </a:pPr>
            <a:r>
              <a:rPr lang="en-US" sz="1999" spc="19" dirty="0">
                <a:solidFill>
                  <a:srgbClr val="850511"/>
                </a:solidFill>
                <a:latin typeface="Open Sans"/>
              </a:rPr>
              <a:t>The parent who provides more financial support to the student, </a:t>
            </a:r>
            <a:r>
              <a:rPr lang="en-US" sz="1999" spc="19" dirty="0">
                <a:solidFill>
                  <a:srgbClr val="850511"/>
                </a:solidFill>
                <a:latin typeface="Open Sans Bold"/>
              </a:rPr>
              <a:t>not </a:t>
            </a:r>
            <a:r>
              <a:rPr lang="en-US" sz="1999" spc="19" dirty="0">
                <a:solidFill>
                  <a:srgbClr val="850511"/>
                </a:solidFill>
                <a:latin typeface="Open Sans"/>
              </a:rPr>
              <a:t>the parent that the student lived with the </a:t>
            </a:r>
            <a:r>
              <a:rPr lang="en-US" sz="1999" spc="19" dirty="0" smtClean="0">
                <a:solidFill>
                  <a:srgbClr val="850511"/>
                </a:solidFill>
                <a:latin typeface="Open Sans"/>
              </a:rPr>
              <a:t>most</a:t>
            </a:r>
          </a:p>
          <a:p>
            <a:pPr marL="888999" lvl="2" indent="-215899">
              <a:lnSpc>
                <a:spcPts val="2999"/>
              </a:lnSpc>
              <a:buFont typeface="Arial"/>
              <a:buChar char="•"/>
            </a:pPr>
            <a:r>
              <a:rPr lang="en-US" sz="1999" spc="19" dirty="0" smtClean="0">
                <a:solidFill>
                  <a:srgbClr val="850511"/>
                </a:solidFill>
                <a:latin typeface="Open Sans"/>
              </a:rPr>
              <a:t>This will often be the person who claimed the student on the taxes</a:t>
            </a:r>
            <a:endParaRPr lang="en-US" sz="1999" spc="19" dirty="0">
              <a:solidFill>
                <a:srgbClr val="850511"/>
              </a:solidFill>
              <a:latin typeface="Open Sans"/>
            </a:endParaRPr>
          </a:p>
          <a:p>
            <a:pPr>
              <a:lnSpc>
                <a:spcPts val="2999"/>
              </a:lnSpc>
            </a:pPr>
            <a:endParaRPr lang="en-US" sz="1999" spc="19" dirty="0">
              <a:solidFill>
                <a:srgbClr val="850511"/>
              </a:solidFill>
              <a:latin typeface="Open Sans"/>
            </a:endParaRPr>
          </a:p>
          <a:p>
            <a:pPr>
              <a:lnSpc>
                <a:spcPts val="2999"/>
              </a:lnSpc>
            </a:pPr>
            <a:r>
              <a:rPr lang="en-US" sz="1999" spc="19" dirty="0">
                <a:solidFill>
                  <a:srgbClr val="850511"/>
                </a:solidFill>
                <a:latin typeface="Open Sans"/>
              </a:rPr>
              <a:t>If the parent has remarried as of the date the FAFSA is filed, the stepparent’s income, assets, and dependents must be reported on the </a:t>
            </a:r>
            <a:r>
              <a:rPr lang="en-US" sz="1999" spc="19" dirty="0" smtClean="0">
                <a:solidFill>
                  <a:srgbClr val="850511"/>
                </a:solidFill>
                <a:latin typeface="Open Sans"/>
              </a:rPr>
              <a:t>FAFSA</a:t>
            </a:r>
          </a:p>
          <a:p>
            <a:pPr marL="800100" lvl="1" indent="-342900">
              <a:lnSpc>
                <a:spcPts val="2999"/>
              </a:lnSpc>
              <a:buFont typeface="Arial" panose="020B0604020202020204" pitchFamily="34" charset="0"/>
              <a:buChar char="•"/>
            </a:pPr>
            <a:r>
              <a:rPr lang="en-US" sz="1999" spc="19" dirty="0" smtClean="0">
                <a:solidFill>
                  <a:srgbClr val="850511"/>
                </a:solidFill>
                <a:latin typeface="Open Sans"/>
              </a:rPr>
              <a:t>This may require two contributor invites from student</a:t>
            </a:r>
          </a:p>
          <a:p>
            <a:pPr>
              <a:lnSpc>
                <a:spcPts val="2849"/>
              </a:lnSpc>
              <a:spcBef>
                <a:spcPct val="0"/>
              </a:spcBef>
            </a:pPr>
            <a:endParaRPr lang="en-US" sz="1999" spc="19" dirty="0">
              <a:solidFill>
                <a:srgbClr val="850511"/>
              </a:solidFill>
              <a:latin typeface="Open Sans"/>
            </a:endParaRPr>
          </a:p>
        </p:txBody>
      </p:sp>
      <p:sp>
        <p:nvSpPr>
          <p:cNvPr id="9" name="Freeform 9"/>
          <p:cNvSpPr/>
          <p:nvPr/>
        </p:nvSpPr>
        <p:spPr>
          <a:xfrm>
            <a:off x="7891847" y="6583680"/>
            <a:ext cx="1717706" cy="676672"/>
          </a:xfrm>
          <a:custGeom>
            <a:avLst/>
            <a:gdLst/>
            <a:ahLst/>
            <a:cxnLst/>
            <a:rect l="l" t="t" r="r" b="b"/>
            <a:pathLst>
              <a:path w="1717706" h="676672">
                <a:moveTo>
                  <a:pt x="0" y="0"/>
                </a:moveTo>
                <a:lnTo>
                  <a:pt x="1717706" y="0"/>
                </a:lnTo>
                <a:lnTo>
                  <a:pt x="1717706" y="676672"/>
                </a:lnTo>
                <a:lnTo>
                  <a:pt x="0" y="676672"/>
                </a:lnTo>
                <a:lnTo>
                  <a:pt x="0" y="0"/>
                </a:lnTo>
                <a:close/>
              </a:path>
            </a:pathLst>
          </a:custGeom>
          <a:blipFill>
            <a:blip r:embed="rId2"/>
            <a:stretch>
              <a:fillRect/>
            </a:stretch>
          </a:blipFill>
        </p:spPr>
      </p:sp>
    </p:spTree>
    <p:extLst>
      <p:ext uri="{BB962C8B-B14F-4D97-AF65-F5344CB8AC3E}">
        <p14:creationId xmlns:p14="http://schemas.microsoft.com/office/powerpoint/2010/main" val="2326790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C88984E4F9DB48B27435598C92A27F" ma:contentTypeVersion="15" ma:contentTypeDescription="Create a new document." ma:contentTypeScope="" ma:versionID="4acc6d36f9e5575263bf15fc75dab494">
  <xsd:schema xmlns:xsd="http://www.w3.org/2001/XMLSchema" xmlns:xs="http://www.w3.org/2001/XMLSchema" xmlns:p="http://schemas.microsoft.com/office/2006/metadata/properties" xmlns:ns3="c85cdbe8-d77a-4bfe-afad-b8890f3834f7" xmlns:ns4="2e84e821-e4a2-4e42-9f30-9bdca8c98cf9" targetNamespace="http://schemas.microsoft.com/office/2006/metadata/properties" ma:root="true" ma:fieldsID="ede4dd5e66589aa21d49759c3b6b6d38" ns3:_="" ns4:_="">
    <xsd:import namespace="c85cdbe8-d77a-4bfe-afad-b8890f3834f7"/>
    <xsd:import namespace="2e84e821-e4a2-4e42-9f30-9bdca8c98cf9"/>
    <xsd:element name="properties">
      <xsd:complexType>
        <xsd:sequence>
          <xsd:element name="documentManagement">
            <xsd:complexType>
              <xsd:all>
                <xsd:element ref="ns3:_activity" minOccurs="0"/>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SystemTags" minOccurs="0"/>
                <xsd:element ref="ns3:MediaServiceLocation"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cdbe8-d77a-4bfe-afad-b8890f3834f7"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84e821-e4a2-4e42-9f30-9bdca8c98cf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85cdbe8-d77a-4bfe-afad-b8890f3834f7" xsi:nil="true"/>
  </documentManagement>
</p:properties>
</file>

<file path=customXml/itemProps1.xml><?xml version="1.0" encoding="utf-8"?>
<ds:datastoreItem xmlns:ds="http://schemas.openxmlformats.org/officeDocument/2006/customXml" ds:itemID="{F604B97A-ADE6-4B9D-8A52-4274378350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cdbe8-d77a-4bfe-afad-b8890f3834f7"/>
    <ds:schemaRef ds:uri="2e84e821-e4a2-4e42-9f30-9bdca8c98c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554232-4C13-4F18-9BCD-517373D10889}">
  <ds:schemaRefs>
    <ds:schemaRef ds:uri="http://schemas.microsoft.com/sharepoint/v3/contenttype/forms"/>
  </ds:schemaRefs>
</ds:datastoreItem>
</file>

<file path=customXml/itemProps3.xml><?xml version="1.0" encoding="utf-8"?>
<ds:datastoreItem xmlns:ds="http://schemas.openxmlformats.org/officeDocument/2006/customXml" ds:itemID="{92A2FB9F-39F2-405C-936C-79A30FE9FB30}">
  <ds:schemaRefs>
    <ds:schemaRef ds:uri="http://schemas.openxmlformats.org/package/2006/metadata/core-properties"/>
    <ds:schemaRef ds:uri="c85cdbe8-d77a-4bfe-afad-b8890f3834f7"/>
    <ds:schemaRef ds:uri="http://purl.org/dc/terms/"/>
    <ds:schemaRef ds:uri="2e84e821-e4a2-4e42-9f30-9bdca8c98cf9"/>
    <ds:schemaRef ds:uri="http://schemas.microsoft.com/office/2006/metadata/propertie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1987</TotalTime>
  <Words>2195</Words>
  <Application>Microsoft Office PowerPoint</Application>
  <PresentationFormat>Custom</PresentationFormat>
  <Paragraphs>275</Paragraphs>
  <Slides>34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Open Sans Bold</vt:lpstr>
      <vt:lpstr>Canva Sans 1</vt:lpstr>
      <vt:lpstr>Open Sans Italics</vt:lpstr>
      <vt:lpstr>Canva Sans 2 Bold</vt:lpstr>
      <vt:lpstr>Agenda Regular</vt:lpstr>
      <vt:lpstr>Canva Sans 1 Bold</vt:lpstr>
      <vt:lpstr>Open Sans Light Bold</vt:lpstr>
      <vt:lpstr>Calibri</vt:lpstr>
      <vt:lpstr>Open Sans Light</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Night</dc:title>
  <dc:creator>Kevin Harral</dc:creator>
  <cp:lastModifiedBy>Kevin Harral</cp:lastModifiedBy>
  <cp:revision>33</cp:revision>
  <cp:lastPrinted>2024-03-19T21:23:27Z</cp:lastPrinted>
  <dcterms:created xsi:type="dcterms:W3CDTF">2006-08-16T00:00:00Z</dcterms:created>
  <dcterms:modified xsi:type="dcterms:W3CDTF">2024-03-21T21:41:00Z</dcterms:modified>
  <dc:identifier>DAF6QUOavrU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0x010100D8C88984E4F9DB48B27435598C92A27F</vt:lpwstr>
  </property>
</Properties>
</file>