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0" r:id="rId5"/>
    <p:sldId id="265" r:id="rId6"/>
    <p:sldId id="267" r:id="rId7"/>
    <p:sldId id="266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0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5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4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2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47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4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3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0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9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8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3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5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94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B92705-8A7E-4F54-92B2-6005D0B180D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DC5FD8-4B58-4CC9-826F-2B24D1DA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trictazure.clpccd.org/business/guide/payroll.php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A65A-15C5-DC65-A109-D7760029F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715" y="1983275"/>
            <a:ext cx="7340123" cy="3123563"/>
          </a:xfrm>
        </p:spPr>
        <p:txBody>
          <a:bodyPr/>
          <a:lstStyle/>
          <a:p>
            <a:r>
              <a:rPr lang="en-US" dirty="0"/>
              <a:t>2025 INDIVIDUAL INCOME TAX LAW CHANGES, 403B, 457, CALSTRS</a:t>
            </a:r>
          </a:p>
        </p:txBody>
      </p:sp>
    </p:spTree>
    <p:extLst>
      <p:ext uri="{BB962C8B-B14F-4D97-AF65-F5344CB8AC3E}">
        <p14:creationId xmlns:p14="http://schemas.microsoft.com/office/powerpoint/2010/main" val="60620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68172-FB36-1B69-9574-DEA4EB9D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3" y="652075"/>
            <a:ext cx="5258534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CD0C-D8BE-A723-2D3E-86019E9C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CREDITS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9CCF3-B3E3-FB2A-C345-BB4421B07A1F}"/>
              </a:ext>
            </a:extLst>
          </p:cNvPr>
          <p:cNvSpPr txBox="1"/>
          <p:nvPr/>
        </p:nvSpPr>
        <p:spPr>
          <a:xfrm>
            <a:off x="1052423" y="2527540"/>
            <a:ext cx="104120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CHILD TAX CREDIT (CTC): </a:t>
            </a:r>
            <a:r>
              <a:rPr lang="en-US" dirty="0"/>
              <a:t>$2,200 per qualifying child, 16 yrs or younger. Partially refundable (up to $1,700)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OTHER DEPENDENT CREDIT (ODC): </a:t>
            </a:r>
            <a:r>
              <a:rPr lang="en-US" dirty="0"/>
              <a:t>Non refundable $500 per dependent, relationship test and income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ADOPTION CREDIT: </a:t>
            </a:r>
            <a:r>
              <a:rPr lang="en-US" dirty="0"/>
              <a:t>Up to $5,000, max $17,280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CHILD DEPENDENT CARE CREDIT (CDCTC): </a:t>
            </a:r>
            <a:r>
              <a:rPr lang="en-US" dirty="0"/>
              <a:t>Non refundable, $3,000 per qualifying child, $6,000 for two or more children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Expenses credit from 20% - 35% of income based on AGI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FSA will reduce amount of credit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2026: Additional exclusion for employer provided or cafeteria plan $7,500 MFJ</a:t>
            </a:r>
          </a:p>
        </p:txBody>
      </p:sp>
    </p:spTree>
    <p:extLst>
      <p:ext uri="{BB962C8B-B14F-4D97-AF65-F5344CB8AC3E}">
        <p14:creationId xmlns:p14="http://schemas.microsoft.com/office/powerpoint/2010/main" val="333308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CD0C-D8BE-A723-2D3E-86019E9C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401k, 403B (CALSTRS </a:t>
            </a:r>
            <a:r>
              <a:rPr lang="en-US" b="1"/>
              <a:t>PENSION II), </a:t>
            </a:r>
            <a:r>
              <a:rPr lang="en-US" b="1" dirty="0"/>
              <a:t>457 limits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9CCF3-B3E3-FB2A-C345-BB4421B07A1F}"/>
              </a:ext>
            </a:extLst>
          </p:cNvPr>
          <p:cNvSpPr txBox="1"/>
          <p:nvPr/>
        </p:nvSpPr>
        <p:spPr>
          <a:xfrm>
            <a:off x="1052423" y="2527540"/>
            <a:ext cx="104120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$23,500 Annually in addition to pension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Catch up aged 50 &amp; above $7,500, total $31,000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catch up, Age 60-63 $11,250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Traditional IRA, $7,000 (Income limitations apply)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ROTH IRA, 403 B, 457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ENVOY PLAN CLPCCD FOR 403B &amp; 457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ENVOY PAGE LINK: </a:t>
            </a:r>
            <a:r>
              <a:rPr lang="en-US" dirty="0">
                <a:hlinkClick r:id="rId2"/>
              </a:rPr>
              <a:t>https://districtazure.clpccd.org/business/guide/payroll.php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CLIENT RESOURCE</a:t>
            </a:r>
            <a:r>
              <a:rPr lang="en-US" dirty="0">
                <a:highlight>
                  <a:srgbClr val="FFFF00"/>
                </a:highlight>
              </a:rPr>
              <a:t>: CENTER, CA, ALAMEDA COUNTY, CLPCCD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SALARY REDUCTION FORM: https://districtazure.clpccd.org/business/guide/payroll.php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2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CD0C-D8BE-A723-2D3E-86019E9C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ENVOY 403B, 457 CLPCCD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9CCF3-B3E3-FB2A-C345-BB4421B07A1F}"/>
              </a:ext>
            </a:extLst>
          </p:cNvPr>
          <p:cNvSpPr txBox="1"/>
          <p:nvPr/>
        </p:nvSpPr>
        <p:spPr>
          <a:xfrm>
            <a:off x="1052423" y="2527540"/>
            <a:ext cx="10412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CLPCCD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(SCROLL DOWN TO) 403B AND 457 PLANS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SELECT ENVOY PLAN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403 B MANAGED BY CALSTRS OR USE A DIFFERENT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457 MANGED BY CALPERS  OR USE A DIFFERENT PROVIDER</a:t>
            </a:r>
          </a:p>
        </p:txBody>
      </p:sp>
    </p:spTree>
    <p:extLst>
      <p:ext uri="{BB962C8B-B14F-4D97-AF65-F5344CB8AC3E}">
        <p14:creationId xmlns:p14="http://schemas.microsoft.com/office/powerpoint/2010/main" val="36462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CD0C-D8BE-A723-2D3E-86019E9C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4619"/>
            <a:ext cx="9601196" cy="17901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SHOULD YOU CONSIDER CONTRIBUTING TO 403B AND OR 457?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9CCF3-B3E3-FB2A-C345-BB4421B07A1F}"/>
              </a:ext>
            </a:extLst>
          </p:cNvPr>
          <p:cNvSpPr txBox="1"/>
          <p:nvPr/>
        </p:nvSpPr>
        <p:spPr>
          <a:xfrm>
            <a:off x="1069676" y="2538745"/>
            <a:ext cx="104120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IMMEDIATE TAX RELIEF AND EXCELLENT RATE OF RETURN THE FIRST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CONTRIBUTION AMOUNT $10,000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TAX BRACKET = 25%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TAX BENEFIT = $2,500, YOU EARNED 25% GROWTH IN THE FIRST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SCENARIO 1(AGE 40):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 25 YRS, 6% COMPOUNDED ANNUALLY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42552-6DDA-2BBD-43CA-F7D43E688AB7}"/>
              </a:ext>
            </a:extLst>
          </p:cNvPr>
          <p:cNvSpPr txBox="1"/>
          <p:nvPr/>
        </p:nvSpPr>
        <p:spPr>
          <a:xfrm>
            <a:off x="1069676" y="4587323"/>
            <a:ext cx="2517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FV 0F $500/ MO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$347,299.00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Tax benefit =1500/yr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14D5FE-B173-CCF7-C16E-269F802662B0}"/>
              </a:ext>
            </a:extLst>
          </p:cNvPr>
          <p:cNvSpPr txBox="1"/>
          <p:nvPr/>
        </p:nvSpPr>
        <p:spPr>
          <a:xfrm>
            <a:off x="3587150" y="4594020"/>
            <a:ext cx="2337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00FF00"/>
                </a:highlight>
              </a:rPr>
              <a:t>FV 0F $750/ MO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00FF00"/>
                </a:highlight>
              </a:rPr>
              <a:t>$520,948.00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00FF00"/>
                </a:highlight>
              </a:rPr>
              <a:t>Tax benefit = 2750/yr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3BE45-6A0A-B2CE-8FAF-7C0583F918C8}"/>
              </a:ext>
            </a:extLst>
          </p:cNvPr>
          <p:cNvSpPr txBox="1"/>
          <p:nvPr/>
        </p:nvSpPr>
        <p:spPr>
          <a:xfrm>
            <a:off x="6165009" y="4594020"/>
            <a:ext cx="2337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C0C0C0"/>
                </a:highlight>
              </a:rPr>
              <a:t>FV 0F $1000/ MO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C0C0C0"/>
                </a:highlight>
              </a:rPr>
              <a:t>$694,598.00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C0C0C0"/>
                </a:highlight>
              </a:rPr>
              <a:t>Tax benefit =3000/yr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F22AD-D45F-0357-30B3-1A75BA3FB2BE}"/>
              </a:ext>
            </a:extLst>
          </p:cNvPr>
          <p:cNvSpPr txBox="1"/>
          <p:nvPr/>
        </p:nvSpPr>
        <p:spPr>
          <a:xfrm>
            <a:off x="8688236" y="4679656"/>
            <a:ext cx="243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00FFFF"/>
                </a:highlight>
              </a:rPr>
              <a:t>FV 0F $1500/ MO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00FFFF"/>
                </a:highlight>
              </a:rPr>
              <a:t>$1041,898.00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00FFFF"/>
                </a:highlight>
              </a:rPr>
              <a:t>Tax benefit =4500/yr</a:t>
            </a:r>
          </a:p>
        </p:txBody>
      </p:sp>
    </p:spTree>
    <p:extLst>
      <p:ext uri="{BB962C8B-B14F-4D97-AF65-F5344CB8AC3E}">
        <p14:creationId xmlns:p14="http://schemas.microsoft.com/office/powerpoint/2010/main" val="286684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828E8-BFE9-65D2-89A8-90F37B296DD3}"/>
              </a:ext>
            </a:extLst>
          </p:cNvPr>
          <p:cNvSpPr txBox="1"/>
          <p:nvPr/>
        </p:nvSpPr>
        <p:spPr>
          <a:xfrm>
            <a:off x="1682151" y="923026"/>
            <a:ext cx="902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CALSTRS RETIREMENT FORMULA (ESTIMATE)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14FE8-2EB5-3BA1-5100-B851EE66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58" y="1337094"/>
            <a:ext cx="5478468" cy="4597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9E6F2-EB29-71FE-07A2-493B2C285B9E}"/>
              </a:ext>
            </a:extLst>
          </p:cNvPr>
          <p:cNvSpPr txBox="1"/>
          <p:nvPr/>
        </p:nvSpPr>
        <p:spPr>
          <a:xfrm>
            <a:off x="845388" y="1613140"/>
            <a:ext cx="469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#YRS x AGE FACTOR x 3 YR AV SALARY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44CFF-0AFB-2397-ABEF-8DB8978157BA}"/>
              </a:ext>
            </a:extLst>
          </p:cNvPr>
          <p:cNvSpPr txBox="1"/>
          <p:nvPr/>
        </p:nvSpPr>
        <p:spPr>
          <a:xfrm>
            <a:off x="845387" y="2300378"/>
            <a:ext cx="4692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#20 x .0240 x 15,000 = $7,200 per month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USING CALSTRS WEBSITE</a:t>
            </a:r>
          </a:p>
        </p:txBody>
      </p:sp>
    </p:spTree>
    <p:extLst>
      <p:ext uri="{BB962C8B-B14F-4D97-AF65-F5344CB8AC3E}">
        <p14:creationId xmlns:p14="http://schemas.microsoft.com/office/powerpoint/2010/main" val="125772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3FD2A-0A70-B891-F341-11DB93F1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199" y="677834"/>
            <a:ext cx="4042639" cy="55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A1F5-8E23-8F40-F7CF-17628249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STANDARD DEDUCTION,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29407-86A0-92AA-822D-E3C30077D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04008-B0E9-91A5-17BE-A19F30DEC5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Standard Single/ MFS deduction: $15,750</a:t>
            </a:r>
          </a:p>
          <a:p>
            <a:r>
              <a:rPr lang="en-US" dirty="0"/>
              <a:t>MFJ Standard deduction: $31,500</a:t>
            </a:r>
          </a:p>
          <a:p>
            <a:r>
              <a:rPr lang="en-US" dirty="0"/>
              <a:t>HOH Standard deduction: $23,625</a:t>
            </a:r>
          </a:p>
          <a:p>
            <a:r>
              <a:rPr lang="en-US" dirty="0"/>
              <a:t>OVER 65+ (2025-28) Additional $6,000 per qualified individual (phase out limits)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E3635-9F61-6318-71FA-B19B76548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72E71-C1E0-2D88-0F59-7F3FB3EA4F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Standard Single/ MFS deduction: $14,600</a:t>
            </a:r>
          </a:p>
          <a:p>
            <a:r>
              <a:rPr lang="en-US" dirty="0"/>
              <a:t>MFJ Standard deduction: $29,200</a:t>
            </a:r>
          </a:p>
          <a:p>
            <a:r>
              <a:rPr lang="en-US" dirty="0"/>
              <a:t>HOH Standard deduction: $21,900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0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A1F5-8E23-8F40-F7CF-17628249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ITEMIZED DEDUCTIONS, SALT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29407-86A0-92AA-822D-E3C30077D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04008-B0E9-91A5-17BE-A19F30DEC5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MFJ: $40,000</a:t>
            </a:r>
          </a:p>
          <a:p>
            <a:r>
              <a:rPr lang="en-US" dirty="0"/>
              <a:t>MFS $20,000</a:t>
            </a:r>
          </a:p>
          <a:p>
            <a:r>
              <a:rPr lang="en-US" dirty="0"/>
              <a:t>HOH $40,000</a:t>
            </a:r>
          </a:p>
          <a:p>
            <a:pPr marL="0" indent="0">
              <a:buNone/>
            </a:pPr>
            <a:r>
              <a:rPr lang="en-US" dirty="0"/>
              <a:t>(INCOME PHASE OUT BASED ON MAGI OF &gt; $500,000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E3635-9F61-6318-71FA-B19B76548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72E71-C1E0-2D88-0F59-7F3FB3EA4F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MFJ: $10,000</a:t>
            </a:r>
          </a:p>
          <a:p>
            <a:r>
              <a:rPr lang="en-US" dirty="0"/>
              <a:t>MFS $5,000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0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A1F5-8E23-8F40-F7CF-17628249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HUGE, SALT 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29407-86A0-92AA-822D-E3C30077D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04008-B0E9-91A5-17BE-A19F30DEC5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Income before SALT: $125,000</a:t>
            </a:r>
          </a:p>
          <a:p>
            <a:r>
              <a:rPr lang="en-US" dirty="0"/>
              <a:t>SALT DED: $25,000</a:t>
            </a:r>
          </a:p>
          <a:p>
            <a:r>
              <a:rPr lang="en-US" dirty="0"/>
              <a:t>Taxable income: $100,000</a:t>
            </a:r>
          </a:p>
          <a:p>
            <a:r>
              <a:rPr lang="en-US" dirty="0"/>
              <a:t>Income tax: 22% = $22,000</a:t>
            </a:r>
          </a:p>
          <a:p>
            <a:r>
              <a:rPr lang="en-US" b="1" dirty="0">
                <a:solidFill>
                  <a:srgbClr val="FF0000"/>
                </a:solidFill>
              </a:rPr>
              <a:t>Tax savings = $3,500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E3635-9F61-6318-71FA-B19B76548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72E71-C1E0-2D88-0F59-7F3FB3EA4F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Income before SALT: $125,000</a:t>
            </a:r>
          </a:p>
          <a:p>
            <a:r>
              <a:rPr lang="en-US" dirty="0"/>
              <a:t>SALT DED: $10,000</a:t>
            </a:r>
          </a:p>
          <a:p>
            <a:r>
              <a:rPr lang="en-US" dirty="0"/>
              <a:t>Taxable income: $115,000</a:t>
            </a:r>
          </a:p>
          <a:p>
            <a:r>
              <a:rPr lang="en-US" dirty="0"/>
              <a:t>Income tax: 22% = $25,300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0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516D-9C91-B3BD-C5C0-FAFD4491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CHARITABLE DEDUCTIONS, EDUCATION CREDIT, 529 &amp; EMPLOYEE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F2164-0B1B-3017-414F-D85355B0170C}"/>
              </a:ext>
            </a:extLst>
          </p:cNvPr>
          <p:cNvSpPr txBox="1"/>
          <p:nvPr/>
        </p:nvSpPr>
        <p:spPr>
          <a:xfrm>
            <a:off x="1295402" y="2553419"/>
            <a:ext cx="10143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CHARITABLE DED 2025</a:t>
            </a:r>
            <a:r>
              <a:rPr lang="en-US" dirty="0"/>
              <a:t>: Only for itemizers. Cares act above the line deductions in applicable.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 to 60% of AGI for Cash contributions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 to 50% of non-cash items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 to 30% of highly appreciated items like stocks, real estate, gold, diamonds, platinum </a:t>
            </a: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CHARITABLE DED 2026</a:t>
            </a:r>
            <a:r>
              <a:rPr lang="en-US" dirty="0"/>
              <a:t>: Non itemizers cash only, Single $1,000 MFJ $2,000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EDUCATION DONATION CREDIT: </a:t>
            </a:r>
            <a:r>
              <a:rPr lang="en-US" dirty="0"/>
              <a:t>Non refundable credit up to $1,700 contributed to a tax-exempt scholarship granting organization. Each state has a list of SGO’s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529 TAX FREE WITHDRAWALS: </a:t>
            </a:r>
            <a:r>
              <a:rPr lang="en-US" dirty="0"/>
              <a:t>Can be used for home schooling, elementary/secondary education  (K-12) and other education related expenses.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EMPLOYER PROVIDED EDUCATION: </a:t>
            </a:r>
            <a:r>
              <a:rPr lang="en-US" dirty="0"/>
              <a:t>Tax free up to $5,250 per 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3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516D-9C91-B3BD-C5C0-FAFD4491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CHARITABLE DEDUCTIONS STRATEGIES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F2164-0B1B-3017-414F-D85355B0170C}"/>
              </a:ext>
            </a:extLst>
          </p:cNvPr>
          <p:cNvSpPr txBox="1"/>
          <p:nvPr/>
        </p:nvSpPr>
        <p:spPr>
          <a:xfrm>
            <a:off x="1295402" y="2553419"/>
            <a:ext cx="10143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2025: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General donation: Use appreciated stocks or assets to donate to a DAF and then use that money to make a contribution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Donation to a SGO: Sell the stocks (investments), it triggers Capital Gains tax, however use up to $1,700 (SINGLE) or 3,400 (MFJ) as a non-refundable tax credit to offset income taxes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If Single or MFJ (non itemizer), defer cash contribution till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Defer charitable deductions till 2026 to meet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.05% AGI floor applicable to total cash + non-cash contributions </a:t>
            </a:r>
            <a:r>
              <a:rPr lang="en-US" b="1" dirty="0"/>
              <a:t>. Bunch your donations.   Example: if your AGI is $200,000 x .05 = first 1000 is non deductible. 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0C5839-CE79-9C5E-2E33-FCB79308F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16" y="741871"/>
            <a:ext cx="6814869" cy="5210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16011-4002-32BE-9739-FCB9D977027E}"/>
              </a:ext>
            </a:extLst>
          </p:cNvPr>
          <p:cNvSpPr txBox="1"/>
          <p:nvPr/>
        </p:nvSpPr>
        <p:spPr>
          <a:xfrm>
            <a:off x="802257" y="940279"/>
            <a:ext cx="1483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529 FUNDS QUALIFIED USE</a:t>
            </a:r>
          </a:p>
        </p:txBody>
      </p:sp>
    </p:spTree>
    <p:extLst>
      <p:ext uri="{BB962C8B-B14F-4D97-AF65-F5344CB8AC3E}">
        <p14:creationId xmlns:p14="http://schemas.microsoft.com/office/powerpoint/2010/main" val="247997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38CAB-1981-F3F0-E513-79B75DFD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241" y="1000665"/>
            <a:ext cx="8048445" cy="4649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5716D8-0347-C12A-51BD-CFC6E38575EF}"/>
              </a:ext>
            </a:extLst>
          </p:cNvPr>
          <p:cNvSpPr txBox="1"/>
          <p:nvPr/>
        </p:nvSpPr>
        <p:spPr>
          <a:xfrm>
            <a:off x="785004" y="1000665"/>
            <a:ext cx="1337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SINGLE FILERS TAX BRACKETS</a:t>
            </a:r>
          </a:p>
        </p:txBody>
      </p:sp>
    </p:spTree>
    <p:extLst>
      <p:ext uri="{BB962C8B-B14F-4D97-AF65-F5344CB8AC3E}">
        <p14:creationId xmlns:p14="http://schemas.microsoft.com/office/powerpoint/2010/main" val="119561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EA2E9-A244-1C3F-4A1C-1FF9F7B4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15" y="1121434"/>
            <a:ext cx="7573993" cy="4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2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855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2025 INDIVIDUAL INCOME TAX LAW CHANGES, 403B, 457, CALSTRS</vt:lpstr>
      <vt:lpstr>STANDARD DEDUCTION, CREDITS</vt:lpstr>
      <vt:lpstr>ITEMIZED DEDUCTIONS, SALT</vt:lpstr>
      <vt:lpstr>HUGE, SALT IMPLICATIONS</vt:lpstr>
      <vt:lpstr>CHARITABLE DEDUCTIONS, EDUCATION CREDIT, 529 &amp; EMPLOYEE EDUCATION</vt:lpstr>
      <vt:lpstr>CHARITABLE DEDUCTIONS STRATEGIES 2025</vt:lpstr>
      <vt:lpstr>PowerPoint Presentation</vt:lpstr>
      <vt:lpstr>PowerPoint Presentation</vt:lpstr>
      <vt:lpstr>PowerPoint Presentation</vt:lpstr>
      <vt:lpstr>PowerPoint Presentation</vt:lpstr>
      <vt:lpstr>OTHER CREDITS </vt:lpstr>
      <vt:lpstr>401k, 403B (CALSTRS PENSION II), 457 limits </vt:lpstr>
      <vt:lpstr>ENVOY 403B, 457 CLPCCD </vt:lpstr>
      <vt:lpstr>WHY SHOULD YOU CONSIDER CONTRIBUTING TO 403B AND OR 457?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Rajeev Chopra</dc:creator>
  <cp:lastModifiedBy>Rajeev Chopra</cp:lastModifiedBy>
  <cp:revision>13</cp:revision>
  <dcterms:created xsi:type="dcterms:W3CDTF">2025-10-22T18:43:02Z</dcterms:created>
  <dcterms:modified xsi:type="dcterms:W3CDTF">2026-03-19T16:40:15Z</dcterms:modified>
</cp:coreProperties>
</file>