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8" r:id="rId3"/>
    <p:sldId id="275" r:id="rId4"/>
    <p:sldId id="269" r:id="rId5"/>
    <p:sldId id="270" r:id="rId6"/>
    <p:sldId id="272" r:id="rId7"/>
    <p:sldId id="267" r:id="rId8"/>
    <p:sldId id="273" r:id="rId9"/>
    <p:sldId id="268" r:id="rId10"/>
    <p:sldId id="271" r:id="rId11"/>
    <p:sldId id="262" r:id="rId12"/>
    <p:sldId id="274" r:id="rId13"/>
    <p:sldId id="259" r:id="rId14"/>
    <p:sldId id="265" r:id="rId1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1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F0324"/>
    <a:srgbClr val="D79B1E"/>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719" autoAdjust="0"/>
    <p:restoredTop sz="94660"/>
  </p:normalViewPr>
  <p:slideViewPr>
    <p:cSldViewPr snapToGrid="0" snapToObjects="1" showGuides="1">
      <p:cViewPr varScale="1">
        <p:scale>
          <a:sx n="109" d="100"/>
          <a:sy n="109" d="100"/>
        </p:scale>
        <p:origin x="1614" y="102"/>
      </p:cViewPr>
      <p:guideLst>
        <p:guide orient="horz" pos="2160"/>
        <p:guide pos="281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rotWithShape="1">
          <a:blip r:embed="rId2"/>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899956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icture with Caption">
    <p:bg>
      <p:bgPr>
        <a:blipFill rotWithShape="1">
          <a:blip r:embed="rId2"/>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862930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Vertical Title and Text">
    <p:bg>
      <p:bgPr>
        <a:blipFill rotWithShape="1">
          <a:blip r:embed="rId2"/>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557591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rotWithShape="1">
          <a:blip r:embed="rId2"/>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419084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bg>
      <p:bgPr>
        <a:blipFill rotWithShape="1">
          <a:blip r:embed="rId2"/>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747951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bg>
      <p:bgPr>
        <a:blipFill rotWithShape="1">
          <a:blip r:embed="rId2"/>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353507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bg>
      <p:bgPr>
        <a:blipFill rotWithShape="1">
          <a:blip r:embed="rId2"/>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336428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bg>
      <p:bgPr>
        <a:blipFill rotWithShape="1">
          <a:blip r:embed="rId2"/>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663421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blipFill rotWithShape="1">
          <a:blip r:embed="rId2"/>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214149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bg>
      <p:bgPr>
        <a:blipFill rotWithShape="1">
          <a:blip r:embed="rId2"/>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870916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Vertical Text">
    <p:bg>
      <p:bgPr>
        <a:blipFill rotWithShape="1">
          <a:blip r:embed="rId2"/>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435837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938F250-0D09-3E4A-A1DD-97D7FE578F61}" type="datetimeFigureOut">
              <a:rPr lang="en-US" smtClean="0"/>
              <a:t>10/26/2020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9C75900-AE01-2E42-963E-9125152EE186}" type="slidenum">
              <a:rPr lang="en-US" smtClean="0"/>
              <a:t>‹#›</a:t>
            </a:fld>
            <a:endParaRPr lang="en-US"/>
          </a:p>
        </p:txBody>
      </p:sp>
    </p:spTree>
    <p:extLst>
      <p:ext uri="{BB962C8B-B14F-4D97-AF65-F5344CB8AC3E}">
        <p14:creationId xmlns:p14="http://schemas.microsoft.com/office/powerpoint/2010/main" val="25268927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8" r:id="rId9"/>
    <p:sldLayoutId id="2147483657"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cm.maxient.com/reportingform.php?ChabotLasPositasCCD&amp;layout_id=8" TargetMode="Externa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hyperlink" Target="http://www.laspositascollege.edu/" TargetMode="External"/><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hyperlink" Target="https://cm.maxient.com/reportingform.php?ChabotLasPositasCCD&amp;layout_id=0" TargetMode="Externa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hyperlink" Target="https://cm.maxient.com/reportingform.php?ChabotLasPositasCCD&amp;layout_id=2" TargetMode="Externa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hyperlink" Target="https://cm.maxient.com/reportingform.php?ChabotLasPositasCCD&amp;layout_id=4" TargetMode="Externa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hyperlink" Target="https://cm.maxient.com/reportingform.php?ChabotLasPositasCCD&amp;layout_id=6" TargetMode="Externa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354015" y="5657606"/>
            <a:ext cx="4195759" cy="830997"/>
          </a:xfrm>
          <a:prstGeom prst="rect">
            <a:avLst/>
          </a:prstGeom>
        </p:spPr>
        <p:txBody>
          <a:bodyPr wrap="square">
            <a:spAutoFit/>
          </a:bodyPr>
          <a:lstStyle/>
          <a:p>
            <a:r>
              <a:rPr lang="en-US" sz="2400" dirty="0" smtClean="0">
                <a:solidFill>
                  <a:schemeClr val="bg1"/>
                </a:solidFill>
                <a:latin typeface="+mj-lt"/>
                <a:cs typeface="Verdana"/>
              </a:rPr>
              <a:t>Student Incident </a:t>
            </a:r>
          </a:p>
          <a:p>
            <a:r>
              <a:rPr lang="en-US" sz="2400" dirty="0" smtClean="0">
                <a:solidFill>
                  <a:schemeClr val="bg1"/>
                </a:solidFill>
                <a:latin typeface="+mj-lt"/>
                <a:cs typeface="Verdana"/>
              </a:rPr>
              <a:t>Referrals and Reports</a:t>
            </a:r>
            <a:endParaRPr lang="en-US" sz="2400" dirty="0">
              <a:solidFill>
                <a:schemeClr val="bg1"/>
              </a:solidFill>
              <a:latin typeface="+mj-lt"/>
              <a:cs typeface="Verdana"/>
            </a:endParaRPr>
          </a:p>
        </p:txBody>
      </p:sp>
    </p:spTree>
    <p:extLst>
      <p:ext uri="{BB962C8B-B14F-4D97-AF65-F5344CB8AC3E}">
        <p14:creationId xmlns:p14="http://schemas.microsoft.com/office/powerpoint/2010/main" val="103859582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698630" y="237810"/>
            <a:ext cx="5140855" cy="584775"/>
          </a:xfrm>
          <a:prstGeom prst="rect">
            <a:avLst/>
          </a:prstGeom>
        </p:spPr>
        <p:txBody>
          <a:bodyPr wrap="square" anchor="ctr">
            <a:spAutoFit/>
          </a:bodyPr>
          <a:lstStyle/>
          <a:p>
            <a:r>
              <a:rPr lang="en-US" sz="3200" dirty="0" smtClean="0">
                <a:solidFill>
                  <a:schemeClr val="bg1"/>
                </a:solidFill>
                <a:latin typeface="Verdana"/>
                <a:cs typeface="Verdana"/>
              </a:rPr>
              <a:t>Student </a:t>
            </a:r>
            <a:r>
              <a:rPr lang="en-US" sz="3200" dirty="0" smtClean="0">
                <a:solidFill>
                  <a:schemeClr val="bg1"/>
                </a:solidFill>
                <a:latin typeface="Verdana"/>
                <a:cs typeface="Verdana"/>
              </a:rPr>
              <a:t>Title IX</a:t>
            </a:r>
            <a:endParaRPr lang="en-US" sz="3200" dirty="0">
              <a:solidFill>
                <a:schemeClr val="bg1"/>
              </a:solidFill>
              <a:latin typeface="Verdana"/>
              <a:cs typeface="Verdana"/>
            </a:endParaRPr>
          </a:p>
        </p:txBody>
      </p:sp>
      <p:sp>
        <p:nvSpPr>
          <p:cNvPr id="9" name="Text Placeholder 2"/>
          <p:cNvSpPr txBox="1">
            <a:spLocks/>
          </p:cNvSpPr>
          <p:nvPr/>
        </p:nvSpPr>
        <p:spPr>
          <a:xfrm>
            <a:off x="698630" y="1477108"/>
            <a:ext cx="7175370" cy="5169189"/>
          </a:xfrm>
          <a:prstGeom prst="rect">
            <a:avLst/>
          </a:prstGeom>
        </p:spPr>
        <p:txBody>
          <a:bodyPr vert="horz" lIns="91440" tIns="45720" rIns="91440" bIns="45720" rtlCol="0" anchor="t">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200" dirty="0">
                <a:latin typeface="+mj-lt"/>
              </a:rPr>
              <a:t>In accordance with Title IX of the Educational Amendments of 1972, “No person in the United States shall, on the basis of sex, be excluded from participation in, be denied the benefits of, or be subjected to discrimination under any educational program or activity receiving Federal financial assistance.”  All college employees are mandatory reporters which requires them to report all allegations or knowledge of sexual misconduct that involves students.</a:t>
            </a:r>
          </a:p>
          <a:p>
            <a:pPr marL="0" indent="0">
              <a:buNone/>
            </a:pPr>
            <a:endParaRPr lang="en-US" sz="2200" dirty="0" smtClean="0">
              <a:latin typeface="+mj-lt"/>
            </a:endParaRPr>
          </a:p>
          <a:p>
            <a:pPr marL="0" indent="0">
              <a:buNone/>
            </a:pPr>
            <a:r>
              <a:rPr lang="en-US" sz="2200" dirty="0" smtClean="0">
                <a:latin typeface="+mj-lt"/>
              </a:rPr>
              <a:t>To </a:t>
            </a:r>
            <a:r>
              <a:rPr lang="en-US" sz="2200" dirty="0">
                <a:latin typeface="+mj-lt"/>
              </a:rPr>
              <a:t>report a student Title IX violation, please use the </a:t>
            </a:r>
            <a:r>
              <a:rPr lang="en-US" sz="2200" dirty="0">
                <a:latin typeface="+mj-lt"/>
                <a:hlinkClick r:id="rId2"/>
              </a:rPr>
              <a:t>LPC Student Title IX Incident Referral Form</a:t>
            </a:r>
            <a:endParaRPr lang="en-US" sz="2200" dirty="0">
              <a:latin typeface="+mj-lt"/>
            </a:endParaRPr>
          </a:p>
        </p:txBody>
      </p:sp>
    </p:spTree>
    <p:extLst>
      <p:ext uri="{BB962C8B-B14F-4D97-AF65-F5344CB8AC3E}">
        <p14:creationId xmlns:p14="http://schemas.microsoft.com/office/powerpoint/2010/main" val="17260877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17853" y="254988"/>
            <a:ext cx="3918997" cy="584776"/>
          </a:xfrm>
          <a:prstGeom prst="rect">
            <a:avLst/>
          </a:prstGeom>
        </p:spPr>
        <p:txBody>
          <a:bodyPr wrap="square" anchor="ctr">
            <a:spAutoFit/>
          </a:bodyPr>
          <a:lstStyle/>
          <a:p>
            <a:r>
              <a:rPr lang="en-US" sz="3200" dirty="0" smtClean="0">
                <a:solidFill>
                  <a:schemeClr val="bg1"/>
                </a:solidFill>
                <a:latin typeface="Verdana"/>
                <a:cs typeface="Verdana"/>
              </a:rPr>
              <a:t>Online Forms</a:t>
            </a:r>
            <a:endParaRPr lang="en-US" sz="3200" dirty="0">
              <a:solidFill>
                <a:schemeClr val="bg1"/>
              </a:solidFill>
              <a:latin typeface="Verdana"/>
              <a:cs typeface="Verdana"/>
            </a:endParaRPr>
          </a:p>
        </p:txBody>
      </p:sp>
      <p:pic>
        <p:nvPicPr>
          <p:cNvPr id="6" name="Picture 5"/>
          <p:cNvPicPr>
            <a:picLocks noChangeAspect="1"/>
          </p:cNvPicPr>
          <p:nvPr/>
        </p:nvPicPr>
        <p:blipFill rotWithShape="1">
          <a:blip r:embed="rId2"/>
          <a:srcRect l="18678" t="65342" r="19111"/>
          <a:stretch/>
        </p:blipFill>
        <p:spPr bwMode="auto">
          <a:xfrm>
            <a:off x="217854" y="2648243"/>
            <a:ext cx="7574646" cy="2286000"/>
          </a:xfrm>
          <a:prstGeom prst="rect">
            <a:avLst/>
          </a:prstGeom>
          <a:ln>
            <a:noFill/>
          </a:ln>
          <a:extLst>
            <a:ext uri="{53640926-AAD7-44D8-BBD7-CCE9431645EC}">
              <a14:shadowObscured xmlns:a14="http://schemas.microsoft.com/office/drawing/2010/main"/>
            </a:ext>
          </a:extLst>
        </p:spPr>
      </p:pic>
      <p:cxnSp>
        <p:nvCxnSpPr>
          <p:cNvPr id="3" name="Straight Arrow Connector 2"/>
          <p:cNvCxnSpPr/>
          <p:nvPr/>
        </p:nvCxnSpPr>
        <p:spPr>
          <a:xfrm flipH="1" flipV="1">
            <a:off x="4563208" y="3800031"/>
            <a:ext cx="2242037" cy="1997612"/>
          </a:xfrm>
          <a:prstGeom prst="straightConnector1">
            <a:avLst/>
          </a:prstGeom>
          <a:ln>
            <a:tailEnd type="triangle"/>
          </a:ln>
        </p:spPr>
        <p:style>
          <a:lnRef idx="2">
            <a:schemeClr val="accent6"/>
          </a:lnRef>
          <a:fillRef idx="0">
            <a:schemeClr val="accent6"/>
          </a:fillRef>
          <a:effectRef idx="1">
            <a:schemeClr val="accent6"/>
          </a:effectRef>
          <a:fontRef idx="minor">
            <a:schemeClr val="tx1"/>
          </a:fontRef>
        </p:style>
      </p:cxnSp>
      <p:sp>
        <p:nvSpPr>
          <p:cNvPr id="10" name="Text Placeholder 2"/>
          <p:cNvSpPr txBox="1">
            <a:spLocks/>
          </p:cNvSpPr>
          <p:nvPr/>
        </p:nvSpPr>
        <p:spPr>
          <a:xfrm>
            <a:off x="217853" y="1428364"/>
            <a:ext cx="7136327" cy="971935"/>
          </a:xfrm>
          <a:prstGeom prst="rect">
            <a:avLst/>
          </a:prstGeom>
        </p:spPr>
        <p:txBody>
          <a:bodyPr vert="horz" lIns="91440" tIns="45720" rIns="91440" bIns="45720" rtlCol="0" anchor="t">
            <a:noAutofit/>
          </a:bodyPr>
          <a:lstStyle>
            <a:lvl1pPr marL="342900" indent="-342900" algn="l" defTabSz="457200" rtl="0" eaLnBrk="1" latinLnBrk="0" hangingPunct="1">
              <a:spcBef>
                <a:spcPct val="20000"/>
              </a:spcBef>
              <a:buFont typeface="Arial"/>
              <a:buChar char="•"/>
              <a:defRPr sz="28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8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marL="0" indent="0">
              <a:spcBef>
                <a:spcPts val="0"/>
              </a:spcBef>
              <a:buNone/>
            </a:pPr>
            <a:r>
              <a:rPr lang="en-US" b="1" dirty="0" smtClean="0">
                <a:latin typeface="+mj-lt"/>
              </a:rPr>
              <a:t>Las Positas College – Homepage</a:t>
            </a:r>
          </a:p>
          <a:p>
            <a:pPr marL="0" indent="0">
              <a:spcBef>
                <a:spcPts val="0"/>
              </a:spcBef>
              <a:buNone/>
            </a:pPr>
            <a:r>
              <a:rPr lang="en-US" b="1" dirty="0" smtClean="0">
                <a:latin typeface="+mj-lt"/>
                <a:hlinkClick r:id="rId3"/>
              </a:rPr>
              <a:t>www.laspositascollege.edu</a:t>
            </a:r>
            <a:endParaRPr lang="en-US" b="1" dirty="0" smtClean="0">
              <a:latin typeface="+mj-lt"/>
            </a:endParaRPr>
          </a:p>
        </p:txBody>
      </p:sp>
    </p:spTree>
    <p:extLst>
      <p:ext uri="{BB962C8B-B14F-4D97-AF65-F5344CB8AC3E}">
        <p14:creationId xmlns:p14="http://schemas.microsoft.com/office/powerpoint/2010/main" val="262397604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17853" y="8767"/>
            <a:ext cx="5813670" cy="1077218"/>
          </a:xfrm>
          <a:prstGeom prst="rect">
            <a:avLst/>
          </a:prstGeom>
        </p:spPr>
        <p:txBody>
          <a:bodyPr wrap="square" anchor="ctr">
            <a:spAutoFit/>
          </a:bodyPr>
          <a:lstStyle/>
          <a:p>
            <a:r>
              <a:rPr lang="en-US" sz="3200" dirty="0" smtClean="0">
                <a:solidFill>
                  <a:schemeClr val="bg1"/>
                </a:solidFill>
                <a:latin typeface="Verdana"/>
                <a:cs typeface="Verdana"/>
              </a:rPr>
              <a:t>CLPCCD </a:t>
            </a:r>
          </a:p>
          <a:p>
            <a:r>
              <a:rPr lang="en-US" sz="3200" dirty="0" smtClean="0">
                <a:solidFill>
                  <a:schemeClr val="bg1"/>
                </a:solidFill>
                <a:latin typeface="Verdana"/>
                <a:cs typeface="Verdana"/>
              </a:rPr>
              <a:t>Policies &amp; Procedures</a:t>
            </a:r>
            <a:endParaRPr lang="en-US" sz="3200" dirty="0">
              <a:solidFill>
                <a:schemeClr val="bg1"/>
              </a:solidFill>
              <a:latin typeface="Verdana"/>
              <a:cs typeface="Verdana"/>
            </a:endParaRPr>
          </a:p>
        </p:txBody>
      </p:sp>
      <p:sp>
        <p:nvSpPr>
          <p:cNvPr id="10" name="Text Placeholder 2"/>
          <p:cNvSpPr txBox="1">
            <a:spLocks/>
          </p:cNvSpPr>
          <p:nvPr/>
        </p:nvSpPr>
        <p:spPr>
          <a:xfrm>
            <a:off x="217853" y="1428364"/>
            <a:ext cx="7136327" cy="4825518"/>
          </a:xfrm>
          <a:prstGeom prst="rect">
            <a:avLst/>
          </a:prstGeom>
        </p:spPr>
        <p:txBody>
          <a:bodyPr vert="horz" lIns="91440" tIns="45720" rIns="91440" bIns="45720" rtlCol="0" anchor="t">
            <a:noAutofit/>
          </a:bodyPr>
          <a:lstStyle>
            <a:lvl1pPr marL="342900" indent="-342900" algn="l" defTabSz="457200" rtl="0" eaLnBrk="1" latinLnBrk="0" hangingPunct="1">
              <a:spcBef>
                <a:spcPct val="20000"/>
              </a:spcBef>
              <a:buFont typeface="Arial"/>
              <a:buChar char="•"/>
              <a:defRPr sz="28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8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marL="0" indent="0">
              <a:spcBef>
                <a:spcPts val="0"/>
              </a:spcBef>
              <a:buNone/>
            </a:pPr>
            <a:r>
              <a:rPr lang="en-US" sz="2200" b="1" dirty="0" smtClean="0">
                <a:latin typeface="+mj-lt"/>
              </a:rPr>
              <a:t>Chabot-Las Positas Community College District</a:t>
            </a:r>
          </a:p>
          <a:p>
            <a:pPr marL="0" indent="0">
              <a:spcBef>
                <a:spcPts val="0"/>
              </a:spcBef>
              <a:buNone/>
            </a:pPr>
            <a:r>
              <a:rPr lang="en-US" sz="2200" b="1" dirty="0" smtClean="0">
                <a:latin typeface="+mj-lt"/>
              </a:rPr>
              <a:t>Board Policies and Administrative Procedures</a:t>
            </a:r>
          </a:p>
          <a:p>
            <a:pPr marL="0" indent="0">
              <a:spcBef>
                <a:spcPts val="0"/>
              </a:spcBef>
              <a:buNone/>
            </a:pPr>
            <a:endParaRPr lang="en-US" sz="2200" b="1" dirty="0">
              <a:latin typeface="+mj-lt"/>
            </a:endParaRPr>
          </a:p>
          <a:p>
            <a:pPr marL="0" indent="0">
              <a:spcBef>
                <a:spcPts val="0"/>
              </a:spcBef>
              <a:buNone/>
            </a:pPr>
            <a:r>
              <a:rPr lang="en-US" sz="2200" b="1" u="sng" dirty="0" smtClean="0">
                <a:latin typeface="+mj-lt"/>
              </a:rPr>
              <a:t>CLPCCD BP &amp; AP 3540</a:t>
            </a:r>
          </a:p>
          <a:p>
            <a:pPr marL="0" indent="0">
              <a:spcBef>
                <a:spcPts val="0"/>
              </a:spcBef>
              <a:buNone/>
            </a:pPr>
            <a:r>
              <a:rPr lang="en-US" sz="2200" b="1" dirty="0" smtClean="0">
                <a:latin typeface="+mj-lt"/>
              </a:rPr>
              <a:t>Sexual and Other Assaults On Campus</a:t>
            </a:r>
          </a:p>
          <a:p>
            <a:pPr marL="0" indent="0">
              <a:spcBef>
                <a:spcPts val="0"/>
              </a:spcBef>
              <a:buNone/>
            </a:pPr>
            <a:endParaRPr lang="en-US" sz="2200" b="1" dirty="0">
              <a:latin typeface="+mj-lt"/>
            </a:endParaRPr>
          </a:p>
          <a:p>
            <a:pPr marL="0" indent="0">
              <a:spcBef>
                <a:spcPts val="0"/>
              </a:spcBef>
              <a:buNone/>
            </a:pPr>
            <a:r>
              <a:rPr lang="en-US" sz="2200" b="1" u="sng" dirty="0" smtClean="0">
                <a:latin typeface="+mj-lt"/>
              </a:rPr>
              <a:t>CLPCCD BP &amp; AP 5500</a:t>
            </a:r>
          </a:p>
          <a:p>
            <a:pPr marL="0" indent="0">
              <a:spcBef>
                <a:spcPts val="0"/>
              </a:spcBef>
              <a:buNone/>
            </a:pPr>
            <a:r>
              <a:rPr lang="en-US" sz="2200" b="1" dirty="0" smtClean="0">
                <a:latin typeface="+mj-lt"/>
              </a:rPr>
              <a:t>Standards of Student Conduct</a:t>
            </a:r>
          </a:p>
          <a:p>
            <a:pPr marL="0" indent="0">
              <a:spcBef>
                <a:spcPts val="0"/>
              </a:spcBef>
              <a:buNone/>
            </a:pPr>
            <a:endParaRPr lang="en-US" sz="2200" b="1" dirty="0">
              <a:latin typeface="+mj-lt"/>
            </a:endParaRPr>
          </a:p>
          <a:p>
            <a:pPr marL="0" indent="0">
              <a:spcBef>
                <a:spcPts val="0"/>
              </a:spcBef>
              <a:buNone/>
            </a:pPr>
            <a:r>
              <a:rPr lang="en-US" sz="2200" b="1" u="sng" dirty="0" smtClean="0">
                <a:latin typeface="+mj-lt"/>
              </a:rPr>
              <a:t>CLPCCD BP &amp; AP 5530</a:t>
            </a:r>
          </a:p>
          <a:p>
            <a:pPr marL="0" indent="0">
              <a:spcBef>
                <a:spcPts val="0"/>
              </a:spcBef>
              <a:buNone/>
            </a:pPr>
            <a:r>
              <a:rPr lang="en-US" sz="2200" b="1" dirty="0" smtClean="0">
                <a:latin typeface="+mj-lt"/>
              </a:rPr>
              <a:t>Student Rights and Grievances</a:t>
            </a:r>
          </a:p>
        </p:txBody>
      </p:sp>
    </p:spTree>
    <p:extLst>
      <p:ext uri="{BB962C8B-B14F-4D97-AF65-F5344CB8AC3E}">
        <p14:creationId xmlns:p14="http://schemas.microsoft.com/office/powerpoint/2010/main" val="111469732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67807" y="237810"/>
            <a:ext cx="3918997" cy="584776"/>
          </a:xfrm>
          <a:prstGeom prst="rect">
            <a:avLst/>
          </a:prstGeom>
        </p:spPr>
        <p:txBody>
          <a:bodyPr wrap="square" anchor="ctr">
            <a:spAutoFit/>
          </a:bodyPr>
          <a:lstStyle/>
          <a:p>
            <a:r>
              <a:rPr lang="en-US" sz="3200" dirty="0" smtClean="0">
                <a:solidFill>
                  <a:schemeClr val="bg1"/>
                </a:solidFill>
                <a:latin typeface="Verdana"/>
                <a:cs typeface="Verdana"/>
              </a:rPr>
              <a:t>Questions</a:t>
            </a:r>
            <a:endParaRPr lang="en-US" sz="3200" dirty="0">
              <a:solidFill>
                <a:schemeClr val="bg1"/>
              </a:solidFill>
              <a:latin typeface="Verdana"/>
              <a:cs typeface="Verdana"/>
            </a:endParaRPr>
          </a:p>
        </p:txBody>
      </p:sp>
      <p:sp>
        <p:nvSpPr>
          <p:cNvPr id="8" name="Text Placeholder 2"/>
          <p:cNvSpPr txBox="1">
            <a:spLocks/>
          </p:cNvSpPr>
          <p:nvPr/>
        </p:nvSpPr>
        <p:spPr>
          <a:xfrm>
            <a:off x="4098634" y="1454740"/>
            <a:ext cx="3844636" cy="4119583"/>
          </a:xfrm>
          <a:prstGeom prst="rect">
            <a:avLst/>
          </a:prstGeom>
        </p:spPr>
        <p:txBody>
          <a:bodyPr vert="horz" lIns="91440" tIns="45720" rIns="91440" bIns="45720" rtlCol="0" anchor="t">
            <a:noAutofit/>
          </a:bodyPr>
          <a:lstStyle>
            <a:lvl1pPr marL="342900" indent="-342900" algn="l" defTabSz="457200" rtl="0" eaLnBrk="1" latinLnBrk="0" hangingPunct="1">
              <a:spcBef>
                <a:spcPct val="20000"/>
              </a:spcBef>
              <a:buFont typeface="Arial"/>
              <a:buChar char="•"/>
              <a:defRPr sz="28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8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marL="0" indent="0">
              <a:buNone/>
            </a:pPr>
            <a:r>
              <a:rPr lang="en-US" sz="2200" b="1" dirty="0">
                <a:latin typeface="+mj-lt"/>
              </a:rPr>
              <a:t>Not sure if a behavior is a violation or what incident referral form to </a:t>
            </a:r>
            <a:r>
              <a:rPr lang="en-US" sz="2200" b="1" dirty="0" smtClean="0">
                <a:latin typeface="+mj-lt"/>
              </a:rPr>
              <a:t>use?</a:t>
            </a:r>
          </a:p>
          <a:p>
            <a:pPr marL="0" indent="0">
              <a:buNone/>
            </a:pPr>
            <a:endParaRPr lang="en-US" sz="2200" b="1" dirty="0" smtClean="0">
              <a:latin typeface="+mj-lt"/>
            </a:endParaRPr>
          </a:p>
          <a:p>
            <a:pPr marL="0" indent="0">
              <a:buNone/>
            </a:pPr>
            <a:r>
              <a:rPr lang="en-US" sz="2200" b="1" dirty="0" smtClean="0">
                <a:latin typeface="+mj-lt"/>
              </a:rPr>
              <a:t>Contact </a:t>
            </a:r>
            <a:r>
              <a:rPr lang="en-US" sz="2200" b="1" dirty="0">
                <a:latin typeface="+mj-lt"/>
              </a:rPr>
              <a:t>the Office </a:t>
            </a:r>
            <a:r>
              <a:rPr lang="en-US" sz="2200" b="1" dirty="0" smtClean="0">
                <a:latin typeface="+mj-lt"/>
              </a:rPr>
              <a:t>of the Vice President of Student Services</a:t>
            </a:r>
            <a:endParaRPr lang="en-US" sz="2200" b="1" dirty="0">
              <a:latin typeface="+mj-lt"/>
              <a:cs typeface="Verdana"/>
            </a:endParaRPr>
          </a:p>
        </p:txBody>
      </p:sp>
    </p:spTree>
    <p:extLst>
      <p:ext uri="{BB962C8B-B14F-4D97-AF65-F5344CB8AC3E}">
        <p14:creationId xmlns:p14="http://schemas.microsoft.com/office/powerpoint/2010/main" val="302673665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2"/>
          <p:cNvSpPr txBox="1">
            <a:spLocks/>
          </p:cNvSpPr>
          <p:nvPr/>
        </p:nvSpPr>
        <p:spPr>
          <a:xfrm>
            <a:off x="516048" y="772156"/>
            <a:ext cx="8175279" cy="4008078"/>
          </a:xfrm>
          <a:prstGeom prst="rect">
            <a:avLst/>
          </a:prstGeom>
        </p:spPr>
        <p:txBody>
          <a:bodyPr vert="horz" lIns="91440" tIns="45720" rIns="91440" bIns="45720" rtlCol="0" anchor="t">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a:buNone/>
            </a:pPr>
            <a:endParaRPr lang="en-US" sz="3600" b="1" i="1" dirty="0">
              <a:latin typeface="Verdana"/>
              <a:cs typeface="Verdana"/>
            </a:endParaRPr>
          </a:p>
        </p:txBody>
      </p:sp>
      <p:sp>
        <p:nvSpPr>
          <p:cNvPr id="3" name="Text Placeholder 2"/>
          <p:cNvSpPr txBox="1">
            <a:spLocks/>
          </p:cNvSpPr>
          <p:nvPr/>
        </p:nvSpPr>
        <p:spPr>
          <a:xfrm>
            <a:off x="720969" y="1454740"/>
            <a:ext cx="7666893" cy="2624891"/>
          </a:xfrm>
          <a:prstGeom prst="rect">
            <a:avLst/>
          </a:prstGeom>
        </p:spPr>
        <p:txBody>
          <a:bodyPr vert="horz" lIns="91440" tIns="45720" rIns="91440" bIns="45720" rtlCol="0" anchor="t">
            <a:noAutofit/>
          </a:bodyPr>
          <a:lstStyle>
            <a:lvl1pPr marL="342900" indent="-342900" algn="l" defTabSz="457200" rtl="0" eaLnBrk="1" latinLnBrk="0" hangingPunct="1">
              <a:spcBef>
                <a:spcPct val="20000"/>
              </a:spcBef>
              <a:buFont typeface="Arial"/>
              <a:buChar char="•"/>
              <a:defRPr sz="28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8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marL="0" indent="0" algn="ctr">
              <a:buNone/>
            </a:pPr>
            <a:r>
              <a:rPr lang="en-US" sz="4000" b="1" dirty="0" smtClean="0"/>
              <a:t>Thank you for your cooperation and for your support.</a:t>
            </a:r>
          </a:p>
        </p:txBody>
      </p:sp>
    </p:spTree>
    <p:extLst>
      <p:ext uri="{BB962C8B-B14F-4D97-AF65-F5344CB8AC3E}">
        <p14:creationId xmlns:p14="http://schemas.microsoft.com/office/powerpoint/2010/main" val="42099859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393605" y="22366"/>
            <a:ext cx="5426904" cy="1015663"/>
          </a:xfrm>
          <a:prstGeom prst="rect">
            <a:avLst/>
          </a:prstGeom>
        </p:spPr>
        <p:txBody>
          <a:bodyPr wrap="square" anchor="ctr">
            <a:spAutoFit/>
          </a:bodyPr>
          <a:lstStyle/>
          <a:p>
            <a:r>
              <a:rPr lang="en-US" sz="3000" dirty="0" smtClean="0">
                <a:solidFill>
                  <a:schemeClr val="bg1"/>
                </a:solidFill>
                <a:latin typeface="Verdana"/>
                <a:cs typeface="Verdana"/>
              </a:rPr>
              <a:t>New Referral and Reporting System</a:t>
            </a:r>
            <a:endParaRPr lang="en-US" sz="3000" dirty="0">
              <a:solidFill>
                <a:schemeClr val="bg1"/>
              </a:solidFill>
              <a:latin typeface="Verdana"/>
              <a:cs typeface="Verdana"/>
            </a:endParaRPr>
          </a:p>
        </p:txBody>
      </p:sp>
      <p:sp>
        <p:nvSpPr>
          <p:cNvPr id="5" name="Text Placeholder 2"/>
          <p:cNvSpPr txBox="1">
            <a:spLocks/>
          </p:cNvSpPr>
          <p:nvPr/>
        </p:nvSpPr>
        <p:spPr>
          <a:xfrm>
            <a:off x="413238" y="1503485"/>
            <a:ext cx="7460762" cy="4750397"/>
          </a:xfrm>
          <a:prstGeom prst="rect">
            <a:avLst/>
          </a:prstGeom>
        </p:spPr>
        <p:txBody>
          <a:bodyPr vert="horz" lIns="91440" tIns="45720" rIns="91440" bIns="45720" rtlCol="0" anchor="t">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buFont typeface="Arial"/>
              <a:buNone/>
            </a:pPr>
            <a:r>
              <a:rPr lang="en-US" sz="2200" dirty="0" smtClean="0">
                <a:latin typeface="+mj-lt"/>
                <a:cs typeface="Verdana"/>
              </a:rPr>
              <a:t>In fall 2020, the Chabot-Las Positas Community College District (CLPCCD) implemented a new referral and reporting system.</a:t>
            </a:r>
          </a:p>
          <a:p>
            <a:pPr marL="0" indent="0">
              <a:spcBef>
                <a:spcPts val="0"/>
              </a:spcBef>
              <a:buFont typeface="Arial"/>
              <a:buNone/>
            </a:pPr>
            <a:endParaRPr lang="en-US" sz="2200" dirty="0">
              <a:latin typeface="+mj-lt"/>
              <a:cs typeface="Verdana"/>
            </a:endParaRPr>
          </a:p>
          <a:p>
            <a:pPr marL="0" indent="0">
              <a:spcBef>
                <a:spcPts val="0"/>
              </a:spcBef>
              <a:buFont typeface="Arial"/>
              <a:buNone/>
            </a:pPr>
            <a:r>
              <a:rPr lang="en-US" sz="2200" dirty="0" smtClean="0">
                <a:latin typeface="+mj-lt"/>
                <a:cs typeface="Verdana"/>
              </a:rPr>
              <a:t>Maxient allows Las Positas College to record, track, and report information as it pertains to academic integrit</a:t>
            </a:r>
            <a:r>
              <a:rPr lang="en-US" sz="2200" dirty="0" smtClean="0">
                <a:latin typeface="+mj-lt"/>
                <a:cs typeface="Verdana"/>
              </a:rPr>
              <a:t>y, student discipline, student grievance, student mental health, and student Title IX cases.</a:t>
            </a:r>
          </a:p>
          <a:p>
            <a:pPr marL="0" indent="0">
              <a:spcBef>
                <a:spcPts val="0"/>
              </a:spcBef>
              <a:buFont typeface="Arial"/>
              <a:buNone/>
            </a:pPr>
            <a:endParaRPr lang="en-US" sz="2200" dirty="0">
              <a:latin typeface="+mj-lt"/>
              <a:cs typeface="Verdana"/>
            </a:endParaRPr>
          </a:p>
          <a:p>
            <a:pPr marL="0" indent="0">
              <a:spcBef>
                <a:spcPts val="0"/>
              </a:spcBef>
              <a:buFont typeface="Arial"/>
              <a:buNone/>
            </a:pPr>
            <a:r>
              <a:rPr lang="en-US" sz="2200" dirty="0" smtClean="0">
                <a:latin typeface="+mj-lt"/>
                <a:cs typeface="Verdana"/>
              </a:rPr>
              <a:t>Maxient enables employees and students alike to submit alleged violations of applicable board policies and administrative procedures electronically.</a:t>
            </a:r>
            <a:endParaRPr lang="en-US" sz="2200" dirty="0" smtClean="0">
              <a:latin typeface="+mj-lt"/>
              <a:cs typeface="Verdana"/>
            </a:endParaRPr>
          </a:p>
        </p:txBody>
      </p:sp>
    </p:spTree>
    <p:extLst>
      <p:ext uri="{BB962C8B-B14F-4D97-AF65-F5344CB8AC3E}">
        <p14:creationId xmlns:p14="http://schemas.microsoft.com/office/powerpoint/2010/main" val="416352256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393605" y="22366"/>
            <a:ext cx="5426904" cy="1015663"/>
          </a:xfrm>
          <a:prstGeom prst="rect">
            <a:avLst/>
          </a:prstGeom>
        </p:spPr>
        <p:txBody>
          <a:bodyPr wrap="square" anchor="ctr">
            <a:spAutoFit/>
          </a:bodyPr>
          <a:lstStyle/>
          <a:p>
            <a:r>
              <a:rPr lang="en-US" sz="3000" dirty="0" smtClean="0">
                <a:solidFill>
                  <a:schemeClr val="bg1"/>
                </a:solidFill>
                <a:latin typeface="Verdana"/>
                <a:cs typeface="Verdana"/>
              </a:rPr>
              <a:t>Types of Student Incident</a:t>
            </a:r>
          </a:p>
          <a:p>
            <a:r>
              <a:rPr lang="en-US" sz="3000" dirty="0" smtClean="0">
                <a:solidFill>
                  <a:schemeClr val="bg1"/>
                </a:solidFill>
                <a:latin typeface="Verdana"/>
                <a:cs typeface="Verdana"/>
              </a:rPr>
              <a:t>Referrals </a:t>
            </a:r>
            <a:r>
              <a:rPr lang="en-US" sz="3000" dirty="0" smtClean="0">
                <a:solidFill>
                  <a:schemeClr val="bg1"/>
                </a:solidFill>
                <a:latin typeface="Verdana"/>
                <a:cs typeface="Verdana"/>
              </a:rPr>
              <a:t>and</a:t>
            </a:r>
            <a:r>
              <a:rPr lang="en-US" sz="3000" dirty="0" smtClean="0">
                <a:solidFill>
                  <a:schemeClr val="bg1"/>
                </a:solidFill>
                <a:latin typeface="Verdana"/>
                <a:cs typeface="Verdana"/>
              </a:rPr>
              <a:t> Reports</a:t>
            </a:r>
            <a:endParaRPr lang="en-US" sz="3000" dirty="0">
              <a:solidFill>
                <a:schemeClr val="bg1"/>
              </a:solidFill>
              <a:latin typeface="Verdana"/>
              <a:cs typeface="Verdana"/>
            </a:endParaRPr>
          </a:p>
        </p:txBody>
      </p:sp>
      <p:sp>
        <p:nvSpPr>
          <p:cNvPr id="5" name="Text Placeholder 2"/>
          <p:cNvSpPr txBox="1">
            <a:spLocks/>
          </p:cNvSpPr>
          <p:nvPr/>
        </p:nvSpPr>
        <p:spPr>
          <a:xfrm>
            <a:off x="413238" y="1503485"/>
            <a:ext cx="7460762" cy="4750397"/>
          </a:xfrm>
          <a:prstGeom prst="rect">
            <a:avLst/>
          </a:prstGeom>
        </p:spPr>
        <p:txBody>
          <a:bodyPr vert="horz" lIns="91440" tIns="45720" rIns="91440" bIns="45720" rtlCol="0" anchor="t">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buFont typeface="Arial"/>
              <a:buNone/>
            </a:pPr>
            <a:r>
              <a:rPr lang="en-US" sz="2200" dirty="0" smtClean="0">
                <a:latin typeface="+mj-lt"/>
                <a:cs typeface="Verdana"/>
              </a:rPr>
              <a:t>Las Positas College has five types of student referrals and reports and they are as follows:</a:t>
            </a:r>
          </a:p>
          <a:p>
            <a:pPr marL="0" indent="0">
              <a:spcBef>
                <a:spcPts val="0"/>
              </a:spcBef>
              <a:buFont typeface="Arial"/>
              <a:buNone/>
            </a:pPr>
            <a:endParaRPr lang="en-US" sz="2200" b="1" dirty="0">
              <a:latin typeface="+mj-lt"/>
              <a:cs typeface="Verdana"/>
            </a:endParaRPr>
          </a:p>
          <a:p>
            <a:pPr marL="0" indent="0">
              <a:spcBef>
                <a:spcPts val="0"/>
              </a:spcBef>
              <a:buFont typeface="Arial"/>
              <a:buNone/>
            </a:pPr>
            <a:r>
              <a:rPr lang="en-US" sz="2200" b="1" dirty="0" smtClean="0">
                <a:latin typeface="+mj-lt"/>
                <a:cs typeface="Verdana"/>
              </a:rPr>
              <a:t>Academic Integrity</a:t>
            </a:r>
          </a:p>
          <a:p>
            <a:pPr marL="0" indent="0">
              <a:spcBef>
                <a:spcPts val="0"/>
              </a:spcBef>
              <a:buFont typeface="Arial"/>
              <a:buNone/>
            </a:pPr>
            <a:endParaRPr lang="en-US" sz="2200" b="1" dirty="0">
              <a:latin typeface="+mj-lt"/>
              <a:cs typeface="Verdana"/>
            </a:endParaRPr>
          </a:p>
          <a:p>
            <a:pPr marL="0" indent="0">
              <a:spcBef>
                <a:spcPts val="0"/>
              </a:spcBef>
              <a:buFont typeface="Arial"/>
              <a:buNone/>
            </a:pPr>
            <a:r>
              <a:rPr lang="en-US" sz="2200" b="1" dirty="0" smtClean="0">
                <a:latin typeface="+mj-lt"/>
                <a:cs typeface="Verdana"/>
              </a:rPr>
              <a:t>Student Discipline</a:t>
            </a:r>
          </a:p>
          <a:p>
            <a:pPr marL="0" indent="0">
              <a:spcBef>
                <a:spcPts val="0"/>
              </a:spcBef>
              <a:buFont typeface="Arial"/>
              <a:buNone/>
            </a:pPr>
            <a:endParaRPr lang="en-US" sz="2200" b="1" dirty="0">
              <a:latin typeface="+mj-lt"/>
              <a:cs typeface="Verdana"/>
            </a:endParaRPr>
          </a:p>
          <a:p>
            <a:pPr marL="0" indent="0">
              <a:spcBef>
                <a:spcPts val="0"/>
              </a:spcBef>
              <a:buFont typeface="Arial"/>
              <a:buNone/>
            </a:pPr>
            <a:r>
              <a:rPr lang="en-US" sz="2200" b="1" dirty="0" smtClean="0">
                <a:latin typeface="+mj-lt"/>
                <a:cs typeface="Verdana"/>
              </a:rPr>
              <a:t>Student Grievance</a:t>
            </a:r>
          </a:p>
          <a:p>
            <a:pPr marL="0" indent="0">
              <a:spcBef>
                <a:spcPts val="0"/>
              </a:spcBef>
              <a:buFont typeface="Arial"/>
              <a:buNone/>
            </a:pPr>
            <a:endParaRPr lang="en-US" sz="2200" b="1" dirty="0">
              <a:latin typeface="+mj-lt"/>
              <a:cs typeface="Verdana"/>
            </a:endParaRPr>
          </a:p>
          <a:p>
            <a:pPr marL="0" indent="0">
              <a:spcBef>
                <a:spcPts val="0"/>
              </a:spcBef>
              <a:buFont typeface="Arial"/>
              <a:buNone/>
            </a:pPr>
            <a:r>
              <a:rPr lang="en-US" sz="2200" b="1" dirty="0" smtClean="0">
                <a:latin typeface="+mj-lt"/>
                <a:cs typeface="Verdana"/>
              </a:rPr>
              <a:t>Student Mental Health</a:t>
            </a:r>
          </a:p>
          <a:p>
            <a:pPr marL="0" indent="0">
              <a:spcBef>
                <a:spcPts val="0"/>
              </a:spcBef>
              <a:buFont typeface="Arial"/>
              <a:buNone/>
            </a:pPr>
            <a:endParaRPr lang="en-US" sz="2200" b="1" dirty="0">
              <a:latin typeface="+mj-lt"/>
              <a:cs typeface="Verdana"/>
            </a:endParaRPr>
          </a:p>
          <a:p>
            <a:pPr marL="0" indent="0">
              <a:spcBef>
                <a:spcPts val="0"/>
              </a:spcBef>
              <a:buFont typeface="Arial"/>
              <a:buNone/>
            </a:pPr>
            <a:r>
              <a:rPr lang="en-US" sz="2200" b="1" dirty="0" smtClean="0">
                <a:latin typeface="+mj-lt"/>
                <a:cs typeface="Verdana"/>
              </a:rPr>
              <a:t>Student Title IX</a:t>
            </a:r>
          </a:p>
        </p:txBody>
      </p:sp>
    </p:spTree>
    <p:extLst>
      <p:ext uri="{BB962C8B-B14F-4D97-AF65-F5344CB8AC3E}">
        <p14:creationId xmlns:p14="http://schemas.microsoft.com/office/powerpoint/2010/main" val="79721901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698630" y="237810"/>
            <a:ext cx="4262669" cy="584775"/>
          </a:xfrm>
          <a:prstGeom prst="rect">
            <a:avLst/>
          </a:prstGeom>
        </p:spPr>
        <p:txBody>
          <a:bodyPr wrap="square" anchor="ctr">
            <a:spAutoFit/>
          </a:bodyPr>
          <a:lstStyle/>
          <a:p>
            <a:r>
              <a:rPr lang="en-US" sz="3200" dirty="0" smtClean="0">
                <a:solidFill>
                  <a:schemeClr val="bg1"/>
                </a:solidFill>
                <a:latin typeface="Verdana"/>
                <a:cs typeface="Verdana"/>
              </a:rPr>
              <a:t>Academic Integrity</a:t>
            </a:r>
            <a:endParaRPr lang="en-US" sz="3200" dirty="0">
              <a:solidFill>
                <a:schemeClr val="bg1"/>
              </a:solidFill>
              <a:latin typeface="Verdana"/>
              <a:cs typeface="Verdana"/>
            </a:endParaRPr>
          </a:p>
        </p:txBody>
      </p:sp>
      <p:sp>
        <p:nvSpPr>
          <p:cNvPr id="9" name="Text Placeholder 2"/>
          <p:cNvSpPr txBox="1">
            <a:spLocks/>
          </p:cNvSpPr>
          <p:nvPr/>
        </p:nvSpPr>
        <p:spPr>
          <a:xfrm>
            <a:off x="698630" y="1547446"/>
            <a:ext cx="7175370" cy="5055577"/>
          </a:xfrm>
          <a:prstGeom prst="rect">
            <a:avLst/>
          </a:prstGeom>
        </p:spPr>
        <p:txBody>
          <a:bodyPr vert="horz" lIns="91440" tIns="45720" rIns="91440" bIns="45720" rtlCol="0" anchor="t">
            <a:normAutofit fontScale="70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dirty="0"/>
              <a:t>Any form of academic dishonesty, whether cheating or plagiarism, undermines the value of grades for the entire student body and the College as a whole.  It is an affront to every student who has labored to achieve success honestly and a threat to the College's reputation for academic excellence.  For these reasons, the College does not tolerate any form of academic dishonesty.  Any student attempting to gain an unfair advantage in a course will be penalized, up to and including suspension from classes, if applicable.  The actions taken against the student will also be permanently entered into the student's educational record in the case of repeated, flagrant, or serious incidents</a:t>
            </a:r>
            <a:r>
              <a:rPr lang="en-US" dirty="0" smtClean="0"/>
              <a:t>.</a:t>
            </a:r>
          </a:p>
          <a:p>
            <a:endParaRPr lang="en-US" dirty="0"/>
          </a:p>
          <a:p>
            <a:pPr marL="0" indent="0">
              <a:buNone/>
            </a:pPr>
            <a:r>
              <a:rPr lang="en-US" dirty="0"/>
              <a:t>To report an academic integrity violation, please use the </a:t>
            </a:r>
            <a:r>
              <a:rPr lang="en-US" dirty="0">
                <a:hlinkClick r:id="rId2"/>
              </a:rPr>
              <a:t>LPC Academic Integrity Incident Referral Form</a:t>
            </a:r>
            <a:endParaRPr lang="en-US" dirty="0"/>
          </a:p>
        </p:txBody>
      </p:sp>
    </p:spTree>
    <p:extLst>
      <p:ext uri="{BB962C8B-B14F-4D97-AF65-F5344CB8AC3E}">
        <p14:creationId xmlns:p14="http://schemas.microsoft.com/office/powerpoint/2010/main" val="428419536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698630" y="237810"/>
            <a:ext cx="4262669" cy="584775"/>
          </a:xfrm>
          <a:prstGeom prst="rect">
            <a:avLst/>
          </a:prstGeom>
        </p:spPr>
        <p:txBody>
          <a:bodyPr wrap="square" anchor="ctr">
            <a:spAutoFit/>
          </a:bodyPr>
          <a:lstStyle/>
          <a:p>
            <a:r>
              <a:rPr lang="en-US" sz="3200" dirty="0" smtClean="0">
                <a:solidFill>
                  <a:schemeClr val="bg1"/>
                </a:solidFill>
                <a:latin typeface="Verdana"/>
                <a:cs typeface="Verdana"/>
              </a:rPr>
              <a:t>Student Discipline</a:t>
            </a:r>
            <a:endParaRPr lang="en-US" sz="3200" dirty="0">
              <a:solidFill>
                <a:schemeClr val="bg1"/>
              </a:solidFill>
              <a:latin typeface="Verdana"/>
              <a:cs typeface="Verdana"/>
            </a:endParaRPr>
          </a:p>
        </p:txBody>
      </p:sp>
      <p:sp>
        <p:nvSpPr>
          <p:cNvPr id="9" name="Text Placeholder 2"/>
          <p:cNvSpPr txBox="1">
            <a:spLocks/>
          </p:cNvSpPr>
          <p:nvPr/>
        </p:nvSpPr>
        <p:spPr>
          <a:xfrm>
            <a:off x="698630" y="1406770"/>
            <a:ext cx="7175370" cy="5125916"/>
          </a:xfrm>
          <a:prstGeom prst="rect">
            <a:avLst/>
          </a:prstGeom>
        </p:spPr>
        <p:txBody>
          <a:bodyPr vert="horz" lIns="91440" tIns="45720" rIns="91440" bIns="45720" rtlCol="0" anchor="t">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200" dirty="0">
                <a:latin typeface="+mj-lt"/>
              </a:rPr>
              <a:t>Students are responsible for complying with all college and district regulations at all times.  The College has an obligation to maintain conditions under which the work of the college can go forward freely, in accordance with the highest standards of quality, institutional integrity, and freedom of expression.  In joining the academic community, students enjoy the right of freedom to learn and share responsibility in exercising that freedom.  A student is expected to conduct themselves in accordance with the standards of student conduct.</a:t>
            </a:r>
          </a:p>
          <a:p>
            <a:pPr marL="0" indent="0">
              <a:buNone/>
            </a:pPr>
            <a:endParaRPr lang="en-US" sz="2200" dirty="0" smtClean="0">
              <a:latin typeface="+mj-lt"/>
            </a:endParaRPr>
          </a:p>
          <a:p>
            <a:pPr marL="0" indent="0">
              <a:buNone/>
            </a:pPr>
            <a:r>
              <a:rPr lang="en-US" sz="2200" dirty="0" smtClean="0">
                <a:latin typeface="+mj-lt"/>
              </a:rPr>
              <a:t>To </a:t>
            </a:r>
            <a:r>
              <a:rPr lang="en-US" sz="2200" dirty="0">
                <a:latin typeface="+mj-lt"/>
              </a:rPr>
              <a:t>report student discipline, please use the </a:t>
            </a:r>
            <a:r>
              <a:rPr lang="en-US" sz="2200" dirty="0">
                <a:latin typeface="+mj-lt"/>
                <a:hlinkClick r:id="rId2"/>
              </a:rPr>
              <a:t>LPC Student Discipline Incident Referral Form</a:t>
            </a:r>
            <a:endParaRPr lang="en-US" sz="2200" dirty="0">
              <a:latin typeface="+mj-lt"/>
            </a:endParaRPr>
          </a:p>
        </p:txBody>
      </p:sp>
    </p:spTree>
    <p:extLst>
      <p:ext uri="{BB962C8B-B14F-4D97-AF65-F5344CB8AC3E}">
        <p14:creationId xmlns:p14="http://schemas.microsoft.com/office/powerpoint/2010/main" val="125843297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698630" y="237810"/>
            <a:ext cx="5140855" cy="584775"/>
          </a:xfrm>
          <a:prstGeom prst="rect">
            <a:avLst/>
          </a:prstGeom>
        </p:spPr>
        <p:txBody>
          <a:bodyPr wrap="square" anchor="ctr">
            <a:spAutoFit/>
          </a:bodyPr>
          <a:lstStyle/>
          <a:p>
            <a:r>
              <a:rPr lang="en-US" sz="3200" dirty="0" smtClean="0">
                <a:solidFill>
                  <a:schemeClr val="bg1"/>
                </a:solidFill>
                <a:latin typeface="Verdana"/>
                <a:cs typeface="Verdana"/>
              </a:rPr>
              <a:t>Student Grievance</a:t>
            </a:r>
            <a:endParaRPr lang="en-US" sz="3200" dirty="0">
              <a:solidFill>
                <a:schemeClr val="bg1"/>
              </a:solidFill>
              <a:latin typeface="Verdana"/>
              <a:cs typeface="Verdana"/>
            </a:endParaRPr>
          </a:p>
        </p:txBody>
      </p:sp>
      <p:sp>
        <p:nvSpPr>
          <p:cNvPr id="9" name="Text Placeholder 2"/>
          <p:cNvSpPr txBox="1">
            <a:spLocks/>
          </p:cNvSpPr>
          <p:nvPr/>
        </p:nvSpPr>
        <p:spPr>
          <a:xfrm>
            <a:off x="698630" y="1485900"/>
            <a:ext cx="7175370" cy="5160397"/>
          </a:xfrm>
          <a:prstGeom prst="rect">
            <a:avLst/>
          </a:prstGeom>
        </p:spPr>
        <p:txBody>
          <a:bodyPr vert="horz" lIns="91440" tIns="45720" rIns="91440" bIns="45720" rtlCol="0" anchor="t">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200" b="1" dirty="0">
                <a:latin typeface="+mj-lt"/>
              </a:rPr>
              <a:t>STUDENT ONLY FORM.</a:t>
            </a:r>
            <a:r>
              <a:rPr lang="en-US" sz="2200" dirty="0">
                <a:latin typeface="+mj-lt"/>
              </a:rPr>
              <a:t>  Students have the right to benefit from instruction and participate in academic, co-curricular, and extracurricular activities provided or sponsored by the College.  Students are encouraged to submit a grievance if they reasonably believe a college decision or action has adversely affected their status, rights, or privileges as a student.  The grievance may be against another student or an employee of the College.</a:t>
            </a:r>
            <a:endParaRPr lang="en-US" sz="2200" dirty="0">
              <a:latin typeface="+mj-lt"/>
              <a:cs typeface="Verdana"/>
            </a:endParaRPr>
          </a:p>
        </p:txBody>
      </p:sp>
    </p:spTree>
    <p:extLst>
      <p:ext uri="{BB962C8B-B14F-4D97-AF65-F5344CB8AC3E}">
        <p14:creationId xmlns:p14="http://schemas.microsoft.com/office/powerpoint/2010/main" val="238131834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698630" y="237810"/>
            <a:ext cx="5140855" cy="584775"/>
          </a:xfrm>
          <a:prstGeom prst="rect">
            <a:avLst/>
          </a:prstGeom>
        </p:spPr>
        <p:txBody>
          <a:bodyPr wrap="square" anchor="ctr">
            <a:spAutoFit/>
          </a:bodyPr>
          <a:lstStyle/>
          <a:p>
            <a:r>
              <a:rPr lang="en-US" sz="3200" dirty="0" smtClean="0">
                <a:solidFill>
                  <a:schemeClr val="bg1"/>
                </a:solidFill>
                <a:latin typeface="Verdana"/>
                <a:cs typeface="Verdana"/>
              </a:rPr>
              <a:t>Student Grievance</a:t>
            </a:r>
            <a:endParaRPr lang="en-US" sz="3200" dirty="0">
              <a:solidFill>
                <a:schemeClr val="bg1"/>
              </a:solidFill>
              <a:latin typeface="Verdana"/>
              <a:cs typeface="Verdana"/>
            </a:endParaRPr>
          </a:p>
        </p:txBody>
      </p:sp>
      <p:sp>
        <p:nvSpPr>
          <p:cNvPr id="9" name="Text Placeholder 2"/>
          <p:cNvSpPr txBox="1">
            <a:spLocks/>
          </p:cNvSpPr>
          <p:nvPr/>
        </p:nvSpPr>
        <p:spPr>
          <a:xfrm>
            <a:off x="698630" y="1485900"/>
            <a:ext cx="7175370" cy="5160397"/>
          </a:xfrm>
          <a:prstGeom prst="rect">
            <a:avLst/>
          </a:prstGeom>
        </p:spPr>
        <p:txBody>
          <a:bodyPr vert="horz" lIns="91440" tIns="45720" rIns="91440" bIns="45720" rtlCol="0" anchor="t">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200" b="1" dirty="0">
                <a:latin typeface="+mj-lt"/>
              </a:rPr>
              <a:t>Course Grades:</a:t>
            </a:r>
            <a:r>
              <a:rPr lang="en-US" sz="2200" dirty="0">
                <a:latin typeface="+mj-lt"/>
              </a:rPr>
              <a:t> It is important to note that course grades are determined by the instructor of the course and the determination of the student’s grade by the instructor, in the absence of mistake, fraud, bad faith, or incompetency, shall be final</a:t>
            </a:r>
            <a:r>
              <a:rPr lang="en-US" sz="2200" dirty="0" smtClean="0">
                <a:latin typeface="+mj-lt"/>
              </a:rPr>
              <a:t>.</a:t>
            </a:r>
          </a:p>
          <a:p>
            <a:pPr marL="0" indent="0">
              <a:buNone/>
            </a:pPr>
            <a:endParaRPr lang="en-US" sz="2200" dirty="0">
              <a:latin typeface="+mj-lt"/>
            </a:endParaRPr>
          </a:p>
          <a:p>
            <a:r>
              <a:rPr lang="en-US" sz="2200" b="1" dirty="0">
                <a:latin typeface="+mj-lt"/>
              </a:rPr>
              <a:t>Exemptions:</a:t>
            </a:r>
            <a:r>
              <a:rPr lang="en-US" sz="2200" dirty="0">
                <a:latin typeface="+mj-lt"/>
              </a:rPr>
              <a:t> The student grievance process does not apply to standards of student conduct (student disciplinary matters), sexual misconduct (including sexual discrimination, sexual harassment, or illegal discrimination), financial aid actions, and parking tickets all of which are covered under separate board policies and administrative procedures.</a:t>
            </a:r>
          </a:p>
        </p:txBody>
      </p:sp>
    </p:spTree>
    <p:extLst>
      <p:ext uri="{BB962C8B-B14F-4D97-AF65-F5344CB8AC3E}">
        <p14:creationId xmlns:p14="http://schemas.microsoft.com/office/powerpoint/2010/main" val="223995355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698630" y="237810"/>
            <a:ext cx="5140855" cy="584775"/>
          </a:xfrm>
          <a:prstGeom prst="rect">
            <a:avLst/>
          </a:prstGeom>
        </p:spPr>
        <p:txBody>
          <a:bodyPr wrap="square" anchor="ctr">
            <a:spAutoFit/>
          </a:bodyPr>
          <a:lstStyle/>
          <a:p>
            <a:r>
              <a:rPr lang="en-US" sz="3200" dirty="0" smtClean="0">
                <a:solidFill>
                  <a:schemeClr val="bg1"/>
                </a:solidFill>
                <a:latin typeface="Verdana"/>
                <a:cs typeface="Verdana"/>
              </a:rPr>
              <a:t>Student Grievance</a:t>
            </a:r>
            <a:endParaRPr lang="en-US" sz="3200" dirty="0">
              <a:solidFill>
                <a:schemeClr val="bg1"/>
              </a:solidFill>
              <a:latin typeface="Verdana"/>
              <a:cs typeface="Verdana"/>
            </a:endParaRPr>
          </a:p>
        </p:txBody>
      </p:sp>
      <p:sp>
        <p:nvSpPr>
          <p:cNvPr id="9" name="Text Placeholder 2"/>
          <p:cNvSpPr txBox="1">
            <a:spLocks/>
          </p:cNvSpPr>
          <p:nvPr/>
        </p:nvSpPr>
        <p:spPr>
          <a:xfrm>
            <a:off x="698630" y="1485900"/>
            <a:ext cx="7175370" cy="5160397"/>
          </a:xfrm>
          <a:prstGeom prst="rect">
            <a:avLst/>
          </a:prstGeom>
        </p:spPr>
        <p:txBody>
          <a:bodyPr vert="horz" lIns="91440" tIns="45720" rIns="91440" bIns="45720" rtlCol="0" anchor="t">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200" b="1" dirty="0">
                <a:latin typeface="+mj-lt"/>
              </a:rPr>
              <a:t>Informal Resolution </a:t>
            </a:r>
            <a:r>
              <a:rPr lang="en-US" sz="2200" dirty="0">
                <a:latin typeface="+mj-lt"/>
              </a:rPr>
              <a:t>– Each student who has a grievance shall make a reasonable effort to resolve the matter on an informal basis prior to requesting a grievance hearing, and shall attempt to solve the problem with the person with whom the student has the grievance, that person’s immediate supervisor, or the local college administration.</a:t>
            </a:r>
          </a:p>
          <a:p>
            <a:pPr marL="0" indent="0">
              <a:buNone/>
            </a:pPr>
            <a:endParaRPr lang="en-US" sz="2200" dirty="0" smtClean="0">
              <a:latin typeface="+mj-lt"/>
            </a:endParaRPr>
          </a:p>
          <a:p>
            <a:pPr marL="0" indent="0">
              <a:buNone/>
            </a:pPr>
            <a:r>
              <a:rPr lang="en-US" sz="2200" dirty="0" smtClean="0">
                <a:latin typeface="+mj-lt"/>
              </a:rPr>
              <a:t>To </a:t>
            </a:r>
            <a:r>
              <a:rPr lang="en-US" sz="2200" dirty="0">
                <a:latin typeface="+mj-lt"/>
              </a:rPr>
              <a:t>report a student grievance, please use the </a:t>
            </a:r>
            <a:r>
              <a:rPr lang="en-US" sz="2200" dirty="0">
                <a:latin typeface="+mj-lt"/>
                <a:hlinkClick r:id="rId2"/>
              </a:rPr>
              <a:t>LPC Student Grievance Form</a:t>
            </a:r>
            <a:endParaRPr lang="en-US" sz="2200" dirty="0">
              <a:latin typeface="+mj-lt"/>
            </a:endParaRPr>
          </a:p>
        </p:txBody>
      </p:sp>
    </p:spTree>
    <p:extLst>
      <p:ext uri="{BB962C8B-B14F-4D97-AF65-F5344CB8AC3E}">
        <p14:creationId xmlns:p14="http://schemas.microsoft.com/office/powerpoint/2010/main" val="161942537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698630" y="237810"/>
            <a:ext cx="5140855" cy="584775"/>
          </a:xfrm>
          <a:prstGeom prst="rect">
            <a:avLst/>
          </a:prstGeom>
        </p:spPr>
        <p:txBody>
          <a:bodyPr wrap="square" anchor="ctr">
            <a:spAutoFit/>
          </a:bodyPr>
          <a:lstStyle/>
          <a:p>
            <a:r>
              <a:rPr lang="en-US" sz="3200" dirty="0" smtClean="0">
                <a:solidFill>
                  <a:schemeClr val="bg1"/>
                </a:solidFill>
                <a:latin typeface="Verdana"/>
                <a:cs typeface="Verdana"/>
              </a:rPr>
              <a:t>Student </a:t>
            </a:r>
            <a:r>
              <a:rPr lang="en-US" sz="3200" dirty="0" smtClean="0">
                <a:solidFill>
                  <a:schemeClr val="bg1"/>
                </a:solidFill>
                <a:latin typeface="Verdana"/>
                <a:cs typeface="Verdana"/>
              </a:rPr>
              <a:t>Mental Health</a:t>
            </a:r>
            <a:endParaRPr lang="en-US" sz="3200" dirty="0">
              <a:solidFill>
                <a:schemeClr val="bg1"/>
              </a:solidFill>
              <a:latin typeface="Verdana"/>
              <a:cs typeface="Verdana"/>
            </a:endParaRPr>
          </a:p>
        </p:txBody>
      </p:sp>
      <p:sp>
        <p:nvSpPr>
          <p:cNvPr id="9" name="Text Placeholder 2"/>
          <p:cNvSpPr txBox="1">
            <a:spLocks/>
          </p:cNvSpPr>
          <p:nvPr/>
        </p:nvSpPr>
        <p:spPr>
          <a:xfrm>
            <a:off x="698630" y="1459523"/>
            <a:ext cx="7175370" cy="5011615"/>
          </a:xfrm>
          <a:prstGeom prst="rect">
            <a:avLst/>
          </a:prstGeom>
        </p:spPr>
        <p:txBody>
          <a:bodyPr vert="horz" lIns="91440" tIns="45720" rIns="91440" bIns="45720" rtlCol="0" anchor="t">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200" dirty="0" smtClean="0">
                <a:latin typeface="+mj-lt"/>
              </a:rPr>
              <a:t>College </a:t>
            </a:r>
            <a:r>
              <a:rPr lang="en-US" sz="2200" dirty="0">
                <a:latin typeface="+mj-lt"/>
              </a:rPr>
              <a:t>employees are encouraged to refer students who experience feelings, exhibit actions, or express thoughts about behavioral or mental health concerns that may affect their academic or personal well-being or that of others or that may disrupt instruction, support services, or college operations.  Students may also self-refer themselves for behavioral and mental health services.</a:t>
            </a:r>
          </a:p>
          <a:p>
            <a:pPr marL="0" indent="0">
              <a:buNone/>
            </a:pPr>
            <a:endParaRPr lang="en-US" sz="2200" dirty="0" smtClean="0">
              <a:latin typeface="+mj-lt"/>
            </a:endParaRPr>
          </a:p>
          <a:p>
            <a:pPr marL="0" indent="0">
              <a:buNone/>
            </a:pPr>
            <a:r>
              <a:rPr lang="en-US" sz="2200" dirty="0" smtClean="0">
                <a:latin typeface="+mj-lt"/>
              </a:rPr>
              <a:t>In </a:t>
            </a:r>
            <a:r>
              <a:rPr lang="en-US" sz="2200" dirty="0">
                <a:latin typeface="+mj-lt"/>
              </a:rPr>
              <a:t>case of an emergency, please call 911 to solicit first responders (fire, paramedics, or police).</a:t>
            </a:r>
          </a:p>
          <a:p>
            <a:pPr marL="0" indent="0">
              <a:buNone/>
            </a:pPr>
            <a:endParaRPr lang="en-US" sz="2200" dirty="0" smtClean="0">
              <a:latin typeface="+mj-lt"/>
            </a:endParaRPr>
          </a:p>
          <a:p>
            <a:pPr marL="0" indent="0">
              <a:buNone/>
            </a:pPr>
            <a:r>
              <a:rPr lang="en-US" sz="2200" dirty="0" smtClean="0">
                <a:latin typeface="+mj-lt"/>
              </a:rPr>
              <a:t>To </a:t>
            </a:r>
            <a:r>
              <a:rPr lang="en-US" sz="2200" dirty="0">
                <a:latin typeface="+mj-lt"/>
              </a:rPr>
              <a:t>refer a student to mental health services, please use the </a:t>
            </a:r>
            <a:r>
              <a:rPr lang="en-US" sz="2200" dirty="0">
                <a:latin typeface="+mj-lt"/>
                <a:hlinkClick r:id="rId2"/>
              </a:rPr>
              <a:t>LPC Student Mental Health Incident Referral Form</a:t>
            </a:r>
            <a:endParaRPr lang="en-US" sz="2200" dirty="0">
              <a:latin typeface="+mj-lt"/>
            </a:endParaRPr>
          </a:p>
        </p:txBody>
      </p:sp>
    </p:spTree>
    <p:extLst>
      <p:ext uri="{BB962C8B-B14F-4D97-AF65-F5344CB8AC3E}">
        <p14:creationId xmlns:p14="http://schemas.microsoft.com/office/powerpoint/2010/main" val="7246317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165</TotalTime>
  <Words>928</Words>
  <Application>Microsoft Office PowerPoint</Application>
  <PresentationFormat>On-screen Show (4:3)</PresentationFormat>
  <Paragraphs>70</Paragraphs>
  <Slides>14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Calibri</vt:lpstr>
      <vt:lpstr>Verdana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Ogden Costa Creative Group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Rich Costa</dc:creator>
  <cp:lastModifiedBy>William Garcia</cp:lastModifiedBy>
  <cp:revision>31</cp:revision>
  <dcterms:created xsi:type="dcterms:W3CDTF">2016-07-28T19:14:12Z</dcterms:created>
  <dcterms:modified xsi:type="dcterms:W3CDTF">2020-10-26T16:43:40Z</dcterms:modified>
</cp:coreProperties>
</file>