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75" r:id="rId7"/>
    <p:sldId id="269" r:id="rId8"/>
    <p:sldId id="279" r:id="rId9"/>
    <p:sldId id="280" r:id="rId10"/>
    <p:sldId id="276" r:id="rId11"/>
    <p:sldId id="278" r:id="rId12"/>
    <p:sldId id="270" r:id="rId13"/>
    <p:sldId id="272" r:id="rId14"/>
    <p:sldId id="267" r:id="rId15"/>
    <p:sldId id="273" r:id="rId16"/>
    <p:sldId id="268" r:id="rId17"/>
    <p:sldId id="271" r:id="rId18"/>
    <p:sldId id="262" r:id="rId19"/>
    <p:sldId id="274" r:id="rId20"/>
    <p:sldId id="259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0324"/>
    <a:srgbClr val="D79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 snapToObjects="1" showGuides="1">
      <p:cViewPr varScale="1">
        <p:scale>
          <a:sx n="102" d="100"/>
          <a:sy n="102" d="100"/>
        </p:scale>
        <p:origin x="282" y="96"/>
      </p:cViewPr>
      <p:guideLst>
        <p:guide orient="horz" pos="2160"/>
        <p:guide pos="28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99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29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5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0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79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5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64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4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41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09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58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F250-0D09-3E4A-A1DD-97D7FE578F6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900-AE01-2E42-963E-9125152E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7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cm.maxient.com/reportingform.php?ChabotLasPositasCCD&amp;layout_id=4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m.maxient.com/reportingform.php?ChabotLasPositasCCD&amp;layout_id=6" TargetMode="External"/><Relationship Id="rId2" Type="http://schemas.openxmlformats.org/officeDocument/2006/relationships/hyperlink" Target="https://laspositascollege.edu/birt/contacts.php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m.maxient.com/reportingform.php?ChabotLasPositasCCD&amp;layout_id=8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spositascollege.ed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mailto:jgagnon@laspositascollege.edu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m.maxient.com/reportingform.php?ChabotLasPositasCCD&amp;layout_id=0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spositascollege.edu/ai-resources/index.php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m.maxient.com/reportingform.php?ChabotLasPositasCCD&amp;layout_id=2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4015" y="5657606"/>
            <a:ext cx="4195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Verdana"/>
              </a:rPr>
              <a:t>Student Incident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Verdana"/>
              </a:rPr>
              <a:t>Referrals and Reports</a:t>
            </a:r>
          </a:p>
        </p:txBody>
      </p:sp>
    </p:spTree>
    <p:extLst>
      <p:ext uri="{BB962C8B-B14F-4D97-AF65-F5344CB8AC3E}">
        <p14:creationId xmlns:p14="http://schemas.microsoft.com/office/powerpoint/2010/main" val="103859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5140855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Student Grievance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908699"/>
            <a:ext cx="7400341" cy="36456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+mj-lt"/>
              </a:rPr>
              <a:t>Student only process/form</a:t>
            </a:r>
          </a:p>
          <a:p>
            <a:pPr marL="0" indent="0">
              <a:buNone/>
            </a:pPr>
            <a:endParaRPr lang="en-US" sz="2200" b="1" dirty="0">
              <a:latin typeface="+mj-lt"/>
            </a:endParaRPr>
          </a:p>
          <a:p>
            <a:r>
              <a:rPr lang="en-US" sz="2200" dirty="0"/>
              <a:t>Grievances may be against another student or an employee 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Students have the right to learn and participate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Prioritize lowest level resolution 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dirty="0">
                <a:latin typeface="+mj-lt"/>
              </a:rPr>
              <a:t>Grievance encouraged when a student reasonably believes a college action has adversely affected their rights as a student. </a:t>
            </a:r>
            <a:endParaRPr lang="en-US" sz="2200" dirty="0">
              <a:latin typeface="+mj-lt"/>
              <a:cs typeface="Verdana"/>
            </a:endParaRPr>
          </a:p>
        </p:txBody>
      </p:sp>
      <p:pic>
        <p:nvPicPr>
          <p:cNvPr id="2050" name="Picture 2" descr="Grievance Vector Stock Illustrations – 169 Grievance Vector Stock  Illustrations, Vectors &amp; Clipart - Dreamstime">
            <a:extLst>
              <a:ext uri="{FF2B5EF4-FFF2-40B4-BE49-F238E27FC236}">
                <a16:creationId xmlns:a16="http://schemas.microsoft.com/office/drawing/2014/main" id="{B598B0C5-5BE7-46D8-8343-0C003F635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918"/>
          <a:stretch/>
        </p:blipFill>
        <p:spPr bwMode="auto">
          <a:xfrm>
            <a:off x="6384181" y="1215560"/>
            <a:ext cx="1714790" cy="13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1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5140855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Student Grievance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85900"/>
            <a:ext cx="7175370" cy="51603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+mj-lt"/>
              </a:rPr>
              <a:t>Course Grades:</a:t>
            </a:r>
            <a:r>
              <a:rPr lang="en-US" sz="2200" dirty="0">
                <a:latin typeface="+mj-lt"/>
              </a:rPr>
              <a:t> </a:t>
            </a:r>
          </a:p>
          <a:p>
            <a:pPr marL="400050" lvl="1" indent="0">
              <a:buNone/>
            </a:pPr>
            <a:r>
              <a:rPr lang="en-US" sz="2000" dirty="0">
                <a:latin typeface="+mj-lt"/>
              </a:rPr>
              <a:t>Grades are determined by the instructor. </a:t>
            </a:r>
          </a:p>
          <a:p>
            <a:pPr marL="400050" lvl="1" indent="0">
              <a:buNone/>
            </a:pPr>
            <a:r>
              <a:rPr lang="en-US" sz="2000" dirty="0">
                <a:latin typeface="+mj-lt"/>
              </a:rPr>
              <a:t>Determination of the student’s grade by the instructor, in the absence of mistake, fraud, bad faith, or incompetency, shall be final.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r>
              <a:rPr lang="en-US" sz="2200" b="1" dirty="0">
                <a:latin typeface="+mj-lt"/>
              </a:rPr>
              <a:t>Exemptions:</a:t>
            </a:r>
            <a:r>
              <a:rPr lang="en-US" sz="2200" dirty="0">
                <a:latin typeface="+mj-lt"/>
              </a:rPr>
              <a:t> </a:t>
            </a:r>
          </a:p>
          <a:p>
            <a:pPr marL="400050" lvl="1" indent="0">
              <a:buNone/>
            </a:pPr>
            <a:r>
              <a:rPr lang="en-US" sz="2000" dirty="0">
                <a:latin typeface="+mj-lt"/>
              </a:rPr>
              <a:t>The following are not </a:t>
            </a:r>
            <a:r>
              <a:rPr lang="en-US" sz="2000" dirty="0" err="1">
                <a:latin typeface="+mj-lt"/>
              </a:rPr>
              <a:t>grievable</a:t>
            </a:r>
            <a:r>
              <a:rPr lang="en-US" sz="2000" dirty="0">
                <a:latin typeface="+mj-lt"/>
              </a:rPr>
              <a:t>:</a:t>
            </a:r>
          </a:p>
          <a:p>
            <a:pPr lvl="1" indent="-342900"/>
            <a:r>
              <a:rPr lang="en-US" sz="2000" dirty="0">
                <a:latin typeface="+mj-lt"/>
              </a:rPr>
              <a:t>Standards of student conduct </a:t>
            </a:r>
          </a:p>
          <a:p>
            <a:pPr lvl="1" indent="-342900"/>
            <a:r>
              <a:rPr lang="en-US" sz="2000" dirty="0">
                <a:latin typeface="+mj-lt"/>
              </a:rPr>
              <a:t>Sexual misconduct </a:t>
            </a:r>
          </a:p>
          <a:p>
            <a:pPr lvl="1" indent="-342900"/>
            <a:r>
              <a:rPr lang="en-US" sz="2000" dirty="0">
                <a:latin typeface="+mj-lt"/>
              </a:rPr>
              <a:t>Financial aid actions </a:t>
            </a:r>
          </a:p>
          <a:p>
            <a:pPr lvl="1" indent="-342900"/>
            <a:r>
              <a:rPr lang="en-US" sz="2000" dirty="0">
                <a:latin typeface="+mj-lt"/>
              </a:rPr>
              <a:t>Parking tickets</a:t>
            </a:r>
          </a:p>
        </p:txBody>
      </p:sp>
      <p:sp>
        <p:nvSpPr>
          <p:cNvPr id="2" name="AutoShape 2" descr="Easy as A, B, C: How we got to the letter grading system | WNCT">
            <a:extLst>
              <a:ext uri="{FF2B5EF4-FFF2-40B4-BE49-F238E27FC236}">
                <a16:creationId xmlns:a16="http://schemas.microsoft.com/office/drawing/2014/main" id="{C1D22994-7BBC-4181-89CE-9DA0303FB6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Easy as A, B, C: How we got to the letter grading system | WNCT">
            <a:extLst>
              <a:ext uri="{FF2B5EF4-FFF2-40B4-BE49-F238E27FC236}">
                <a16:creationId xmlns:a16="http://schemas.microsoft.com/office/drawing/2014/main" id="{19B0405F-7415-490D-A9C1-027C0509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219431"/>
            <a:ext cx="2324099" cy="154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5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5140855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Student Grievance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85900"/>
            <a:ext cx="5581590" cy="51603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+mj-lt"/>
              </a:rPr>
              <a:t>Informal Resolution </a:t>
            </a:r>
            <a:r>
              <a:rPr lang="en-US" sz="2200" dirty="0">
                <a:latin typeface="+mj-lt"/>
              </a:rPr>
              <a:t>–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Students shall make a reasonable effort to resolve the matter on an informal basis prior to requesting a grievance hearing, and shall attempt to solve the problem with the person with whom the student has the grievance, that person’s immediate supervisor, or the local college administration.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What happens if student grieves </a:t>
            </a:r>
            <a:r>
              <a:rPr lang="en-US" sz="2200" b="1" dirty="0">
                <a:latin typeface="+mj-lt"/>
              </a:rPr>
              <a:t>you</a:t>
            </a:r>
            <a:r>
              <a:rPr lang="en-US" sz="2200" dirty="0">
                <a:latin typeface="+mj-lt"/>
              </a:rPr>
              <a:t>?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Students reporting a grievance will use the </a:t>
            </a:r>
            <a:r>
              <a:rPr lang="en-US" sz="2200" dirty="0">
                <a:latin typeface="+mj-lt"/>
                <a:hlinkClick r:id="rId2"/>
              </a:rPr>
              <a:t>LPC Student Grievance Form</a:t>
            </a:r>
            <a:endParaRPr lang="en-US" sz="2200" dirty="0">
              <a:latin typeface="+mj-lt"/>
            </a:endParaRPr>
          </a:p>
        </p:txBody>
      </p:sp>
      <p:pic>
        <p:nvPicPr>
          <p:cNvPr id="1026" name="Picture 2" descr="Faces of Ohlone | Sidela Lives Her Passion, Breaks Barriers ...">
            <a:extLst>
              <a:ext uri="{FF2B5EF4-FFF2-40B4-BE49-F238E27FC236}">
                <a16:creationId xmlns:a16="http://schemas.microsoft.com/office/drawing/2014/main" id="{EC6AE4D8-821A-4E97-B825-544980B3F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25379"/>
          <a:stretch/>
        </p:blipFill>
        <p:spPr bwMode="auto">
          <a:xfrm>
            <a:off x="6449341" y="3704734"/>
            <a:ext cx="1725666" cy="18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425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5140855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Student Mental Health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59523"/>
            <a:ext cx="7415560" cy="50116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+mj-lt"/>
              </a:rPr>
              <a:t>Please refer students who may be experiencing or expressing distress.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Steps to take:</a:t>
            </a:r>
          </a:p>
          <a:p>
            <a:r>
              <a:rPr lang="en-US" sz="2200" dirty="0">
                <a:latin typeface="+mj-lt"/>
              </a:rPr>
              <a:t>Talk with student privately or confidentially</a:t>
            </a:r>
          </a:p>
          <a:p>
            <a:r>
              <a:rPr lang="en-US" sz="2200" dirty="0">
                <a:latin typeface="+mj-lt"/>
              </a:rPr>
              <a:t>Express concern</a:t>
            </a:r>
          </a:p>
          <a:p>
            <a:r>
              <a:rPr lang="en-US" sz="2200" dirty="0">
                <a:latin typeface="+mj-lt"/>
              </a:rPr>
              <a:t>Inform student about available assistance through the Health Center</a:t>
            </a:r>
          </a:p>
          <a:p>
            <a:r>
              <a:rPr lang="en-US" sz="2200" dirty="0">
                <a:latin typeface="+mj-lt"/>
              </a:rPr>
              <a:t>Consult </a:t>
            </a:r>
            <a:r>
              <a:rPr lang="en-US" sz="2200" dirty="0">
                <a:latin typeface="+mj-lt"/>
                <a:hlinkClick r:id="rId2"/>
              </a:rPr>
              <a:t>BIRT Team </a:t>
            </a:r>
            <a:r>
              <a:rPr lang="en-US" sz="2200" dirty="0">
                <a:latin typeface="+mj-lt"/>
              </a:rPr>
              <a:t>member if need be </a:t>
            </a:r>
          </a:p>
          <a:p>
            <a:r>
              <a:rPr lang="en-US" sz="2200" dirty="0">
                <a:latin typeface="+mj-lt"/>
              </a:rPr>
              <a:t>Make a direct referral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In case of an emergency, please call 911 to solicit first responders (fire, paramedics, or police).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To refer a student to mental health services, please use the </a:t>
            </a:r>
            <a:r>
              <a:rPr lang="en-US" sz="2200" dirty="0">
                <a:latin typeface="+mj-lt"/>
                <a:hlinkClick r:id="rId3"/>
              </a:rPr>
              <a:t>LPC Student Mental Health Incident Referral Form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463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5140855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Student Title IX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77108"/>
            <a:ext cx="7175370" cy="51691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+mj-lt"/>
              </a:rPr>
              <a:t>All college employees are mandatory reporters which requires them to report all allegations or knowledge of sexual misconduct that involves students.</a:t>
            </a:r>
          </a:p>
          <a:p>
            <a:pPr marL="0" indent="0">
              <a:buNone/>
            </a:pPr>
            <a:r>
              <a:rPr lang="en-US" sz="2200" dirty="0">
                <a:cs typeface="Verdana"/>
              </a:rPr>
              <a:t>Reportable offenses include:</a:t>
            </a:r>
          </a:p>
          <a:p>
            <a:r>
              <a:rPr lang="en-US" sz="2200" dirty="0">
                <a:cs typeface="Verdana"/>
              </a:rPr>
              <a:t>Sexual harassment</a:t>
            </a:r>
          </a:p>
          <a:p>
            <a:r>
              <a:rPr lang="en-US" sz="2200" dirty="0">
                <a:cs typeface="Verdana"/>
              </a:rPr>
              <a:t>Sexual misconduct</a:t>
            </a:r>
          </a:p>
          <a:p>
            <a:r>
              <a:rPr lang="en-US" sz="2200" dirty="0">
                <a:cs typeface="Verdana"/>
              </a:rPr>
              <a:t>Stalking </a:t>
            </a:r>
          </a:p>
          <a:p>
            <a:r>
              <a:rPr lang="en-US" sz="2200" dirty="0">
                <a:cs typeface="Verdana"/>
              </a:rPr>
              <a:t>Dating violence</a:t>
            </a:r>
          </a:p>
          <a:p>
            <a:r>
              <a:rPr lang="en-US" sz="2200" dirty="0">
                <a:latin typeface="+mj-lt"/>
              </a:rPr>
              <a:t>Discrimination based on sex /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		sexual orientation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To report a student Title IX violation, 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please use the </a:t>
            </a:r>
            <a:r>
              <a:rPr lang="en-US" sz="2200" dirty="0">
                <a:latin typeface="+mj-lt"/>
                <a:hlinkClick r:id="rId2"/>
              </a:rPr>
              <a:t>LPC Student Title IX Incident Referral Form</a:t>
            </a:r>
            <a:endParaRPr lang="en-US" sz="2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AC995D-1240-4228-BCCF-8FEF31BAC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485" y="2807886"/>
            <a:ext cx="1819088" cy="25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853" y="254988"/>
            <a:ext cx="3918997" cy="5847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Online Forms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678" t="65342" r="19111"/>
          <a:stretch/>
        </p:blipFill>
        <p:spPr bwMode="auto">
          <a:xfrm>
            <a:off x="217854" y="2648243"/>
            <a:ext cx="8705018" cy="2627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985238" y="4021094"/>
            <a:ext cx="2242037" cy="1997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 Placeholder 2"/>
          <p:cNvSpPr txBox="1">
            <a:spLocks/>
          </p:cNvSpPr>
          <p:nvPr/>
        </p:nvSpPr>
        <p:spPr>
          <a:xfrm>
            <a:off x="217853" y="1428364"/>
            <a:ext cx="7136327" cy="971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Las Positas College – Homepage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+mj-lt"/>
                <a:hlinkClick r:id="rId3"/>
              </a:rPr>
              <a:t>www.laspositascollege.edu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397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853" y="8767"/>
            <a:ext cx="5813670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CLPCCD </a:t>
            </a:r>
          </a:p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Policies &amp; Procedures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17853" y="1428364"/>
            <a:ext cx="7136327" cy="482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+mj-lt"/>
              </a:rPr>
              <a:t>Chabot-Las Positas Community College District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+mj-lt"/>
              </a:rPr>
              <a:t>Board Policies and Administrative Procedures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u="sng" dirty="0">
                <a:latin typeface="+mj-lt"/>
              </a:rPr>
              <a:t>CLPCCD BP &amp; AP 3540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+mj-lt"/>
              </a:rPr>
              <a:t>Sexual and Other Assaults On Campus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u="sng" dirty="0">
                <a:latin typeface="+mj-lt"/>
              </a:rPr>
              <a:t>CLPCCD BP &amp; AP 5500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+mj-lt"/>
              </a:rPr>
              <a:t>Standards of Student Conduct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u="sng" dirty="0">
                <a:latin typeface="+mj-lt"/>
              </a:rPr>
              <a:t>CLPCCD BP &amp; AP 5530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latin typeface="+mj-lt"/>
              </a:rPr>
              <a:t>Student Rights and Grievances</a:t>
            </a:r>
          </a:p>
        </p:txBody>
      </p:sp>
      <p:pic>
        <p:nvPicPr>
          <p:cNvPr id="3074" name="Picture 2" descr="Policies And Procedure Two Binders On Desk Stock Photo - Download Image Now  - Strategy, Instructions, Control - iStock">
            <a:extLst>
              <a:ext uri="{FF2B5EF4-FFF2-40B4-BE49-F238E27FC236}">
                <a16:creationId xmlns:a16="http://schemas.microsoft.com/office/drawing/2014/main" id="{5978A5D6-65AE-4F66-AA6F-ECE68EC6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1" y="4251113"/>
            <a:ext cx="2794000" cy="181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69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7807" y="237810"/>
            <a:ext cx="3918997" cy="5847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Questions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03385" y="1454740"/>
            <a:ext cx="6390751" cy="4119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+mj-lt"/>
              </a:rPr>
              <a:t>Not sure what to do?</a:t>
            </a:r>
          </a:p>
          <a:p>
            <a:pPr marL="0" indent="0">
              <a:buNone/>
            </a:pPr>
            <a:endParaRPr lang="en-US" sz="2200" b="1" dirty="0">
              <a:latin typeface="+mj-lt"/>
            </a:endParaRP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Contact the Office of the Dean of Student Services</a:t>
            </a: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2200" b="1" dirty="0">
              <a:latin typeface="+mj-lt"/>
              <a:cs typeface="Verdana"/>
            </a:endParaRPr>
          </a:p>
          <a:p>
            <a:pPr marL="0" indent="0">
              <a:buNone/>
            </a:pPr>
            <a:endParaRPr lang="en-US" sz="800" b="1" dirty="0">
              <a:latin typeface="+mj-lt"/>
              <a:cs typeface="Verdana"/>
            </a:endParaRPr>
          </a:p>
          <a:p>
            <a:pPr marL="0" indent="0">
              <a:buNone/>
            </a:pPr>
            <a:r>
              <a:rPr lang="en-US" sz="1800" b="1" dirty="0">
                <a:latin typeface="+mj-lt"/>
                <a:cs typeface="Verdana"/>
              </a:rPr>
              <a:t>						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CCE86-E3B5-4760-B023-216F46943C43}"/>
              </a:ext>
            </a:extLst>
          </p:cNvPr>
          <p:cNvSpPr txBox="1"/>
          <p:nvPr/>
        </p:nvSpPr>
        <p:spPr>
          <a:xfrm>
            <a:off x="1919235" y="5496449"/>
            <a:ext cx="4320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Verdana"/>
              </a:rPr>
              <a:t>Joel Gagnon, Dean of Student Services</a:t>
            </a:r>
          </a:p>
          <a:p>
            <a:pPr algn="ctr"/>
            <a:r>
              <a:rPr lang="en-US" dirty="0">
                <a:hlinkClick r:id="rId2"/>
              </a:rPr>
              <a:t>jgagnon@laspositascollege.edu</a:t>
            </a:r>
            <a:endParaRPr lang="en-US" dirty="0"/>
          </a:p>
          <a:p>
            <a:pPr algn="ctr"/>
            <a:r>
              <a:rPr lang="en-US" dirty="0"/>
              <a:t>(925) 424-1420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90EA8-F813-46DD-AE20-E830FD4FE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43" y="2945354"/>
            <a:ext cx="1844221" cy="23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3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516048" y="772156"/>
            <a:ext cx="8175279" cy="40080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3600" b="1" i="1" dirty="0">
              <a:latin typeface="Verdana"/>
              <a:cs typeface="Verdan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720969" y="1454740"/>
            <a:ext cx="7666893" cy="2624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Thank you for your cooperation and for your support.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D18DF-96EA-430C-97AE-5BE74DD92F88}"/>
              </a:ext>
            </a:extLst>
          </p:cNvPr>
          <p:cNvSpPr txBox="1"/>
          <p:nvPr/>
        </p:nvSpPr>
        <p:spPr>
          <a:xfrm>
            <a:off x="3412067" y="4668871"/>
            <a:ext cx="5279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Amy Mattern – Dean of Arts &amp; Humanities</a:t>
            </a:r>
          </a:p>
          <a:p>
            <a:pPr algn="ctr"/>
            <a:r>
              <a:rPr lang="en-US" b="1" dirty="0"/>
              <a:t>Joel Gagnon – Dean of Student Services</a:t>
            </a:r>
          </a:p>
          <a:p>
            <a:pPr algn="ctr"/>
            <a:endParaRPr lang="en-US" b="1" dirty="0"/>
          </a:p>
        </p:txBody>
      </p:sp>
      <p:pic>
        <p:nvPicPr>
          <p:cNvPr id="4098" name="Picture 2" descr="Applause And Like Group Of People Hands Multicultural Clap Congratulations  Cheering Thanksgiving Thanks Good Best Winner Vector Illustration Stock  Illustration - Download Image Now - iStock">
            <a:extLst>
              <a:ext uri="{FF2B5EF4-FFF2-40B4-BE49-F238E27FC236}">
                <a16:creationId xmlns:a16="http://schemas.microsoft.com/office/drawing/2014/main" id="{FB2A8393-E3AD-485E-AE65-2A06F5AD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40" y="3049218"/>
            <a:ext cx="1987550" cy="13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9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605" y="22366"/>
            <a:ext cx="5426904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Verdana"/>
                <a:cs typeface="Verdana"/>
              </a:rPr>
              <a:t>Referral and Reporting System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13238" y="1794882"/>
            <a:ext cx="7460762" cy="4750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200" b="1" dirty="0">
                <a:latin typeface="+mj-lt"/>
                <a:cs typeface="Verdana"/>
              </a:rPr>
              <a:t>Incident Referral Form - </a:t>
            </a:r>
            <a:r>
              <a:rPr lang="en-US" sz="2200" dirty="0">
                <a:latin typeface="+mj-lt"/>
                <a:cs typeface="Verdana"/>
              </a:rPr>
              <a:t>allows Las Positas College to record, track, and report information as it pertains to the following: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Verdana"/>
              </a:rPr>
              <a:t>Academic Integrity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Verdana"/>
              </a:rPr>
              <a:t>Student Discipline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Verdana"/>
              </a:rPr>
              <a:t>Student Grievance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Verdana"/>
              </a:rPr>
              <a:t>Student Mental Health, and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+mj-lt"/>
                <a:cs typeface="Verdana"/>
              </a:rPr>
              <a:t>Student Title IX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2200" dirty="0">
              <a:latin typeface="+mj-lt"/>
              <a:cs typeface="Verdana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200" dirty="0">
                <a:latin typeface="+mj-lt"/>
                <a:cs typeface="Verdana"/>
              </a:rPr>
              <a:t>Employees and students can electronically submit concerns/complaints.</a:t>
            </a:r>
          </a:p>
        </p:txBody>
      </p:sp>
      <p:pic>
        <p:nvPicPr>
          <p:cNvPr id="1028" name="Picture 4" descr="Maxient">
            <a:extLst>
              <a:ext uri="{FF2B5EF4-FFF2-40B4-BE49-F238E27FC236}">
                <a16:creationId xmlns:a16="http://schemas.microsoft.com/office/drawing/2014/main" id="{5A89C709-4524-43DE-BE79-9A53D30F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06" y="2979762"/>
            <a:ext cx="1349256" cy="10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52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605" y="22366"/>
            <a:ext cx="5426904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Verdana"/>
                <a:cs typeface="Verdana"/>
              </a:rPr>
              <a:t>Types of Student Incident</a:t>
            </a:r>
          </a:p>
          <a:p>
            <a:r>
              <a:rPr lang="en-US" sz="3000" dirty="0">
                <a:solidFill>
                  <a:schemeClr val="bg1"/>
                </a:solidFill>
                <a:latin typeface="Verdana"/>
                <a:cs typeface="Verdana"/>
              </a:rPr>
              <a:t>Referrals and Reports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13237" y="1503485"/>
            <a:ext cx="7625443" cy="4750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200" dirty="0">
                <a:latin typeface="+mj-lt"/>
                <a:cs typeface="Verdana"/>
              </a:rPr>
              <a:t>Five types of referrals and reports: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400" b="1" dirty="0">
              <a:latin typeface="+mj-lt"/>
              <a:cs typeface="Verdana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Verdana"/>
              </a:rPr>
              <a:t>Academic Integrity  –  </a:t>
            </a:r>
            <a:r>
              <a:rPr lang="en-US" sz="2000" dirty="0">
                <a:latin typeface="+mj-lt"/>
                <a:cs typeface="Verdana"/>
              </a:rPr>
              <a:t>i.e. Cheating or plagiarism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Verdana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Verdana"/>
              </a:rPr>
              <a:t>Student Discipline  –  </a:t>
            </a:r>
            <a:r>
              <a:rPr lang="en-US" sz="2000" dirty="0" err="1">
                <a:latin typeface="+mj-lt"/>
                <a:cs typeface="Verdana"/>
              </a:rPr>
              <a:t>i.e</a:t>
            </a:r>
            <a:r>
              <a:rPr lang="en-US" sz="2000" dirty="0">
                <a:latin typeface="+mj-lt"/>
                <a:cs typeface="Verdana"/>
              </a:rPr>
              <a:t> Disruptive behavior or violations of the Code of Conduct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Verdana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Verdana"/>
              </a:rPr>
              <a:t>Student Grievance  –  </a:t>
            </a:r>
            <a:r>
              <a:rPr lang="en-US" sz="2000" dirty="0">
                <a:latin typeface="+mj-lt"/>
                <a:cs typeface="Verdana"/>
              </a:rPr>
              <a:t>i.e. A high level complaint impacting a students rights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000" b="1" dirty="0">
              <a:latin typeface="+mj-lt"/>
              <a:cs typeface="Verdana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Verdana"/>
              </a:rPr>
              <a:t>Student Mental Health</a:t>
            </a:r>
            <a:r>
              <a:rPr lang="en-US" sz="2000" dirty="0">
                <a:latin typeface="+mj-lt"/>
                <a:cs typeface="Verdana"/>
              </a:rPr>
              <a:t>  </a:t>
            </a:r>
            <a:r>
              <a:rPr lang="en-US" sz="2000" b="1" dirty="0">
                <a:cs typeface="Verdana"/>
              </a:rPr>
              <a:t>–</a:t>
            </a:r>
            <a:r>
              <a:rPr lang="en-US" sz="2000" dirty="0">
                <a:latin typeface="+mj-lt"/>
                <a:cs typeface="Verdana"/>
              </a:rPr>
              <a:t>  i.e. A request for campus response to the mental health needs of a student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  <a:cs typeface="Verdana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Verdana"/>
              </a:rPr>
              <a:t>Student Title IX  </a:t>
            </a:r>
            <a:r>
              <a:rPr lang="en-US" sz="2000" b="1" dirty="0">
                <a:cs typeface="Verdana"/>
              </a:rPr>
              <a:t>–</a:t>
            </a:r>
            <a:r>
              <a:rPr lang="en-US" sz="2000" b="1" dirty="0">
                <a:latin typeface="+mj-lt"/>
                <a:cs typeface="Verdana"/>
              </a:rPr>
              <a:t>  </a:t>
            </a:r>
            <a:r>
              <a:rPr lang="en-US" sz="2000" dirty="0">
                <a:latin typeface="+mj-lt"/>
                <a:cs typeface="Verdana"/>
              </a:rPr>
              <a:t>i.e. reporting of sexual harassment, misconduct or violence within the campus community</a:t>
            </a:r>
          </a:p>
        </p:txBody>
      </p:sp>
    </p:spTree>
    <p:extLst>
      <p:ext uri="{BB962C8B-B14F-4D97-AF65-F5344CB8AC3E}">
        <p14:creationId xmlns:p14="http://schemas.microsoft.com/office/powerpoint/2010/main" val="79721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26266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Academic Integrity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547446"/>
            <a:ext cx="7175370" cy="50555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b="1" dirty="0">
                <a:latin typeface="+mj-lt"/>
              </a:rPr>
              <a:t>Catalog Language:</a:t>
            </a: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r>
              <a:rPr lang="en-US" i="1" dirty="0"/>
              <a:t>Any form of academic dishonesty, whether cheating or plagiarism, undermines the value of grades for the entire student body and the College as a whole….  </a:t>
            </a:r>
          </a:p>
          <a:p>
            <a:pPr marL="0" indent="0">
              <a:buNone/>
            </a:pPr>
            <a:endParaRPr lang="en-US" sz="1700" i="1" dirty="0"/>
          </a:p>
          <a:p>
            <a:pPr marL="0" indent="0">
              <a:buNone/>
            </a:pPr>
            <a:r>
              <a:rPr lang="en-US" i="1" dirty="0"/>
              <a:t>For these reasons, the College does not tolerate any form of academic dishonesty…</a:t>
            </a:r>
          </a:p>
          <a:p>
            <a:pPr marL="0" indent="0">
              <a:buNone/>
            </a:pPr>
            <a:endParaRPr lang="en-US" sz="1700" i="1" dirty="0"/>
          </a:p>
          <a:p>
            <a:pPr marL="0" indent="0">
              <a:buNone/>
            </a:pPr>
            <a:r>
              <a:rPr lang="en-US" i="1" dirty="0"/>
              <a:t>The actions taken against the student will be permanently entered into the student's educational record in the case of repeated, flagrant, or serious incidents. </a:t>
            </a:r>
          </a:p>
          <a:p>
            <a:pPr marL="0" indent="0" algn="r">
              <a:buNone/>
            </a:pPr>
            <a:r>
              <a:rPr lang="en-US" sz="2600" dirty="0"/>
              <a:t>-LPC College Catalog (pg. 34)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Please use the </a:t>
            </a:r>
            <a:r>
              <a:rPr lang="en-US" dirty="0">
                <a:hlinkClick r:id="rId2"/>
              </a:rPr>
              <a:t>LPC Academic Integrity Incident Referral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19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26266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Academic Integrity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368333"/>
            <a:ext cx="7175370" cy="50555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+mj-lt"/>
              </a:rPr>
              <a:t>Getting ahead of academic dishonesty:</a:t>
            </a:r>
          </a:p>
          <a:p>
            <a:r>
              <a:rPr lang="en-US" dirty="0"/>
              <a:t>Clearly stated policy in your syllabus, including use of AI</a:t>
            </a:r>
          </a:p>
          <a:p>
            <a:r>
              <a:rPr lang="en-US" dirty="0"/>
              <a:t>Discuss academic integrity with your class</a:t>
            </a:r>
          </a:p>
          <a:p>
            <a:pPr lvl="1"/>
            <a:r>
              <a:rPr lang="en-US" sz="3200" dirty="0"/>
              <a:t>What that means in your field (e.g. art vs. math vs. English)</a:t>
            </a:r>
          </a:p>
          <a:p>
            <a:r>
              <a:rPr lang="en-US" dirty="0"/>
              <a:t>Consider AI  (</a:t>
            </a:r>
            <a:r>
              <a:rPr lang="en-US" dirty="0">
                <a:hlinkClick r:id="rId2"/>
              </a:rPr>
              <a:t>LPC Faculty AI Resource Page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latin typeface="+mj-lt"/>
              </a:rPr>
              <a:t>You suspect a student of academic dishonesty:</a:t>
            </a:r>
          </a:p>
          <a:p>
            <a:r>
              <a:rPr lang="en-US" dirty="0"/>
              <a:t>Notify student of the suspected violation</a:t>
            </a:r>
          </a:p>
          <a:p>
            <a:r>
              <a:rPr lang="en-US" dirty="0"/>
              <a:t>Speak with the student directly</a:t>
            </a:r>
          </a:p>
          <a:p>
            <a:r>
              <a:rPr lang="en-US" dirty="0"/>
              <a:t>Violation confirmed? Determine next steps </a:t>
            </a:r>
          </a:p>
          <a:p>
            <a:pPr lvl="1"/>
            <a:r>
              <a:rPr lang="en-US" sz="3200" dirty="0"/>
              <a:t>(e.g. allowing re-do or not, warning, reporting)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latin typeface="+mj-lt"/>
              </a:rPr>
              <a:t>Subsequent Violations:</a:t>
            </a:r>
          </a:p>
          <a:p>
            <a:r>
              <a:rPr lang="en-US" dirty="0"/>
              <a:t>Increased sanction severity</a:t>
            </a:r>
          </a:p>
          <a:p>
            <a:r>
              <a:rPr lang="en-US" dirty="0"/>
              <a:t>Submit additional report</a:t>
            </a:r>
          </a:p>
          <a:p>
            <a:r>
              <a:rPr lang="en-US" dirty="0"/>
              <a:t>Recommend drop from class or suspension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2806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26266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Academic Integrity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85300"/>
            <a:ext cx="7175370" cy="50555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+mj-lt"/>
              </a:rPr>
              <a:t>Reporting:</a:t>
            </a:r>
          </a:p>
          <a:p>
            <a:r>
              <a:rPr lang="en-US" sz="2400" dirty="0"/>
              <a:t>Student demographic info </a:t>
            </a:r>
          </a:p>
          <a:p>
            <a:r>
              <a:rPr lang="en-US" sz="2400" dirty="0"/>
              <a:t>Type of violation </a:t>
            </a:r>
          </a:p>
          <a:p>
            <a:pPr lvl="1"/>
            <a:r>
              <a:rPr lang="en-US" sz="2000" dirty="0"/>
              <a:t>e.g. Cheating, plagiarism, forgery</a:t>
            </a:r>
          </a:p>
          <a:p>
            <a:r>
              <a:rPr lang="en-US" sz="2400" dirty="0"/>
              <a:t>Description of the incident</a:t>
            </a:r>
          </a:p>
          <a:p>
            <a:r>
              <a:rPr lang="en-US" sz="2400" dirty="0"/>
              <a:t>Students response to alleged violation</a:t>
            </a:r>
          </a:p>
          <a:p>
            <a:pPr lvl="1"/>
            <a:r>
              <a:rPr lang="en-US" sz="2000" dirty="0"/>
              <a:t>Acknowledged vs denied</a:t>
            </a:r>
          </a:p>
          <a:p>
            <a:pPr lvl="1"/>
            <a:r>
              <a:rPr lang="en-US" sz="2000" dirty="0"/>
              <a:t>Preferably not “unaware of violation”</a:t>
            </a:r>
          </a:p>
          <a:p>
            <a:r>
              <a:rPr lang="en-US" sz="2400" dirty="0"/>
              <a:t>Action taken by faculty</a:t>
            </a:r>
          </a:p>
          <a:p>
            <a:r>
              <a:rPr lang="en-US" sz="2400" dirty="0"/>
              <a:t>Request for additional college action</a:t>
            </a:r>
          </a:p>
          <a:p>
            <a:r>
              <a:rPr lang="en-US" sz="2400" dirty="0"/>
              <a:t>Supporting documentation</a:t>
            </a:r>
          </a:p>
          <a:p>
            <a:pPr lvl="1"/>
            <a:r>
              <a:rPr lang="en-US" sz="2000" dirty="0"/>
              <a:t>Plagiarized assignment, communication with student, etc.</a:t>
            </a:r>
          </a:p>
        </p:txBody>
      </p:sp>
      <p:pic>
        <p:nvPicPr>
          <p:cNvPr id="1026" name="Picture 2" descr="Online Reporting | SWGfL">
            <a:extLst>
              <a:ext uri="{FF2B5EF4-FFF2-40B4-BE49-F238E27FC236}">
                <a16:creationId xmlns:a16="http://schemas.microsoft.com/office/drawing/2014/main" id="{BC73D747-9AAA-4ECF-AA77-0A04AEA8E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0"/>
          <a:stretch/>
        </p:blipFill>
        <p:spPr bwMode="auto">
          <a:xfrm>
            <a:off x="5610434" y="1143000"/>
            <a:ext cx="26102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5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26266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Academic Integrity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085FA3-B520-4570-98E3-6E3A68A86488}"/>
              </a:ext>
            </a:extLst>
          </p:cNvPr>
          <p:cNvSpPr txBox="1"/>
          <p:nvPr/>
        </p:nvSpPr>
        <p:spPr>
          <a:xfrm>
            <a:off x="668594" y="1858297"/>
            <a:ext cx="661710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Verdana"/>
              </a:rPr>
              <a:t>College Response</a:t>
            </a:r>
            <a:endParaRPr lang="en-US" sz="2400" dirty="0"/>
          </a:p>
          <a:p>
            <a:endParaRPr lang="en-US" dirty="0"/>
          </a:p>
          <a:p>
            <a:pPr lvl="1"/>
            <a:r>
              <a:rPr lang="en-US" i="1" dirty="0"/>
              <a:t>Dear Faculty:  </a:t>
            </a:r>
          </a:p>
          <a:p>
            <a:pPr lvl="1"/>
            <a:r>
              <a:rPr lang="en-US" i="1" dirty="0"/>
              <a:t> </a:t>
            </a:r>
          </a:p>
          <a:p>
            <a:pPr lvl="1"/>
            <a:r>
              <a:rPr lang="en-US" i="1" dirty="0"/>
              <a:t>Thank you for submitting this incident report.  We’ll be investigating this case and processing it at an institutional level, which considers any prior or co-occurring violation.  I encourage you to hold the student to full account at the course level as well.  I’ll reach out if I need additional information.    </a:t>
            </a:r>
          </a:p>
          <a:p>
            <a:pPr lvl="1"/>
            <a:r>
              <a:rPr lang="en-US" i="1" dirty="0"/>
              <a:t> </a:t>
            </a:r>
          </a:p>
          <a:p>
            <a:pPr lvl="1"/>
            <a:r>
              <a:rPr lang="en-US" i="1" dirty="0"/>
              <a:t>Sincerely, Joel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cs typeface="Verdana"/>
              </a:rPr>
              <a:t>First violation vs Subsequent violations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5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262669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Student Discipline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77108"/>
            <a:ext cx="7175370" cy="5055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Addressing Disruptive Behavior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+mj-lt"/>
              </a:rPr>
              <a:t>Low level (eating in class, profanity, cell phone use)</a:t>
            </a:r>
          </a:p>
          <a:p>
            <a:pPr>
              <a:spcAft>
                <a:spcPts val="1200"/>
              </a:spcAft>
            </a:pPr>
            <a:r>
              <a:rPr lang="en-US" sz="2200" dirty="0">
                <a:latin typeface="+mj-lt"/>
              </a:rPr>
              <a:t>High Level (threatening behavior, outbursts)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latin typeface="+mj-lt"/>
              </a:rPr>
              <a:t>Crisis? Call Campus Safety (925) 424-1699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Procedures for formal hearing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Sanctions</a:t>
            </a:r>
          </a:p>
          <a:p>
            <a:pPr marL="342900" lvl="1" indent="-342900">
              <a:spcAft>
                <a:spcPts val="1200"/>
              </a:spcAft>
              <a:buFont typeface="Arial"/>
              <a:buChar char="•"/>
            </a:pPr>
            <a:r>
              <a:rPr lang="en-US" sz="2200" dirty="0">
                <a:latin typeface="+mj-lt"/>
              </a:rPr>
              <a:t>Warning, Suspension, Expulsion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200" dirty="0">
              <a:latin typeface="+mj-lt"/>
            </a:endParaRPr>
          </a:p>
        </p:txBody>
      </p:sp>
      <p:pic>
        <p:nvPicPr>
          <p:cNvPr id="1026" name="Picture 2" descr="Gavel - Free security icons">
            <a:extLst>
              <a:ext uri="{FF2B5EF4-FFF2-40B4-BE49-F238E27FC236}">
                <a16:creationId xmlns:a16="http://schemas.microsoft.com/office/drawing/2014/main" id="{0EAE1B82-FFFF-40D2-818F-916E637A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4436533"/>
            <a:ext cx="2015065" cy="20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6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8630" y="237810"/>
            <a:ext cx="454661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/>
                <a:cs typeface="Verdana"/>
              </a:rPr>
              <a:t>Handling Misconduct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98630" y="1477108"/>
            <a:ext cx="7175370" cy="50555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FIRST INCIDENT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*Asks the student to stop.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SECOND INCIDENT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Issues verbal AND written warning, and consults with Division Dean.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THIRD INCIDENT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Removes student for the remainder of the session and at the individual’s discretion, the following session.</a:t>
            </a:r>
          </a:p>
          <a:p>
            <a:pPr marL="0" indent="0">
              <a:buNone/>
            </a:pPr>
            <a:r>
              <a:rPr lang="en-US" sz="2600" dirty="0">
                <a:latin typeface="+mj-lt"/>
              </a:rPr>
              <a:t>	*</a:t>
            </a:r>
            <a:r>
              <a:rPr lang="en-US" sz="2600" dirty="0"/>
              <a:t>Depending on the severity of the misconduct, you may 	remove a student at any point.</a:t>
            </a:r>
          </a:p>
          <a:p>
            <a:pPr marL="0" indent="0">
              <a:buNone/>
            </a:pPr>
            <a:endParaRPr lang="en-US" sz="2200" dirty="0"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To report </a:t>
            </a:r>
            <a:r>
              <a:rPr lang="en-US" sz="2200" b="1" dirty="0">
                <a:latin typeface="+mj-lt"/>
              </a:rPr>
              <a:t>student discipline</a:t>
            </a:r>
            <a:r>
              <a:rPr lang="en-US" sz="2200" dirty="0">
                <a:latin typeface="+mj-lt"/>
              </a:rPr>
              <a:t>, please use the </a:t>
            </a:r>
            <a:r>
              <a:rPr lang="en-US" sz="2200" dirty="0">
                <a:latin typeface="+mj-lt"/>
                <a:hlinkClick r:id="rId2"/>
              </a:rPr>
              <a:t>LPC Student Discipline Incident Referral Form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8432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FD9ABF58FF514D819B561CE6657223" ma:contentTypeVersion="18" ma:contentTypeDescription="Create a new document." ma:contentTypeScope="" ma:versionID="58e78e9c03b783a6b12f7979bcfe385a">
  <xsd:schema xmlns:xsd="http://www.w3.org/2001/XMLSchema" xmlns:xs="http://www.w3.org/2001/XMLSchema" xmlns:p="http://schemas.microsoft.com/office/2006/metadata/properties" xmlns:ns3="249d4ac7-0b39-4174-9809-ef6c5fd53db8" xmlns:ns4="4c3e63b2-0430-40fd-82f2-9a0ecf22a8dc" targetNamespace="http://schemas.microsoft.com/office/2006/metadata/properties" ma:root="true" ma:fieldsID="a00644ebce4851925300396832c8b3f2" ns3:_="" ns4:_="">
    <xsd:import namespace="249d4ac7-0b39-4174-9809-ef6c5fd53db8"/>
    <xsd:import namespace="4c3e63b2-0430-40fd-82f2-9a0ecf22a8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d4ac7-0b39-4174-9809-ef6c5fd53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e63b2-0430-40fd-82f2-9a0ecf22a8d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49d4ac7-0b39-4174-9809-ef6c5fd53db8" xsi:nil="true"/>
  </documentManagement>
</p:properties>
</file>

<file path=customXml/itemProps1.xml><?xml version="1.0" encoding="utf-8"?>
<ds:datastoreItem xmlns:ds="http://schemas.openxmlformats.org/officeDocument/2006/customXml" ds:itemID="{3430D344-F782-43A1-B2D6-175911C8A0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015558-7728-4BBB-B666-FA12257001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d4ac7-0b39-4174-9809-ef6c5fd53db8"/>
    <ds:schemaRef ds:uri="4c3e63b2-0430-40fd-82f2-9a0ecf22a8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FF914F-5F19-40AF-8E6F-8CAC0FE09ACE}">
  <ds:schemaRefs>
    <ds:schemaRef ds:uri="http://www.w3.org/XML/1998/namespace"/>
    <ds:schemaRef ds:uri="http://purl.org/dc/elements/1.1/"/>
    <ds:schemaRef ds:uri="http://schemas.microsoft.com/office/2006/documentManagement/types"/>
    <ds:schemaRef ds:uri="4c3e63b2-0430-40fd-82f2-9a0ecf22a8dc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249d4ac7-0b39-4174-9809-ef6c5fd53db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1051</Words>
  <Application>Microsoft Office PowerPoint</Application>
  <PresentationFormat>On-screen Show (4:3)</PresentationFormat>
  <Paragraphs>182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Ogden Costa Creative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Costa</dc:creator>
  <cp:lastModifiedBy>Joel Gagnon</cp:lastModifiedBy>
  <cp:revision>59</cp:revision>
  <dcterms:created xsi:type="dcterms:W3CDTF">2016-07-28T19:14:12Z</dcterms:created>
  <dcterms:modified xsi:type="dcterms:W3CDTF">2025-10-06T17:22:12Z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0x010100F7FD9ABF58FF514D819B561CE6657223</vt:lpwstr>
  </property>
</Properties>
</file>