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91" r:id="rId3"/>
    <p:sldId id="290" r:id="rId4"/>
    <p:sldId id="292" r:id="rId5"/>
    <p:sldId id="293" r:id="rId6"/>
    <p:sldId id="297" r:id="rId7"/>
    <p:sldId id="295" r:id="rId8"/>
    <p:sldId id="296" r:id="rId9"/>
    <p:sldId id="298" r:id="rId10"/>
    <p:sldId id="299" r:id="rId11"/>
    <p:sldId id="30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A1AFDB-7985-418F-835F-00EE8E1F4403}" type="datetimeFigureOut">
              <a:rPr lang="en-US" smtClean="0"/>
              <a:pPr/>
              <a:t>3/22/2018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78EEC-604F-47AC-A27F-8D94014C3E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78EEC-604F-47AC-A27F-8D94014C3E5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778EEC-604F-47AC-A27F-8D94014C3E5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The syllabus as a contract</a:t>
            </a:r>
            <a:endParaRPr lang="en-US" b="0" dirty="0" smtClean="0"/>
          </a:p>
          <a:p>
            <a:pPr>
              <a:buFont typeface="Wingdings" pitchFamily="2" charset="2"/>
              <a:buChar char="§"/>
            </a:pPr>
            <a:r>
              <a:rPr lang="en-US" b="0" dirty="0" smtClean="0"/>
              <a:t>Communicate</a:t>
            </a:r>
            <a:r>
              <a:rPr lang="en-US" b="0" baseline="0" dirty="0" smtClean="0"/>
              <a:t> expectations</a:t>
            </a:r>
          </a:p>
          <a:p>
            <a:pPr>
              <a:buFont typeface="Wingdings" pitchFamily="2" charset="2"/>
              <a:buChar char="§"/>
            </a:pPr>
            <a:r>
              <a:rPr lang="en-US" b="0" baseline="0" dirty="0" smtClean="0"/>
              <a:t>Student and instructor behaviors and responsibilities</a:t>
            </a:r>
          </a:p>
          <a:p>
            <a:pPr>
              <a:buFont typeface="Wingdings" pitchFamily="2" charset="2"/>
              <a:buChar char="§"/>
            </a:pPr>
            <a:r>
              <a:rPr lang="en-US" b="0" baseline="0" dirty="0" smtClean="0"/>
              <a:t>Communicate various policies, such as make-up exams, late assignments, academic honesty</a:t>
            </a:r>
          </a:p>
          <a:p>
            <a:pPr>
              <a:buFont typeface="Wingdings" pitchFamily="2" charset="2"/>
              <a:buNone/>
            </a:pPr>
            <a:endParaRPr lang="en-US" b="0" baseline="0" dirty="0" smtClean="0"/>
          </a:p>
          <a:p>
            <a:pPr>
              <a:buFont typeface="Wingdings" pitchFamily="2" charset="2"/>
              <a:buNone/>
            </a:pPr>
            <a:r>
              <a:rPr lang="en-US" b="1" baseline="0" dirty="0" smtClean="0"/>
              <a:t>The syllabus as a permanent record</a:t>
            </a:r>
          </a:p>
          <a:p>
            <a:pPr>
              <a:buFont typeface="Wingdings" pitchFamily="2" charset="2"/>
              <a:buChar char="§"/>
            </a:pPr>
            <a:r>
              <a:rPr lang="en-US" b="0" baseline="0" dirty="0" smtClean="0"/>
              <a:t>Credit hours, </a:t>
            </a:r>
            <a:r>
              <a:rPr lang="en-US" b="0" baseline="0" dirty="0" err="1" smtClean="0"/>
              <a:t>prerequisities</a:t>
            </a:r>
            <a:endParaRPr lang="en-US" b="0" baseline="0" dirty="0" smtClean="0"/>
          </a:p>
          <a:p>
            <a:pPr>
              <a:buFont typeface="Wingdings" pitchFamily="2" charset="2"/>
              <a:buChar char="§"/>
            </a:pPr>
            <a:r>
              <a:rPr lang="en-US" b="0" baseline="0" dirty="0" smtClean="0"/>
              <a:t>Course description</a:t>
            </a:r>
          </a:p>
          <a:p>
            <a:pPr>
              <a:buFont typeface="Wingdings" pitchFamily="2" charset="2"/>
              <a:buChar char="§"/>
            </a:pPr>
            <a:r>
              <a:rPr lang="en-US" b="0" baseline="0" dirty="0" smtClean="0"/>
              <a:t>Course objectives</a:t>
            </a:r>
          </a:p>
          <a:p>
            <a:pPr>
              <a:buFont typeface="Wingdings" pitchFamily="2" charset="2"/>
              <a:buNone/>
            </a:pPr>
            <a:endParaRPr lang="en-US" b="0" baseline="0" dirty="0" smtClean="0"/>
          </a:p>
          <a:p>
            <a:pPr>
              <a:buFont typeface="Wingdings" pitchFamily="2" charset="2"/>
              <a:buNone/>
            </a:pPr>
            <a:r>
              <a:rPr lang="en-US" b="1" baseline="0" dirty="0" smtClean="0"/>
              <a:t>The syllabus as a learning tool</a:t>
            </a:r>
          </a:p>
          <a:p>
            <a:pPr>
              <a:buFont typeface="Wingdings" pitchFamily="2" charset="2"/>
              <a:buChar char="§"/>
            </a:pPr>
            <a:r>
              <a:rPr lang="en-US" b="0" baseline="0" dirty="0" smtClean="0"/>
              <a:t>Campus resources</a:t>
            </a:r>
          </a:p>
          <a:p>
            <a:pPr>
              <a:buFont typeface="Wingdings" pitchFamily="2" charset="2"/>
              <a:buChar char="§"/>
            </a:pPr>
            <a:r>
              <a:rPr lang="en-US" b="0" baseline="0" dirty="0" smtClean="0"/>
              <a:t>Availability of instructor</a:t>
            </a:r>
          </a:p>
          <a:p>
            <a:pPr>
              <a:buFont typeface="Wingdings" pitchFamily="2" charset="2"/>
              <a:buChar char="§"/>
            </a:pPr>
            <a:r>
              <a:rPr lang="en-US" b="0" baseline="0" dirty="0" smtClean="0"/>
              <a:t>Tips on how to do well on specific assessments</a:t>
            </a:r>
          </a:p>
          <a:p>
            <a:pPr>
              <a:buFont typeface="Wingdings" pitchFamily="2" charset="2"/>
              <a:buChar char="§"/>
            </a:pPr>
            <a:r>
              <a:rPr lang="en-US" b="0" baseline="0" dirty="0" smtClean="0"/>
              <a:t>Common misconceptions or mistakes</a:t>
            </a:r>
          </a:p>
        </p:txBody>
      </p:sp>
      <p:sp>
        <p:nvSpPr>
          <p:cNvPr id="4" name="Slide Number Placeholder 3"/>
          <p:cNvSpPr>
            <a:spLocks noGrp="1"/>
          </p:cNvSpPr>
          <p:nvPr>
            <p:ph type="sldNum" sz="quarter" idx="10"/>
          </p:nvPr>
        </p:nvSpPr>
        <p:spPr/>
        <p:txBody>
          <a:bodyPr/>
          <a:lstStyle/>
          <a:p>
            <a:fld id="{FA778EEC-604F-47AC-A27F-8D94014C3E5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Learner v. teacher-centered</a:t>
            </a:r>
          </a:p>
          <a:p>
            <a:pPr>
              <a:buFont typeface="Wingdings" pitchFamily="2" charset="2"/>
              <a:buChar char="§"/>
            </a:pPr>
            <a:r>
              <a:rPr lang="en-US" dirty="0" smtClean="0"/>
              <a:t>Shift from delivery of content to an emphasis on student learning</a:t>
            </a:r>
          </a:p>
          <a:p>
            <a:pPr>
              <a:buFont typeface="Wingdings" pitchFamily="2" charset="2"/>
              <a:buChar char="§"/>
            </a:pPr>
            <a:r>
              <a:rPr lang="en-US" dirty="0" smtClean="0"/>
              <a:t>Will discuss more details of a learner-centered syllabus in the next slide</a:t>
            </a:r>
          </a:p>
          <a:p>
            <a:pPr>
              <a:buFont typeface="Wingdings" pitchFamily="2" charset="2"/>
              <a:buNone/>
            </a:pPr>
            <a:endParaRPr lang="en-US" dirty="0" smtClean="0"/>
          </a:p>
          <a:p>
            <a:pPr>
              <a:buFont typeface="Wingdings" pitchFamily="2" charset="2"/>
              <a:buNone/>
            </a:pPr>
            <a:r>
              <a:rPr lang="en-US" b="1" dirty="0" smtClean="0"/>
              <a:t>Student perceptions</a:t>
            </a:r>
          </a:p>
          <a:p>
            <a:pPr>
              <a:buFont typeface="Wingdings" pitchFamily="2" charset="2"/>
              <a:buChar char="§"/>
            </a:pPr>
            <a:r>
              <a:rPr lang="en-US" dirty="0" smtClean="0"/>
              <a:t>90 introductory psychology students</a:t>
            </a:r>
          </a:p>
          <a:p>
            <a:pPr>
              <a:buFont typeface="Wingdings" pitchFamily="2" charset="2"/>
              <a:buChar char="§"/>
            </a:pPr>
            <a:r>
              <a:rPr lang="en-US" dirty="0" smtClean="0"/>
              <a:t>Randomly assigned</a:t>
            </a:r>
            <a:r>
              <a:rPr lang="en-US" baseline="0" dirty="0" smtClean="0"/>
              <a:t> to teacher or learner-centered syllabus</a:t>
            </a:r>
          </a:p>
          <a:p>
            <a:pPr>
              <a:buFont typeface="Wingdings" pitchFamily="2" charset="2"/>
              <a:buChar char="§"/>
            </a:pPr>
            <a:r>
              <a:rPr lang="en-US" baseline="0" dirty="0" smtClean="0"/>
              <a:t>Used Cullen and Harris’s (1999) rubric to score each one for teacher or learner-centeredness</a:t>
            </a:r>
          </a:p>
          <a:p>
            <a:pPr>
              <a:buFont typeface="Wingdings" pitchFamily="2" charset="2"/>
              <a:buChar char="§"/>
            </a:pPr>
            <a:r>
              <a:rPr lang="en-US" baseline="0" dirty="0" smtClean="0"/>
              <a:t>Complete syllabus quiz, rate the instructor on items from the Teacher Behavior Checklist (master teaching behaviors), take questionnaire measuring rapport</a:t>
            </a:r>
            <a:endParaRPr lang="en-US" dirty="0" smtClean="0"/>
          </a:p>
          <a:p>
            <a:pPr>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FA778EEC-604F-47AC-A27F-8D94014C3E5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Key</a:t>
            </a:r>
            <a:r>
              <a:rPr lang="en-US" b="1" baseline="0" dirty="0" smtClean="0"/>
              <a:t> elements of a learner-centered syllabus</a:t>
            </a:r>
          </a:p>
          <a:p>
            <a:pPr>
              <a:buFont typeface="Wingdings" pitchFamily="2" charset="2"/>
              <a:buChar char="§"/>
            </a:pPr>
            <a:r>
              <a:rPr lang="en-US" dirty="0" smtClean="0"/>
              <a:t>Community:  Accessibility of instructor,</a:t>
            </a:r>
            <a:r>
              <a:rPr lang="en-US" baseline="0" dirty="0" smtClean="0"/>
              <a:t> collaboration, rationale for learning and learning activities to create a sense of purpose</a:t>
            </a:r>
          </a:p>
          <a:p>
            <a:pPr>
              <a:buFont typeface="Wingdings" pitchFamily="2" charset="2"/>
              <a:buChar char="§"/>
            </a:pPr>
            <a:r>
              <a:rPr lang="en-US" baseline="0" dirty="0" smtClean="0"/>
              <a:t>Sharing of power and control:  Students help develop policies, students take responsibility for bringing additional knowledge to class through assignments such as discussions/presentations</a:t>
            </a:r>
          </a:p>
          <a:p>
            <a:pPr>
              <a:buFont typeface="Wingdings" pitchFamily="2" charset="2"/>
              <a:buChar char="§"/>
            </a:pPr>
            <a:r>
              <a:rPr lang="en-US" baseline="0" dirty="0" smtClean="0"/>
              <a:t>Assessment tied to learning outcomes:  Learning outcomes are stated and tied to specific assessments</a:t>
            </a:r>
          </a:p>
          <a:p>
            <a:pPr>
              <a:buFont typeface="Wingdings" pitchFamily="2" charset="2"/>
              <a:buNone/>
            </a:pPr>
            <a:endParaRPr lang="en-US" baseline="0" dirty="0" smtClean="0"/>
          </a:p>
          <a:p>
            <a:pPr>
              <a:buFont typeface="Wingdings" pitchFamily="2" charset="2"/>
              <a:buNone/>
            </a:pPr>
            <a:r>
              <a:rPr lang="en-US" b="1" baseline="0" dirty="0" smtClean="0"/>
              <a:t>Rubrics for learner-centered syllabi</a:t>
            </a:r>
          </a:p>
          <a:p>
            <a:pPr>
              <a:buFont typeface="Wingdings" pitchFamily="2" charset="2"/>
              <a:buChar char="§"/>
            </a:pPr>
            <a:r>
              <a:rPr lang="en-US" baseline="0" dirty="0" smtClean="0"/>
              <a:t>Hand out copy of Richmond (2016)</a:t>
            </a:r>
          </a:p>
          <a:p>
            <a:pPr>
              <a:buFont typeface="Wingdings" pitchFamily="2" charset="2"/>
              <a:buNone/>
            </a:pPr>
            <a:endParaRPr lang="en-US" baseline="0" dirty="0" smtClean="0"/>
          </a:p>
          <a:p>
            <a:pPr>
              <a:buFont typeface="Wingdings" pitchFamily="2" charset="2"/>
              <a:buNone/>
            </a:pPr>
            <a:r>
              <a:rPr lang="en-US" b="1" baseline="0" dirty="0" smtClean="0"/>
              <a:t>Examples of teacher-centered v. learner-centered language</a:t>
            </a:r>
          </a:p>
          <a:p>
            <a:pPr>
              <a:buFont typeface="Wingdings" pitchFamily="2" charset="2"/>
              <a:buChar char="§"/>
            </a:pPr>
            <a:r>
              <a:rPr lang="en-US" b="0" baseline="0" dirty="0" smtClean="0"/>
              <a:t>See copy of Richmond (2016)</a:t>
            </a:r>
            <a:endParaRPr lang="en-US" b="0" dirty="0"/>
          </a:p>
        </p:txBody>
      </p:sp>
      <p:sp>
        <p:nvSpPr>
          <p:cNvPr id="4" name="Slide Number Placeholder 3"/>
          <p:cNvSpPr>
            <a:spLocks noGrp="1"/>
          </p:cNvSpPr>
          <p:nvPr>
            <p:ph type="sldNum" sz="quarter" idx="10"/>
          </p:nvPr>
        </p:nvSpPr>
        <p:spPr/>
        <p:txBody>
          <a:bodyPr/>
          <a:lstStyle/>
          <a:p>
            <a:fld id="{FA778EEC-604F-47AC-A27F-8D94014C3E5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Use warm</a:t>
            </a:r>
            <a:r>
              <a:rPr lang="en-US" b="1" baseline="0" dirty="0" smtClean="0"/>
              <a:t> and friendly language</a:t>
            </a:r>
          </a:p>
          <a:p>
            <a:pPr>
              <a:buFont typeface="Wingdings" pitchFamily="2" charset="2"/>
              <a:buChar char="§"/>
            </a:pPr>
            <a:r>
              <a:rPr lang="en-US" b="0" baseline="0" dirty="0" smtClean="0"/>
              <a:t>Read examples from Richmond (2016)</a:t>
            </a:r>
            <a:endParaRPr lang="en-US" b="0" dirty="0" smtClean="0"/>
          </a:p>
          <a:p>
            <a:endParaRPr lang="en-US" b="1" dirty="0" smtClean="0"/>
          </a:p>
          <a:p>
            <a:r>
              <a:rPr lang="en-US" b="1" dirty="0" smtClean="0"/>
              <a:t>Rationale for assignments</a:t>
            </a:r>
          </a:p>
          <a:p>
            <a:pPr>
              <a:buFont typeface="Wingdings" pitchFamily="2" charset="2"/>
              <a:buChar char="§"/>
            </a:pPr>
            <a:r>
              <a:rPr lang="en-US" dirty="0" smtClean="0"/>
              <a:t>Motivate students by making it clear how each assignment relates to the course goals and their own learning (Zinn, 2009)</a:t>
            </a:r>
            <a:endParaRPr lang="en-US" dirty="0"/>
          </a:p>
        </p:txBody>
      </p:sp>
      <p:sp>
        <p:nvSpPr>
          <p:cNvPr id="4" name="Slide Number Placeholder 3"/>
          <p:cNvSpPr>
            <a:spLocks noGrp="1"/>
          </p:cNvSpPr>
          <p:nvPr>
            <p:ph type="sldNum" sz="quarter" idx="10"/>
          </p:nvPr>
        </p:nvSpPr>
        <p:spPr/>
        <p:txBody>
          <a:bodyPr/>
          <a:lstStyle/>
          <a:p>
            <a:fld id="{FA778EEC-604F-47AC-A27F-8D94014C3E53}" type="slidenum">
              <a:rPr lang="en-US" smtClean="0"/>
              <a:pPr/>
              <a:t>6</a:t>
            </a:fld>
            <a:endParaRPr lang="en-US"/>
          </a:p>
        </p:txBody>
      </p:sp>
    </p:spTree>
    <p:extLst>
      <p:ext uri="{BB962C8B-B14F-4D97-AF65-F5344CB8AC3E}">
        <p14:creationId xmlns:p14="http://schemas.microsoft.com/office/powerpoint/2010/main" val="1718831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778EEC-604F-47AC-A27F-8D94014C3E53}"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68F24E-5DAD-4578-A240-7A4286B5370B}"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9EE02-0864-42BD-B376-52C65323F50C}"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7263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68F24E-5DAD-4578-A240-7A4286B5370B}"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386393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68F24E-5DAD-4578-A240-7A4286B5370B}"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206916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68F24E-5DAD-4578-A240-7A4286B5370B}"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100294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68F24E-5DAD-4578-A240-7A4286B5370B}"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9EE02-0864-42BD-B376-52C65323F50C}"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209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68F24E-5DAD-4578-A240-7A4286B5370B}" type="datetimeFigureOut">
              <a:rPr lang="en-US" smtClean="0"/>
              <a:pPr/>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61049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68F24E-5DAD-4578-A240-7A4286B5370B}" type="datetimeFigureOut">
              <a:rPr lang="en-US" smtClean="0"/>
              <a:pPr/>
              <a:t>3/22/2018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313838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68F24E-5DAD-4578-A240-7A4286B5370B}" type="datetimeFigureOut">
              <a:rPr lang="en-US" smtClean="0"/>
              <a:pPr/>
              <a:t>3/22/2018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33730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68F24E-5DAD-4578-A240-7A4286B5370B}" type="datetimeFigureOut">
              <a:rPr lang="en-US" smtClean="0"/>
              <a:pPr/>
              <a:t>3/22/2018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55992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C68F24E-5DAD-4578-A240-7A4286B5370B}" type="datetimeFigureOut">
              <a:rPr lang="en-US" smtClean="0"/>
              <a:pPr/>
              <a:t>3/22/2018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39EE02-0864-42BD-B376-52C65323F50C}" type="slidenum">
              <a:rPr lang="en-US" smtClean="0"/>
              <a:pPr/>
              <a:t>‹#›</a:t>
            </a:fld>
            <a:endParaRPr lang="en-US"/>
          </a:p>
        </p:txBody>
      </p:sp>
    </p:spTree>
    <p:extLst>
      <p:ext uri="{BB962C8B-B14F-4D97-AF65-F5344CB8AC3E}">
        <p14:creationId xmlns:p14="http://schemas.microsoft.com/office/powerpoint/2010/main" val="392780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C68F24E-5DAD-4578-A240-7A4286B5370B}" type="datetimeFigureOut">
              <a:rPr lang="en-US" smtClean="0"/>
              <a:pPr/>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9EE02-0864-42BD-B376-52C65323F50C}" type="slidenum">
              <a:rPr lang="en-US" smtClean="0"/>
              <a:pPr/>
              <a:t>‹#›</a:t>
            </a:fld>
            <a:endParaRPr lang="en-US"/>
          </a:p>
        </p:txBody>
      </p:sp>
    </p:spTree>
    <p:extLst>
      <p:ext uri="{BB962C8B-B14F-4D97-AF65-F5344CB8AC3E}">
        <p14:creationId xmlns:p14="http://schemas.microsoft.com/office/powerpoint/2010/main" val="1488341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C68F24E-5DAD-4578-A240-7A4286B5370B}" type="datetimeFigureOut">
              <a:rPr lang="en-US" smtClean="0"/>
              <a:pPr/>
              <a:t>3/22/2018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E39EE02-0864-42BD-B376-52C65323F50C}"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08570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sychologicalscience.org/observer/creating-the-foundation-for-a-warm-classroom-climat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t>The Science of Syllabi Construction</a:t>
            </a:r>
            <a:endParaRPr lang="en-US" sz="4000" b="1" dirty="0"/>
          </a:p>
        </p:txBody>
      </p:sp>
      <p:sp>
        <p:nvSpPr>
          <p:cNvPr id="3" name="Subtitle 2"/>
          <p:cNvSpPr>
            <a:spLocks noGrp="1"/>
          </p:cNvSpPr>
          <p:nvPr>
            <p:ph type="subTitle" idx="1"/>
          </p:nvPr>
        </p:nvSpPr>
        <p:spPr/>
        <p:txBody>
          <a:bodyPr/>
          <a:lstStyle/>
          <a:p>
            <a:r>
              <a:rPr lang="en-US" dirty="0" smtClean="0"/>
              <a:t>dr. robin </a:t>
            </a:r>
            <a:r>
              <a:rPr lang="en-US" dirty="0" err="1" smtClean="0"/>
              <a:t>roy</a:t>
            </a:r>
            <a:r>
              <a:rPr lang="en-US" dirty="0" smtClean="0"/>
              <a:t> and dr. john </a:t>
            </a:r>
            <a:r>
              <a:rPr lang="en-US" dirty="0" err="1" smtClean="0"/>
              <a:t>ruys</a:t>
            </a:r>
            <a:endParaRPr lang="en-US" dirty="0" smtClean="0"/>
          </a:p>
          <a:p>
            <a:r>
              <a:rPr lang="en-US" sz="2100" dirty="0" smtClean="0"/>
              <a:t>Fall 2017 flex day/Spring 2018 teaching institute </a:t>
            </a:r>
            <a:endParaRPr lang="en-US" sz="2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err="1" smtClean="0"/>
              <a:t>Raymark</a:t>
            </a:r>
            <a:r>
              <a:rPr lang="en-US" dirty="0" smtClean="0"/>
              <a:t>, P. H., &amp; Connor-Greene, P. A. (2002). The syllabus quiz. </a:t>
            </a:r>
            <a:r>
              <a:rPr lang="en-US" i="1" dirty="0" smtClean="0"/>
              <a:t>Teaching of Psychology, 29</a:t>
            </a:r>
            <a:r>
              <a:rPr lang="en-US" dirty="0" smtClean="0"/>
              <a:t>(4), 286-288.</a:t>
            </a:r>
          </a:p>
          <a:p>
            <a:pPr>
              <a:buFont typeface="Wingdings" pitchFamily="2" charset="2"/>
              <a:buChar char="§"/>
            </a:pPr>
            <a:r>
              <a:rPr lang="en-US" dirty="0" smtClean="0"/>
              <a:t>Richmond, A. S. (2016). A primer for constructing a learner-centered syllabus: One professor’s journey. </a:t>
            </a:r>
            <a:r>
              <a:rPr lang="en-US" i="1" dirty="0" smtClean="0"/>
              <a:t>IDEA, #60, </a:t>
            </a:r>
            <a:r>
              <a:rPr lang="en-US" dirty="0" smtClean="0"/>
              <a:t>1-14. Retrieved from http://www.ideaedu.org/Portals/0/Uploads/Documents/IDEA%20Papers/IDEA%20Papers/PaperIDEA_60.pdf</a:t>
            </a:r>
          </a:p>
          <a:p>
            <a:pPr>
              <a:buFont typeface="Wingdings" pitchFamily="2" charset="2"/>
              <a:buChar char="§"/>
            </a:pPr>
            <a:r>
              <a:rPr lang="en-US" dirty="0" smtClean="0"/>
              <a:t>Richmond, A. S. (2017, April). </a:t>
            </a:r>
            <a:r>
              <a:rPr lang="en-US" i="1" dirty="0" smtClean="0"/>
              <a:t>Becoming America’s next top model teacher</a:t>
            </a:r>
            <a:r>
              <a:rPr lang="en-US" dirty="0" smtClean="0"/>
              <a:t>. Paper presented at the meeting of the Western Psychological Association, Sacramento, CA.</a:t>
            </a:r>
          </a:p>
          <a:p>
            <a:pPr>
              <a:buFont typeface="Wingdings" pitchFamily="2" charset="2"/>
              <a:buChar char="§"/>
            </a:pPr>
            <a:r>
              <a:rPr lang="en-US" dirty="0" smtClean="0"/>
              <a:t>Richmond, A. S., Slattery, J., Morgan, R., Mitchell, N., &amp; Becknell, J. (2016). Can a learner-centered syllabus change students’ perceptions of student-professor rapport and master teacher behaviors? </a:t>
            </a:r>
            <a:r>
              <a:rPr lang="en-US" i="1" dirty="0" smtClean="0"/>
              <a:t>Scholarship of Teaching and Learning in Psychology, 2, </a:t>
            </a:r>
            <a:r>
              <a:rPr lang="en-US" dirty="0" smtClean="0"/>
              <a:t>159-168. http://dx.doi.org/10.1037/stl0000066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err="1" smtClean="0"/>
              <a:t>Saville</a:t>
            </a:r>
            <a:r>
              <a:rPr lang="en-US" dirty="0" smtClean="0"/>
              <a:t>, B. K., </a:t>
            </a:r>
            <a:r>
              <a:rPr lang="en-US" dirty="0" err="1" smtClean="0"/>
              <a:t>Zinn</a:t>
            </a:r>
            <a:r>
              <a:rPr lang="en-US" dirty="0" smtClean="0"/>
              <a:t>, T. E., Brown, A. R., &amp; </a:t>
            </a:r>
            <a:r>
              <a:rPr lang="en-US" dirty="0" err="1" smtClean="0"/>
              <a:t>Marchuk</a:t>
            </a:r>
            <a:r>
              <a:rPr lang="en-US" dirty="0" smtClean="0"/>
              <a:t>, K. A. (2010). Syllabus detail and students’ perceptions of teacher effectiveness. </a:t>
            </a:r>
            <a:r>
              <a:rPr lang="en-US" i="1" dirty="0" smtClean="0"/>
              <a:t>Teaching of Psychology, 37, </a:t>
            </a:r>
            <a:r>
              <a:rPr lang="en-US" dirty="0" smtClean="0"/>
              <a:t>186–189</a:t>
            </a:r>
            <a:r>
              <a:rPr lang="en-US" i="1" dirty="0" smtClean="0"/>
              <a:t>. </a:t>
            </a:r>
            <a:r>
              <a:rPr lang="en-US" dirty="0" smtClean="0"/>
              <a:t>http:// doi:10.1080/00986283.2010.488523</a:t>
            </a:r>
          </a:p>
          <a:p>
            <a:pPr>
              <a:buFont typeface="Wingdings" pitchFamily="2" charset="2"/>
              <a:buChar char="§"/>
            </a:pPr>
            <a:r>
              <a:rPr lang="en-US" dirty="0" err="1" smtClean="0"/>
              <a:t>Zinn</a:t>
            </a:r>
            <a:r>
              <a:rPr lang="en-US" dirty="0" smtClean="0"/>
              <a:t>, T. E. (2009, October). But I really tried! Helping students link effort and performance. </a:t>
            </a:r>
            <a:r>
              <a:rPr lang="en-US" i="1" dirty="0" smtClean="0"/>
              <a:t>Observer</a:t>
            </a:r>
            <a:r>
              <a:rPr lang="en-US" dirty="0" smtClean="0"/>
              <a:t>, </a:t>
            </a:r>
            <a:r>
              <a:rPr lang="en-US" i="1" dirty="0" smtClean="0"/>
              <a:t>22</a:t>
            </a:r>
            <a:r>
              <a:rPr lang="en-US" dirty="0" smtClean="0"/>
              <a:t>(8), 27-30.</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science of </a:t>
            </a:r>
            <a:br>
              <a:rPr lang="en-US" dirty="0" smtClean="0"/>
            </a:br>
            <a:r>
              <a:rPr lang="en-US" dirty="0" smtClean="0"/>
              <a:t>syllabi construction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3200" dirty="0" smtClean="0"/>
              <a:t>The purposes of a syllabus</a:t>
            </a:r>
          </a:p>
          <a:p>
            <a:pPr>
              <a:buFont typeface="Wingdings" panose="05000000000000000000" pitchFamily="2" charset="2"/>
              <a:buChar char="§"/>
            </a:pPr>
            <a:r>
              <a:rPr lang="en-US" sz="3200" dirty="0" smtClean="0"/>
              <a:t>Preparing an effective syllabus</a:t>
            </a:r>
          </a:p>
          <a:p>
            <a:pPr lvl="1">
              <a:buFont typeface="Wingdings" panose="05000000000000000000" pitchFamily="2" charset="2"/>
              <a:buChar char="§"/>
            </a:pPr>
            <a:r>
              <a:rPr lang="en-US" sz="2800" dirty="0" smtClean="0"/>
              <a:t>Learner-centered syllabi</a:t>
            </a:r>
          </a:p>
          <a:p>
            <a:pPr lvl="1">
              <a:buFont typeface="Wingdings" panose="05000000000000000000" pitchFamily="2" charset="2"/>
              <a:buChar char="§"/>
            </a:pPr>
            <a:r>
              <a:rPr lang="en-US" sz="2800" dirty="0" smtClean="0"/>
              <a:t>General tips for preparing effective syllabi</a:t>
            </a:r>
          </a:p>
          <a:p>
            <a:pPr>
              <a:buFont typeface="Wingdings" panose="05000000000000000000" pitchFamily="2" charset="2"/>
              <a:buChar char="§"/>
            </a:pPr>
            <a:r>
              <a:rPr lang="en-US" sz="3200" dirty="0" smtClean="0"/>
              <a:t>Syllabus quizzes</a:t>
            </a:r>
            <a:endParaRPr lang="en-US" sz="3200" dirty="0"/>
          </a:p>
        </p:txBody>
      </p:sp>
    </p:spTree>
    <p:extLst>
      <p:ext uri="{BB962C8B-B14F-4D97-AF65-F5344CB8AC3E}">
        <p14:creationId xmlns:p14="http://schemas.microsoft.com/office/powerpoint/2010/main" val="374717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purposes of a syllabus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sz="3200" dirty="0" smtClean="0"/>
              <a:t>The syllabus as a contract </a:t>
            </a:r>
            <a:r>
              <a:rPr lang="en-US" sz="2400" dirty="0" smtClean="0"/>
              <a:t>(Parkes &amp; Harris, 2002)</a:t>
            </a:r>
          </a:p>
          <a:p>
            <a:pPr>
              <a:buFont typeface="Wingdings" pitchFamily="2" charset="2"/>
              <a:buChar char="§"/>
            </a:pPr>
            <a:r>
              <a:rPr lang="en-US" sz="3200" dirty="0" smtClean="0"/>
              <a:t>The syllabus as a permanent record of course requirements and content </a:t>
            </a:r>
            <a:r>
              <a:rPr lang="en-US" sz="2400" dirty="0"/>
              <a:t>(Parkes &amp; Harris, 2002</a:t>
            </a:r>
            <a:r>
              <a:rPr lang="en-US" sz="2400" dirty="0" smtClean="0"/>
              <a:t>)</a:t>
            </a:r>
          </a:p>
          <a:p>
            <a:pPr>
              <a:buFont typeface="Wingdings" pitchFamily="2" charset="2"/>
              <a:buChar char="§"/>
            </a:pPr>
            <a:r>
              <a:rPr lang="en-US" sz="3200" dirty="0" smtClean="0"/>
              <a:t>The syllabus as a learning tool </a:t>
            </a:r>
            <a:r>
              <a:rPr lang="en-US" sz="3200" dirty="0"/>
              <a:t>for students </a:t>
            </a:r>
            <a:r>
              <a:rPr lang="en-US" sz="2400" dirty="0"/>
              <a:t>(Parkes &amp; Harris, 2002</a:t>
            </a:r>
            <a:r>
              <a:rPr lang="en-US" sz="2400" dirty="0" smtClean="0"/>
              <a:t>)</a:t>
            </a:r>
          </a:p>
          <a:p>
            <a:pPr>
              <a:buFont typeface="Wingdings" pitchFamily="2" charset="2"/>
              <a:buChar char="§"/>
            </a:pPr>
            <a:r>
              <a:rPr lang="en-US" sz="3200" dirty="0" smtClean="0"/>
              <a:t>The syllabus as a way to communicate your teaching philosophy and your personality </a:t>
            </a:r>
            <a:r>
              <a:rPr lang="en-US" sz="2400" dirty="0" smtClean="0"/>
              <a:t>(Richmond, 2017)</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an effective syllabus:  Learner-centered syllabi</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sz="3300" dirty="0" smtClean="0"/>
              <a:t>Learner-centered syllabi v. teacher-centered syllabi </a:t>
            </a:r>
            <a:r>
              <a:rPr lang="en-US" sz="2600" dirty="0" smtClean="0"/>
              <a:t>(Cullen &amp; Harris, 2009; Richmond, 2016)</a:t>
            </a:r>
          </a:p>
          <a:p>
            <a:pPr>
              <a:buFont typeface="Wingdings" panose="05000000000000000000" pitchFamily="2" charset="2"/>
              <a:buChar char="§"/>
            </a:pPr>
            <a:r>
              <a:rPr lang="en-US" sz="3300" dirty="0" smtClean="0"/>
              <a:t>Student perceptions </a:t>
            </a:r>
            <a:r>
              <a:rPr lang="en-US" sz="2600" dirty="0" smtClean="0"/>
              <a:t>(Richmond, Slattery, Mitchell, Morgan, &amp; Becknell, 2016)</a:t>
            </a:r>
          </a:p>
          <a:p>
            <a:pPr lvl="1">
              <a:buFont typeface="Wingdings" panose="05000000000000000000" pitchFamily="2" charset="2"/>
              <a:buChar char="§"/>
            </a:pPr>
            <a:r>
              <a:rPr lang="en-US" sz="2800" dirty="0" smtClean="0"/>
              <a:t>As compared to students who read a teacher-centered syllabus, students who read a learner-centered syllabus: </a:t>
            </a:r>
          </a:p>
          <a:p>
            <a:pPr lvl="2">
              <a:buFont typeface="Wingdings" panose="05000000000000000000" pitchFamily="2" charset="2"/>
              <a:buChar char="§"/>
            </a:pPr>
            <a:r>
              <a:rPr lang="en-US" sz="2600" dirty="0" smtClean="0"/>
              <a:t>Rated the instructor as having better rapport with students</a:t>
            </a:r>
          </a:p>
          <a:p>
            <a:pPr lvl="2">
              <a:buFont typeface="Wingdings" panose="05000000000000000000" pitchFamily="2" charset="2"/>
              <a:buChar char="§"/>
            </a:pPr>
            <a:r>
              <a:rPr lang="en-US" sz="2600" dirty="0" smtClean="0"/>
              <a:t>Rated the instructor  as being more approachable/personable, creative/interesting, encouraging/caring, enthusiastic, flexible/open-minded, and happy/positive</a:t>
            </a:r>
          </a:p>
          <a:p>
            <a:pPr lvl="2">
              <a:buFont typeface="Wingdings" panose="05000000000000000000" pitchFamily="2" charset="2"/>
              <a:buChar char="§"/>
            </a:pPr>
            <a:r>
              <a:rPr lang="en-US" sz="2600" dirty="0" smtClean="0"/>
              <a:t>Remembered more elements of the syllabus</a:t>
            </a:r>
          </a:p>
          <a:p>
            <a:pPr lvl="1">
              <a:buFont typeface="Wingdings" panose="05000000000000000000" pitchFamily="2" charset="2"/>
              <a:buChar char="§"/>
            </a:pPr>
            <a:endParaRPr lang="en-US" sz="2800" dirty="0" smtClean="0"/>
          </a:p>
          <a:p>
            <a:pPr lvl="1">
              <a:buFont typeface="Wingdings" panose="05000000000000000000" pitchFamily="2" charset="2"/>
              <a:buChar char="§"/>
            </a:pPr>
            <a:endParaRPr lang="en-US" sz="2800" dirty="0" smtClean="0"/>
          </a:p>
        </p:txBody>
      </p:sp>
    </p:spTree>
    <p:extLst>
      <p:ext uri="{BB962C8B-B14F-4D97-AF65-F5344CB8AC3E}">
        <p14:creationId xmlns:p14="http://schemas.microsoft.com/office/powerpoint/2010/main" val="360803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an effective syllabus:  Learner-centered syllabi</a:t>
            </a: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sz="3200" dirty="0" smtClean="0"/>
              <a:t>Key elements that define a learner-centered approach to syllabi </a:t>
            </a:r>
            <a:r>
              <a:rPr lang="en-US" sz="2400" dirty="0" smtClean="0"/>
              <a:t>(Cullen &amp; Harris, 2009)</a:t>
            </a:r>
          </a:p>
          <a:p>
            <a:pPr lvl="1">
              <a:buFont typeface="Wingdings" panose="05000000000000000000" pitchFamily="2" charset="2"/>
              <a:buChar char="§"/>
            </a:pPr>
            <a:r>
              <a:rPr lang="en-US" sz="2800" dirty="0" smtClean="0"/>
              <a:t>An attempt to create community</a:t>
            </a:r>
          </a:p>
          <a:p>
            <a:pPr lvl="1">
              <a:buFont typeface="Wingdings" panose="05000000000000000000" pitchFamily="2" charset="2"/>
              <a:buChar char="§"/>
            </a:pPr>
            <a:r>
              <a:rPr lang="en-US" sz="2800" dirty="0" smtClean="0"/>
              <a:t>A sharing of power and control of what is learned</a:t>
            </a:r>
          </a:p>
          <a:p>
            <a:pPr lvl="1">
              <a:buFont typeface="Wingdings" panose="05000000000000000000" pitchFamily="2" charset="2"/>
              <a:buChar char="§"/>
            </a:pPr>
            <a:r>
              <a:rPr lang="en-US" sz="2800" dirty="0" smtClean="0"/>
              <a:t>A focus on assessment tied directly to learning outcomes</a:t>
            </a:r>
          </a:p>
          <a:p>
            <a:pPr>
              <a:buFont typeface="Wingdings" panose="05000000000000000000" pitchFamily="2" charset="2"/>
              <a:buChar char="§"/>
            </a:pPr>
            <a:r>
              <a:rPr lang="en-US" sz="3200" dirty="0" smtClean="0"/>
              <a:t>Rubrics for learner-centered syllabi </a:t>
            </a:r>
            <a:r>
              <a:rPr lang="en-US" sz="2400" dirty="0" smtClean="0"/>
              <a:t>(Cullen &amp; Harris, 2009; Richmond, 2016)</a:t>
            </a:r>
          </a:p>
          <a:p>
            <a:pPr>
              <a:buFont typeface="Wingdings" panose="05000000000000000000" pitchFamily="2" charset="2"/>
              <a:buChar char="§"/>
            </a:pPr>
            <a:r>
              <a:rPr lang="en-US" sz="3200" dirty="0" smtClean="0"/>
              <a:t>Examples of teacher-centered v. learner-centered language in a syllabus </a:t>
            </a:r>
            <a:r>
              <a:rPr lang="en-US" sz="2400" dirty="0" smtClean="0"/>
              <a:t>(Richmond, 2016)</a:t>
            </a:r>
            <a:endParaRPr lang="en-US" sz="2400" dirty="0"/>
          </a:p>
        </p:txBody>
      </p:sp>
    </p:spTree>
    <p:extLst>
      <p:ext uri="{BB962C8B-B14F-4D97-AF65-F5344CB8AC3E}">
        <p14:creationId xmlns:p14="http://schemas.microsoft.com/office/powerpoint/2010/main" val="244678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an effective syllabus:  General tips</a:t>
            </a:r>
            <a:endParaRPr lang="en-US" dirty="0"/>
          </a:p>
        </p:txBody>
      </p:sp>
      <p:sp>
        <p:nvSpPr>
          <p:cNvPr id="3" name="Content Placeholder 2"/>
          <p:cNvSpPr>
            <a:spLocks noGrp="1"/>
          </p:cNvSpPr>
          <p:nvPr>
            <p:ph idx="1"/>
          </p:nvPr>
        </p:nvSpPr>
        <p:spPr/>
        <p:txBody>
          <a:bodyPr>
            <a:normAutofit fontScale="40000" lnSpcReduction="20000"/>
          </a:bodyPr>
          <a:lstStyle/>
          <a:p>
            <a:pPr>
              <a:buFont typeface="Wingdings" pitchFamily="2" charset="2"/>
              <a:buChar char="§"/>
            </a:pPr>
            <a:r>
              <a:rPr lang="en-US" sz="5800" dirty="0" smtClean="0"/>
              <a:t>Use warm and friendly language (Richmond, 2016)</a:t>
            </a:r>
          </a:p>
          <a:p>
            <a:pPr>
              <a:buFont typeface="Wingdings" pitchFamily="2" charset="2"/>
              <a:buChar char="§"/>
            </a:pPr>
            <a:r>
              <a:rPr lang="en-US" sz="5800" dirty="0" smtClean="0"/>
              <a:t>Rationale for assignments (Zinn, 2009)</a:t>
            </a:r>
          </a:p>
          <a:p>
            <a:pPr>
              <a:buFont typeface="Wingdings" pitchFamily="2" charset="2"/>
              <a:buChar char="§"/>
            </a:pPr>
            <a:r>
              <a:rPr lang="en-US" sz="5800" dirty="0" smtClean="0">
                <a:hlinkClick r:id="rId3"/>
              </a:rPr>
              <a:t>Share </a:t>
            </a:r>
            <a:r>
              <a:rPr lang="en-US" sz="5800" dirty="0" smtClean="0"/>
              <a:t>personal experiences (Collins &amp; Miller, 1994), humor, and compassion</a:t>
            </a:r>
          </a:p>
          <a:p>
            <a:pPr>
              <a:buFont typeface="Wingdings" pitchFamily="2" charset="2"/>
              <a:buChar char="§"/>
            </a:pPr>
            <a:r>
              <a:rPr lang="en-US" sz="5800" dirty="0" smtClean="0"/>
              <a:t>Use of images made no difference in students’ impressions of the course and the instructor (Harrington &amp; </a:t>
            </a:r>
            <a:r>
              <a:rPr lang="en-US" sz="5800" dirty="0" err="1" smtClean="0"/>
              <a:t>Gabert-Quillen</a:t>
            </a:r>
            <a:r>
              <a:rPr lang="en-US" sz="5800" dirty="0" smtClean="0"/>
              <a:t>, 2015)</a:t>
            </a:r>
          </a:p>
          <a:p>
            <a:pPr>
              <a:buFont typeface="Wingdings" pitchFamily="2" charset="2"/>
              <a:buChar char="§"/>
            </a:pPr>
            <a:r>
              <a:rPr lang="en-US" sz="5800" dirty="0" smtClean="0"/>
              <a:t>Write a longer, more detailed syllabus</a:t>
            </a:r>
          </a:p>
          <a:p>
            <a:pPr lvl="1">
              <a:buFont typeface="Wingdings" pitchFamily="2" charset="2"/>
              <a:buChar char="§"/>
            </a:pPr>
            <a:r>
              <a:rPr lang="en-US" sz="5000" dirty="0" smtClean="0"/>
              <a:t>As compared to students who read a brief syllabus, students who read a more detailed syllabus rated the instructor higher on several characteristics of teacher effectiveness (</a:t>
            </a:r>
            <a:r>
              <a:rPr lang="en-US" sz="5000" dirty="0" err="1" smtClean="0"/>
              <a:t>Saville</a:t>
            </a:r>
            <a:r>
              <a:rPr lang="en-US" sz="5000" dirty="0" smtClean="0"/>
              <a:t>, </a:t>
            </a:r>
            <a:r>
              <a:rPr lang="en-US" sz="5000" dirty="0" err="1" smtClean="0"/>
              <a:t>Zinn</a:t>
            </a:r>
            <a:r>
              <a:rPr lang="en-US" sz="5000" dirty="0" smtClean="0"/>
              <a:t>, Brown, &amp; </a:t>
            </a:r>
            <a:r>
              <a:rPr lang="en-US" sz="5000" dirty="0" err="1" smtClean="0"/>
              <a:t>Marchuk</a:t>
            </a:r>
            <a:r>
              <a:rPr lang="en-US" sz="5000" dirty="0" smtClean="0"/>
              <a:t>, 2010)</a:t>
            </a:r>
          </a:p>
          <a:p>
            <a:pPr lvl="1">
              <a:buFont typeface="Wingdings" pitchFamily="2" charset="2"/>
              <a:buChar char="§"/>
            </a:pPr>
            <a:r>
              <a:rPr lang="en-US" sz="5000" dirty="0" smtClean="0"/>
              <a:t>As compared to students who read short syllabi (6 pages), students who read medium (9 pages) or long (15 pages) syllabi had more positive impressions of the course and the instructor (Harrington &amp; </a:t>
            </a:r>
            <a:r>
              <a:rPr lang="en-US" sz="5000" dirty="0" err="1" smtClean="0"/>
              <a:t>Gabert-Quillen</a:t>
            </a:r>
            <a:r>
              <a:rPr lang="en-US" sz="5000" dirty="0" smtClean="0"/>
              <a:t>, 2015)</a:t>
            </a:r>
          </a:p>
          <a:p>
            <a:pPr>
              <a:buFont typeface="Wingdings" pitchFamily="2" charset="2"/>
              <a:buChar char="§"/>
            </a:pPr>
            <a:endParaRPr lang="en-US" sz="3200" dirty="0" smtClean="0"/>
          </a:p>
          <a:p>
            <a:pPr>
              <a:buFont typeface="Wingdings" pitchFamily="2" charset="2"/>
              <a:buChar cha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an effective syllabus:  General tips </a:t>
            </a:r>
            <a:r>
              <a:rPr lang="en-US" sz="3200" dirty="0" smtClean="0"/>
              <a:t>(Richmond, 2017)</a:t>
            </a:r>
            <a:endParaRPr lang="en-US" sz="32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US" sz="3200" dirty="0" smtClean="0"/>
              <a:t>An effective syllabus should include the following:</a:t>
            </a:r>
          </a:p>
          <a:p>
            <a:pPr lvl="1">
              <a:buFont typeface="Wingdings" pitchFamily="2" charset="2"/>
              <a:buChar char="§"/>
            </a:pPr>
            <a:r>
              <a:rPr lang="en-US" sz="3000" dirty="0" smtClean="0"/>
              <a:t>A statement of your teaching philosophy</a:t>
            </a:r>
          </a:p>
          <a:p>
            <a:pPr lvl="1">
              <a:buFont typeface="Wingdings" pitchFamily="2" charset="2"/>
              <a:buChar char="§"/>
            </a:pPr>
            <a:r>
              <a:rPr lang="en-US" sz="3000" dirty="0" smtClean="0"/>
              <a:t>Information about campus resources</a:t>
            </a:r>
          </a:p>
          <a:p>
            <a:pPr lvl="1">
              <a:buFont typeface="Wingdings" pitchFamily="2" charset="2"/>
              <a:buChar char="§"/>
            </a:pPr>
            <a:r>
              <a:rPr lang="en-US" sz="3000" dirty="0" smtClean="0"/>
              <a:t>Assignment descriptions</a:t>
            </a:r>
          </a:p>
          <a:p>
            <a:pPr lvl="1">
              <a:buFont typeface="Wingdings" pitchFamily="2" charset="2"/>
              <a:buChar char="§"/>
            </a:pPr>
            <a:r>
              <a:rPr lang="en-US" sz="3000" dirty="0" smtClean="0"/>
              <a:t>How to succeed in the course</a:t>
            </a:r>
          </a:p>
          <a:p>
            <a:pPr lvl="1">
              <a:buFont typeface="Wingdings" pitchFamily="2" charset="2"/>
              <a:buChar char="§"/>
            </a:pPr>
            <a:r>
              <a:rPr lang="en-US" sz="3000" dirty="0" smtClean="0"/>
              <a:t>Common pitfalls that students encounter</a:t>
            </a:r>
          </a:p>
          <a:p>
            <a:pPr>
              <a:buFont typeface="Wingdings" pitchFamily="2" charset="2"/>
              <a:buChar char="§"/>
            </a:pPr>
            <a:r>
              <a:rPr lang="en-US" sz="3200" dirty="0" smtClean="0"/>
              <a:t>The syllabus should be made available to students before the first day of class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Syllabus quizzes</a:t>
            </a:r>
            <a:endParaRPr lang="en-US" sz="36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US" sz="3200" dirty="0" smtClean="0"/>
              <a:t>Students who completed a take-home syllabus quiz did better on a subsequent in-class syllabus quiz than students who did not complete the take-home quiz </a:t>
            </a:r>
            <a:r>
              <a:rPr lang="en-US" sz="2600" dirty="0" smtClean="0"/>
              <a:t>(</a:t>
            </a:r>
            <a:r>
              <a:rPr lang="en-US" sz="2600" dirty="0" err="1" smtClean="0"/>
              <a:t>Raymark</a:t>
            </a:r>
            <a:r>
              <a:rPr lang="en-US" sz="2600" dirty="0" smtClean="0"/>
              <a:t> &amp; Connor-Greene, 2002)</a:t>
            </a:r>
          </a:p>
          <a:p>
            <a:pPr>
              <a:buFont typeface="Wingdings" pitchFamily="2" charset="2"/>
              <a:buChar char="§"/>
            </a:pPr>
            <a:r>
              <a:rPr lang="en-US" sz="3200" dirty="0" smtClean="0"/>
              <a:t>Syllabus quizzes should be worded from the perspective of the instructor, such as, “A student comes to you and…” </a:t>
            </a:r>
            <a:r>
              <a:rPr lang="en-US" sz="2600" dirty="0" smtClean="0"/>
              <a:t>(Richmond, 2017)</a:t>
            </a:r>
          </a:p>
          <a:p>
            <a:pPr>
              <a:buFont typeface="Wingdings" pitchFamily="2" charset="2"/>
              <a:buChar char="§"/>
            </a:pPr>
            <a:r>
              <a:rPr lang="en-US" sz="3200" dirty="0" smtClean="0"/>
              <a:t>More than one syllabus quiz should be given </a:t>
            </a:r>
            <a:r>
              <a:rPr lang="en-US" sz="2600" dirty="0" smtClean="0"/>
              <a:t>(Richmond, 2017)</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
            </a:pPr>
            <a:r>
              <a:rPr lang="en-US" dirty="0" smtClean="0"/>
              <a:t>Collins, N. L., &amp; Miller, L. C. (1994). Self-disclosure and liking: A meta-analytic review. </a:t>
            </a:r>
            <a:r>
              <a:rPr lang="en-US" i="1" dirty="0" smtClean="0"/>
              <a:t>Psychological Bulletin</a:t>
            </a:r>
            <a:r>
              <a:rPr lang="en-US" dirty="0" smtClean="0"/>
              <a:t>, </a:t>
            </a:r>
            <a:r>
              <a:rPr lang="en-US" i="1" dirty="0" smtClean="0"/>
              <a:t>116</a:t>
            </a:r>
            <a:r>
              <a:rPr lang="en-US" dirty="0" smtClean="0"/>
              <a:t>, 457-475. http://doi: 10.1037/0033-2909.116.3.457 </a:t>
            </a:r>
          </a:p>
          <a:p>
            <a:pPr>
              <a:buFont typeface="Wingdings" pitchFamily="2" charset="2"/>
              <a:buChar char="§"/>
            </a:pPr>
            <a:r>
              <a:rPr lang="en-US" dirty="0" smtClean="0"/>
              <a:t>Cullen, R., &amp; Harris, M. (2009). Assessing learner-</a:t>
            </a:r>
            <a:r>
              <a:rPr lang="en-US" dirty="0" err="1" smtClean="0"/>
              <a:t>centredness</a:t>
            </a:r>
            <a:r>
              <a:rPr lang="en-US" dirty="0" smtClean="0"/>
              <a:t> through course syllabi. </a:t>
            </a:r>
            <a:r>
              <a:rPr lang="en-US" i="1" dirty="0" smtClean="0"/>
              <a:t>Assessment &amp; Evaluation in Higher Education, 34</a:t>
            </a:r>
            <a:r>
              <a:rPr lang="en-US" dirty="0" smtClean="0"/>
              <a:t>(1), 115–125. http://doi:10.1080/02602930801956018</a:t>
            </a:r>
          </a:p>
          <a:p>
            <a:pPr>
              <a:buFont typeface="Wingdings" pitchFamily="2" charset="2"/>
              <a:buChar char="§"/>
            </a:pPr>
            <a:r>
              <a:rPr lang="en-US" dirty="0" smtClean="0"/>
              <a:t>Harrington, C. M., &amp; </a:t>
            </a:r>
            <a:r>
              <a:rPr lang="en-US" dirty="0" err="1" smtClean="0"/>
              <a:t>Gabert-Quillen</a:t>
            </a:r>
            <a:r>
              <a:rPr lang="en-US" dirty="0" smtClean="0"/>
              <a:t>, C. A. (2015). Syllabus length and use of images: An empirical investigation of student perceptions. </a:t>
            </a:r>
            <a:r>
              <a:rPr lang="en-US" i="1" dirty="0" smtClean="0"/>
              <a:t>Scholarship of Teaching and Learning in Psychology, 1, </a:t>
            </a:r>
            <a:r>
              <a:rPr lang="en-US" dirty="0" smtClean="0"/>
              <a:t>235–243. http://dx.doi.org/10.1037/stl0000040 </a:t>
            </a:r>
          </a:p>
          <a:p>
            <a:pPr>
              <a:buFont typeface="Wingdings" pitchFamily="2" charset="2"/>
              <a:buChar char="§"/>
            </a:pPr>
            <a:r>
              <a:rPr lang="en-US" dirty="0" err="1" smtClean="0"/>
              <a:t>Parkes</a:t>
            </a:r>
            <a:r>
              <a:rPr lang="en-US" dirty="0" smtClean="0"/>
              <a:t>, J., &amp; Harris, M. B. (2002). The purposes of a syllabus. </a:t>
            </a:r>
            <a:r>
              <a:rPr lang="en-US" i="1" dirty="0" smtClean="0"/>
              <a:t>College Teaching, 50</a:t>
            </a:r>
            <a:r>
              <a:rPr lang="en-US" dirty="0" smtClean="0"/>
              <a:t>(2), 55–61.  http://doi:10.1080/87567550209595875</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894</TotalTime>
  <Words>1092</Words>
  <Application>Microsoft Office PowerPoint</Application>
  <PresentationFormat>On-screen Show (4:3)</PresentationFormat>
  <Paragraphs>107</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Wingdings</vt:lpstr>
      <vt:lpstr>Retrospect</vt:lpstr>
      <vt:lpstr>The Science of Syllabi Construction</vt:lpstr>
      <vt:lpstr>The science of  syllabi construction</vt:lpstr>
      <vt:lpstr>The purposes of a syllabus</vt:lpstr>
      <vt:lpstr>Preparing an effective syllabus:  Learner-centered syllabi</vt:lpstr>
      <vt:lpstr>Preparing an effective syllabus:  Learner-centered syllabi</vt:lpstr>
      <vt:lpstr>Preparing an effective syllabus:  General tips</vt:lpstr>
      <vt:lpstr>Preparing an effective syllabus:  General tips (Richmond, 2017)</vt:lpstr>
      <vt:lpstr>Syllabus quizzes</vt:lpstr>
      <vt:lpstr>References</vt:lpstr>
      <vt:lpstr>References</vt:lpstr>
      <vt:lpstr>References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Research Methods!</dc:title>
  <dc:creator>Robin's laptop</dc:creator>
  <cp:lastModifiedBy>Elizabeth Wing Brooks</cp:lastModifiedBy>
  <cp:revision>212</cp:revision>
  <dcterms:created xsi:type="dcterms:W3CDTF">2017-08-17T12:49:41Z</dcterms:created>
  <dcterms:modified xsi:type="dcterms:W3CDTF">2018-03-22T20:27:57Z</dcterms:modified>
</cp:coreProperties>
</file>