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257" r:id="rId3"/>
    <p:sldId id="258" r:id="rId4"/>
    <p:sldId id="278" r:id="rId5"/>
    <p:sldId id="264" r:id="rId6"/>
    <p:sldId id="279" r:id="rId7"/>
    <p:sldId id="265" r:id="rId8"/>
    <p:sldId id="275" r:id="rId9"/>
    <p:sldId id="266" r:id="rId10"/>
    <p:sldId id="276" r:id="rId11"/>
    <p:sldId id="267" r:id="rId12"/>
    <p:sldId id="262" r:id="rId13"/>
    <p:sldId id="259" r:id="rId14"/>
    <p:sldId id="277" r:id="rId15"/>
    <p:sldId id="268" r:id="rId16"/>
    <p:sldId id="272" r:id="rId17"/>
    <p:sldId id="271" r:id="rId18"/>
    <p:sldId id="280" r:id="rId19"/>
    <p:sldId id="274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8846-B8E5-48AA-8062-8DE68A698BF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F2D82-BC45-4EDE-8D2C-7CDA96B8A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41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1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9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76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</a:t>
            </a:r>
            <a:r>
              <a:rPr lang="en-US" baseline="0" dirty="0"/>
              <a:t> where each of us will tell our 3-4 minute anecdote.  If you wish to include additional slides with your anecdote, you may do so here, or you can just send them to me and I will insert them into the presentation.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0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4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F2D82-BC45-4EDE-8D2C-7CDA96B8A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6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0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85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8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202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7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7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7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2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2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2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0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1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0E6D7-3879-41FA-938F-0A0CB48EAFDF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1C6AEF-AAFA-4BA6-BD4B-3F867DE6D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7jJ8ssGIU" TargetMode="Externa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1aYv1cf2P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RvHWU0izb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wSZ3XYUZM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FnMTHhKdk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-HZdU_VQvDI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HZ72NkBueU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nVX-uv-QPc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Together: Sensitive Situations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FLEX Day – September 27, 2016</a:t>
            </a:r>
          </a:p>
          <a:p>
            <a:r>
              <a:rPr lang="en-US" sz="2400" dirty="0"/>
              <a:t>1:30 PM – 3:20 PM</a:t>
            </a:r>
            <a:br>
              <a:rPr lang="en-US" sz="2400" dirty="0"/>
            </a:br>
            <a:r>
              <a:rPr lang="en-US" sz="2400" dirty="0"/>
              <a:t>Room 2470</a:t>
            </a:r>
          </a:p>
          <a:p>
            <a:r>
              <a:rPr lang="en-US" sz="2400" dirty="0"/>
              <a:t>Organized by Howard Blumenfeld, Steve </a:t>
            </a:r>
            <a:r>
              <a:rPr lang="en-US" sz="2400" dirty="0" err="1"/>
              <a:t>Chiolis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Marty Nash, and Marsha </a:t>
            </a:r>
            <a:r>
              <a:rPr lang="en-US" sz="2400" dirty="0" err="1"/>
              <a:t>Vernoga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3" y="402476"/>
            <a:ext cx="1887358" cy="1810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558" y="13269"/>
            <a:ext cx="4908461" cy="22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Difficult People</a:t>
            </a:r>
          </a:p>
        </p:txBody>
      </p:sp>
      <p:pic>
        <p:nvPicPr>
          <p:cNvPr id="6" name="pm7jJ8ssGI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930400"/>
            <a:ext cx="7514166" cy="4226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99270"/>
            <a:ext cx="2517249" cy="251724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444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Taking the Bull by the Horns.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33" y="2082947"/>
            <a:ext cx="8218693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Unrequited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How can someone avoid so much?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Lesson:  I create my own angst and suffering.  Learning to react.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70" y="334439"/>
            <a:ext cx="2517249" cy="2517249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249" y="3875314"/>
            <a:ext cx="3810437" cy="2835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4576770"/>
            <a:ext cx="292983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7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Your</a:t>
            </a:r>
            <a:r>
              <a:rPr lang="en-US" dirty="0"/>
              <a:t> Sensitive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3" y="2160588"/>
            <a:ext cx="9328429" cy="38814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/>
              <a:t>Group breakout session facilitators:</a:t>
            </a:r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1" dirty="0"/>
              <a:t>Marty Nash &amp; Marsha </a:t>
            </a:r>
            <a:r>
              <a:rPr lang="en-US" sz="4000" b="1" dirty="0" err="1"/>
              <a:t>Vernoga</a:t>
            </a:r>
            <a:endParaRPr lang="en-US" sz="4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b="1" dirty="0"/>
              <a:t>Howard Blumenfeld &amp; Steve </a:t>
            </a:r>
            <a:r>
              <a:rPr lang="en-US" sz="4000" b="1" dirty="0" err="1"/>
              <a:t>Chiolis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415" y="88822"/>
            <a:ext cx="2395143" cy="1841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92" y="4863086"/>
            <a:ext cx="1924266" cy="18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159"/>
          </a:xfrm>
        </p:spPr>
        <p:txBody>
          <a:bodyPr/>
          <a:lstStyle/>
          <a:p>
            <a:r>
              <a:rPr lang="en-US" dirty="0"/>
              <a:t>Questions to answer in groups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417" y="1225689"/>
            <a:ext cx="7565720" cy="6001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What is one of your most personally frustrating experiences you have had to deal with in this profession? </a:t>
            </a:r>
          </a:p>
          <a:p>
            <a:pPr lvl="1"/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Describe your experience teaching a sensitive topic or leading a sensitive discussion in the classroom.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How can we best support our colleagues who are going through their own sensitive situations? </a:t>
            </a:r>
            <a:br>
              <a:rPr lang="en-US" sz="2800" dirty="0"/>
            </a:br>
            <a:endParaRPr lang="en-US" sz="28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83277" y="193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31" y="230166"/>
            <a:ext cx="2619375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92" y="3124200"/>
            <a:ext cx="2826577" cy="1559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350" y="4913120"/>
            <a:ext cx="2279156" cy="1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52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Sensitive Situations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 are going to show four video clips.  Can you relate? </a:t>
            </a:r>
          </a:p>
          <a:p>
            <a:endParaRPr lang="en-US" dirty="0"/>
          </a:p>
        </p:txBody>
      </p:sp>
      <p:pic>
        <p:nvPicPr>
          <p:cNvPr id="4" name="Picture 3" descr="ryanng1o324science - Subscription Expir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23" y="292224"/>
            <a:ext cx="2491153" cy="1868365"/>
          </a:xfrm>
          <a:prstGeom prst="rect">
            <a:avLst/>
          </a:prstGeom>
        </p:spPr>
      </p:pic>
      <p:pic>
        <p:nvPicPr>
          <p:cNvPr id="5" name="Picture 4" descr="grades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7" y="4100975"/>
            <a:ext cx="3053130" cy="2471127"/>
          </a:xfrm>
          <a:prstGeom prst="rect">
            <a:avLst/>
          </a:prstGeom>
        </p:spPr>
      </p:pic>
      <p:pic>
        <p:nvPicPr>
          <p:cNvPr id="6" name="Picture 5" descr="This Side of Sunday: Karl Barth, False Peace &amp; Church Decisi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876" y="3533627"/>
            <a:ext cx="3810000" cy="3038475"/>
          </a:xfrm>
          <a:prstGeom prst="rect">
            <a:avLst/>
          </a:prstGeom>
        </p:spPr>
      </p:pic>
      <p:pic>
        <p:nvPicPr>
          <p:cNvPr id="7" name="Picture 6" descr="Video clips are short clips of video, usually part of a longe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04" y="3602953"/>
            <a:ext cx="3204796" cy="296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8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Controversies</a:t>
            </a:r>
          </a:p>
        </p:txBody>
      </p:sp>
      <p:pic>
        <p:nvPicPr>
          <p:cNvPr id="10" name="S1aYv1cf2P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1636" y="1930400"/>
            <a:ext cx="8022172" cy="45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4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Teaching Controversial Topics</a:t>
            </a:r>
          </a:p>
        </p:txBody>
      </p:sp>
      <p:pic>
        <p:nvPicPr>
          <p:cNvPr id="5" name="CRvHWU0izb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0070" y="1798638"/>
            <a:ext cx="7788501" cy="43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Disruptive Students</a:t>
            </a:r>
          </a:p>
        </p:txBody>
      </p:sp>
      <p:pic>
        <p:nvPicPr>
          <p:cNvPr id="6" name="jwSZ3XYUZM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726066"/>
            <a:ext cx="8181624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kid needs a champion</a:t>
            </a:r>
          </a:p>
        </p:txBody>
      </p:sp>
      <p:pic>
        <p:nvPicPr>
          <p:cNvPr id="7" name="SFnMTHhKdk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755096"/>
            <a:ext cx="7987695" cy="44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0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FCBEF"/>
                </a:solidFill>
              </a:rPr>
              <a:t>Pair Share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solidFill>
                  <a:srgbClr val="1F497D"/>
                </a:solidFill>
                <a:latin typeface="Calibri" charset="0"/>
              </a:rPr>
              <a:t>What video did you resonate most with and why?  What video surprised you the most?</a:t>
            </a:r>
            <a:br>
              <a:rPr lang="en-US" sz="3200" dirty="0">
                <a:solidFill>
                  <a:srgbClr val="1F497D"/>
                </a:solidFill>
                <a:latin typeface="Calibri" charset="0"/>
              </a:rPr>
            </a:br>
            <a:endParaRPr lang="en-US" sz="3200" dirty="0">
              <a:solidFill>
                <a:schemeClr val="tx1"/>
              </a:solidFill>
              <a:latin typeface="Calibri" charset="0"/>
            </a:endParaRPr>
          </a:p>
          <a:p>
            <a:r>
              <a:rPr lang="en-US" sz="3200" dirty="0">
                <a:solidFill>
                  <a:srgbClr val="1F497D"/>
                </a:solidFill>
                <a:latin typeface="Calibri" charset="0"/>
              </a:rPr>
              <a:t>How did you feel about the information presented in the videos?  </a:t>
            </a:r>
            <a:br>
              <a:rPr lang="en-US" sz="3200" dirty="0">
                <a:solidFill>
                  <a:srgbClr val="1F497D"/>
                </a:solidFill>
                <a:latin typeface="Calibri" charset="0"/>
              </a:rPr>
            </a:br>
            <a:endParaRPr lang="en-US" sz="3200" dirty="0">
              <a:solidFill>
                <a:schemeClr val="tx1"/>
              </a:solidFill>
              <a:latin typeface="Calibri" charset="0"/>
            </a:endParaRPr>
          </a:p>
          <a:p>
            <a:r>
              <a:rPr lang="en-US" sz="3200" dirty="0">
                <a:solidFill>
                  <a:srgbClr val="1F497D"/>
                </a:solidFill>
                <a:latin typeface="Calibri" charset="0"/>
              </a:rPr>
              <a:t>How may these videos be applicable to your life either personally or professionally?</a:t>
            </a:r>
            <a:endParaRPr lang="en-US" sz="3200" dirty="0">
              <a:solidFill>
                <a:schemeClr val="tx1"/>
              </a:solidFill>
              <a:latin typeface="Calibri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72671"/>
            <a:ext cx="2713566" cy="2604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426" y="4550541"/>
            <a:ext cx="2510717" cy="1885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33" y="0"/>
            <a:ext cx="173736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8" y="4286250"/>
            <a:ext cx="3368386" cy="247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77" y="2103553"/>
            <a:ext cx="2221121" cy="3042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319" y="320122"/>
            <a:ext cx="5825777" cy="6203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2" y="421294"/>
            <a:ext cx="3663950" cy="18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9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60589"/>
            <a:ext cx="8720666" cy="40116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Monthly small group conversations or campus activities</a:t>
            </a:r>
          </a:p>
          <a:p>
            <a:r>
              <a:rPr lang="en-US" sz="3600" dirty="0"/>
              <a:t>Next “Working Together” conversations will be held on Monday, October 24 </a:t>
            </a:r>
            <a:r>
              <a:rPr lang="en-US" sz="3600" dirty="0" smtClean="0"/>
              <a:t>(3:30-5) </a:t>
            </a:r>
            <a:r>
              <a:rPr lang="en-US" sz="3600" dirty="0"/>
              <a:t>and Wednesday, October 26 (2:30-4)</a:t>
            </a:r>
          </a:p>
          <a:p>
            <a:r>
              <a:rPr lang="en-US" sz="3600" dirty="0"/>
              <a:t>Details will be emailed out to the campus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935" y="160337"/>
            <a:ext cx="3344727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185" y="1352550"/>
            <a:ext cx="2794000" cy="300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51" y="1352550"/>
            <a:ext cx="3306763" cy="2194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Own Sensitive Situations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19" y="4087422"/>
            <a:ext cx="2867394" cy="2429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6" y="4738584"/>
            <a:ext cx="2014035" cy="1587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97" y="1363462"/>
            <a:ext cx="6184109" cy="51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8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 Department Roundtable (Howard Blumenfeld)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409" y="261900"/>
            <a:ext cx="2711745" cy="2676754"/>
          </a:xfrm>
          <a:prstGeom prst="rect">
            <a:avLst/>
          </a:prstGeom>
          <a:ln w="38100" cap="sq">
            <a:solidFill>
              <a:schemeClr val="tx1"/>
            </a:solidFill>
          </a:ln>
        </p:spPr>
      </p:pic>
      <p:pic>
        <p:nvPicPr>
          <p:cNvPr id="6" name="-HZdU_VQvDI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7334" y="2128611"/>
            <a:ext cx="7698215" cy="433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3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Math Department Roundtable (Howard Blumenfeld)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409" y="261900"/>
            <a:ext cx="2711745" cy="2676754"/>
          </a:xfrm>
          <a:prstGeom prst="rect">
            <a:avLst/>
          </a:prstGeom>
          <a:ln w="38100" cap="sq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7334" y="1930400"/>
            <a:ext cx="8043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Meetings, meetings,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Arguments and hurt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silent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Everyone must have a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493" y="4822521"/>
            <a:ext cx="7675411" cy="167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1" y="4534421"/>
            <a:ext cx="3098104" cy="23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8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the Anecdote: A Student in Need (Marty Nash)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289" y="116620"/>
            <a:ext cx="2631157" cy="26677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lHZ72NkBue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07477" y="2090371"/>
            <a:ext cx="7426569" cy="41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the Anecdote: A Student in Need (Marty Nash)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863" y="1931988"/>
            <a:ext cx="8255124" cy="39703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rebuchet MS" charset="0"/>
              </a:rPr>
              <a:t>The unexpected: "I have no expertise in this."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Do something, now: How an anecdote gave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 simple conversation and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The follow-up: Little things make a difference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289" y="116620"/>
            <a:ext cx="2631157" cy="26677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 descr="BIANCO SUL NERO: DIAGNOSI DI DISABILITA' CON L. 104 MA SENZA SOSTEGN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89" y="4206856"/>
            <a:ext cx="2286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FCBEF"/>
                </a:solidFill>
              </a:rPr>
              <a:t>The Psychic Sounds of Silence: Why Must We Always Be Talking?</a:t>
            </a:r>
            <a:endParaRPr lang="en-US" dirty="0"/>
          </a:p>
        </p:txBody>
      </p:sp>
      <p:pic>
        <p:nvPicPr>
          <p:cNvPr id="5" name="KnVX-uv-QP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4466" y="2009310"/>
            <a:ext cx="7697232" cy="4329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04" y="243174"/>
            <a:ext cx="2453042" cy="2617940"/>
          </a:xfrm>
          <a:prstGeom prst="rect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86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FCBEF"/>
                </a:solidFill>
              </a:rPr>
              <a:t>The Psychic Sounds of Silence: Why Must We Always Be Talking?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863" y="1931988"/>
            <a:ext cx="9302750" cy="261610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Silence Is Not an Educational Abyss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Space for Speech and Silence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Staying in the Sensitive Space &amp; Welcoming Silence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Misinterpreting Silence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987" y="365837"/>
            <a:ext cx="2453042" cy="2617940"/>
          </a:xfrm>
          <a:prstGeom prst="rect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24400" y="2799111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2497" y="4675250"/>
            <a:ext cx="7524054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dirty="0"/>
              <a:t>"Silence gives us a chance to reflect on what we have said and heard, and silence itself can be a sort of speech, emerging from the deepest parts of ourselves, of others,of the world"</a:t>
            </a:r>
          </a:p>
          <a:p>
            <a:pPr algn="ctr"/>
            <a:r>
              <a:rPr lang="en-US" sz="2000" dirty="0"/>
              <a:t>--Parker J.Palmer, </a:t>
            </a:r>
            <a:r>
              <a:rPr lang="en-US" sz="2000" u="sng" dirty="0"/>
              <a:t>The Courage to Teach</a:t>
            </a:r>
            <a:r>
              <a:rPr lang="en-US" sz="2000" dirty="0"/>
              <a:t> (77).</a:t>
            </a:r>
          </a:p>
        </p:txBody>
      </p:sp>
      <p:pic>
        <p:nvPicPr>
          <p:cNvPr id="7" name="Picture 6" descr="Discipline of Silence | The Conscious Proce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5" y="5378167"/>
            <a:ext cx="2359102" cy="13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465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1849</TotalTime>
  <Words>478</Words>
  <Application>Microsoft Office PowerPoint</Application>
  <PresentationFormat>Widescreen</PresentationFormat>
  <Paragraphs>72</Paragraphs>
  <Slides>20</Slides>
  <Notes>13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Facet</vt:lpstr>
      <vt:lpstr>Working Together: Sensitive Situations</vt:lpstr>
      <vt:lpstr>PowerPoint Presentation</vt:lpstr>
      <vt:lpstr>Our Own Sensitive Situations</vt:lpstr>
      <vt:lpstr>The Math Department Roundtable (Howard Blumenfeld)</vt:lpstr>
      <vt:lpstr>The Math Department Roundtable (Howard Blumenfeld)</vt:lpstr>
      <vt:lpstr>The Power of the Anecdote: A Student in Need (Marty Nash)</vt:lpstr>
      <vt:lpstr>The Power of the Anecdote: A Student in Need (Marty Nash)</vt:lpstr>
      <vt:lpstr>The Psychic Sounds of Silence: Why Must We Always Be Talking?</vt:lpstr>
      <vt:lpstr>The Psychic Sounds of Silence: Why Must We Always Be Talking?</vt:lpstr>
      <vt:lpstr>Dealing with Difficult People</vt:lpstr>
      <vt:lpstr>Taking the Bull by the Horns.</vt:lpstr>
      <vt:lpstr>Your Sensitive Situations</vt:lpstr>
      <vt:lpstr>Questions to answer in groups</vt:lpstr>
      <vt:lpstr>Other Sensitive Situations</vt:lpstr>
      <vt:lpstr>Grading Controversies</vt:lpstr>
      <vt:lpstr>Teaching Controversial Topics</vt:lpstr>
      <vt:lpstr>Dealing with Disruptive Students</vt:lpstr>
      <vt:lpstr>Every kid needs a champion</vt:lpstr>
      <vt:lpstr>Pair Share</vt:lpstr>
      <vt:lpstr>Where do we go from here?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</dc:title>
  <dc:creator>Howard Blumenfeld</dc:creator>
  <cp:lastModifiedBy>Howard Blumenfeld</cp:lastModifiedBy>
  <cp:revision>159</cp:revision>
  <dcterms:created xsi:type="dcterms:W3CDTF">2016-01-11T21:58:29Z</dcterms:created>
  <dcterms:modified xsi:type="dcterms:W3CDTF">2016-09-28T00:19:21Z</dcterms:modified>
</cp:coreProperties>
</file>