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5" r:id="rId3"/>
    <p:sldId id="277" r:id="rId4"/>
    <p:sldId id="272" r:id="rId5"/>
    <p:sldId id="288" r:id="rId6"/>
    <p:sldId id="273" r:id="rId7"/>
    <p:sldId id="289" r:id="rId8"/>
    <p:sldId id="278" r:id="rId9"/>
    <p:sldId id="287" r:id="rId10"/>
    <p:sldId id="276" r:id="rId11"/>
    <p:sldId id="281" r:id="rId12"/>
    <p:sldId id="279" r:id="rId13"/>
    <p:sldId id="257" r:id="rId14"/>
    <p:sldId id="269" r:id="rId15"/>
    <p:sldId id="258" r:id="rId16"/>
    <p:sldId id="266" r:id="rId17"/>
    <p:sldId id="268" r:id="rId18"/>
    <p:sldId id="280" r:id="rId19"/>
    <p:sldId id="259" r:id="rId20"/>
    <p:sldId id="286" r:id="rId21"/>
    <p:sldId id="260" r:id="rId22"/>
    <p:sldId id="267" r:id="rId23"/>
    <p:sldId id="265" r:id="rId24"/>
    <p:sldId id="285" r:id="rId25"/>
    <p:sldId id="284" r:id="rId26"/>
    <p:sldId id="264" r:id="rId27"/>
    <p:sldId id="261" r:id="rId28"/>
    <p:sldId id="262" r:id="rId29"/>
    <p:sldId id="263" r:id="rId30"/>
    <p:sldId id="283" r:id="rId31"/>
    <p:sldId id="282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24" autoAdjust="0"/>
  </p:normalViewPr>
  <p:slideViewPr>
    <p:cSldViewPr>
      <p:cViewPr varScale="1">
        <p:scale>
          <a:sx n="65" d="100"/>
          <a:sy n="65" d="100"/>
        </p:scale>
        <p:origin x="98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6C77833-6B03-4303-AA8E-BCC8962CA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72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BB575E6-6505-4EEC-AF61-AEC1BD4FE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46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1" hangingPunct="1">
              <a:defRPr/>
            </a:pP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828800"/>
            <a:ext cx="4572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8A2A-1BA0-4049-857E-6061A45D4B5E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F15CD-6EEA-4500-8F4B-009A1B4F5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29BE5-4FE0-47A6-A704-24861922699C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46274-8DD0-4DC9-A243-24D76BB30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0E3F8-ABED-45E4-B62E-76A095DB73D5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3A93-3D0B-467F-BA3C-DEF1C461F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0E03F-D321-4E64-97E3-605B5F7B25F1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B564-1936-4A36-9431-374A2A27D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03B8E-BC99-4656-9E11-D32A79EDB543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36E6-2190-4A09-9990-CF6CFBCB2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0E023-C1ED-4528-B9EB-8949A393E306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C2340-869E-4DAC-A3A8-EB46F4D7E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45FF-0848-4B67-A79D-B5DF8C0C050A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FF19-0B53-4377-B087-9ECCB24D1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0CC2F-711E-4D01-AC52-C0F65AFC3F7F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F1C84-D2B2-4DEF-BF8C-5FE56A91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26773-F52B-4781-9174-9A10EAEA0BC4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EFAC-AEF8-45AE-9198-15629FA20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E1B7C-55CC-4A78-A044-938B93EDE9BB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2D783-195C-4327-81FA-7D9FCE379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01C44-FD5E-4DE2-B9F3-8CD1862A5CEF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029F3-8598-409B-9C1A-263824B21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Arc 2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1" hangingPunct="1">
              <a:defRPr/>
            </a:pP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6038FBA5-52BE-4D9D-9312-7D9F45BA320C}" type="datetime1">
              <a:rPr lang="en-US"/>
              <a:pPr>
                <a:defRPr/>
              </a:pPr>
              <a:t>1/9/2018</a:t>
            </a:fld>
            <a:endParaRPr lang="en-US"/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60BAD112-E389-4EA8-93CC-18FE86FA3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0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1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/>
      <p:bldP spid="171012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1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101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1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101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1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101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1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101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10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10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-1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-1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-1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a.org/" TargetMode="External"/><Relationship Id="rId2" Type="http://schemas.openxmlformats.org/officeDocument/2006/relationships/hyperlink" Target="https://www.compassstudenthealthinsuranc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ravelinsure.com/what/susahigh.asp" TargetMode="External"/><Relationship Id="rId4" Type="http://schemas.openxmlformats.org/officeDocument/2006/relationships/hyperlink" Target="http://www.internationalstudentinsurance.com/student-health-insurance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AEB38C-AA8A-4773-ACB0-D5AC3B86B015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049ADB-5188-4808-8315-77B6B25F224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629879" y="154434"/>
            <a:ext cx="6478625" cy="1582378"/>
          </a:xfrm>
        </p:spPr>
        <p:txBody>
          <a:bodyPr/>
          <a:lstStyle/>
          <a:p>
            <a:pPr eaLnBrk="1" hangingPunct="1"/>
            <a:r>
              <a:rPr lang="en-US" dirty="0" smtClean="0"/>
              <a:t>Tuberculosis (TB) Testing and Health Insurance</a:t>
            </a: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541240" y="2000436"/>
            <a:ext cx="6423248" cy="1752600"/>
          </a:xfrm>
        </p:spPr>
        <p:txBody>
          <a:bodyPr/>
          <a:lstStyle/>
          <a:p>
            <a:pPr eaLnBrk="1" hangingPunct="1">
              <a:buFont typeface="Wingdings" pitchFamily="-1" charset="2"/>
              <a:buNone/>
            </a:pPr>
            <a:r>
              <a:rPr lang="en-US" dirty="0" smtClean="0"/>
              <a:t>New International Student Orientation Spring 2018</a:t>
            </a:r>
          </a:p>
        </p:txBody>
      </p:sp>
      <p:pic>
        <p:nvPicPr>
          <p:cNvPr id="3078" name="Picture 1029" descr="MCj042416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9950" y="3161245"/>
            <a:ext cx="1776413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Chest X-ray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772816"/>
            <a:ext cx="6096000" cy="4114800"/>
          </a:xfrm>
        </p:spPr>
        <p:txBody>
          <a:bodyPr/>
          <a:lstStyle/>
          <a:p>
            <a:r>
              <a:rPr lang="en-US" sz="3600" dirty="0" smtClean="0"/>
              <a:t>Positive Skin test = exposure</a:t>
            </a:r>
          </a:p>
          <a:p>
            <a:r>
              <a:rPr lang="en-US" sz="3600" dirty="0" smtClean="0"/>
              <a:t>Chest X-ray necessary</a:t>
            </a:r>
          </a:p>
          <a:p>
            <a:r>
              <a:rPr lang="en-US" sz="3600" dirty="0" smtClean="0"/>
              <a:t>Valley Care Hospital </a:t>
            </a:r>
          </a:p>
          <a:p>
            <a:pPr>
              <a:buNone/>
            </a:pPr>
            <a:r>
              <a:rPr lang="en-US" sz="3600" dirty="0" smtClean="0"/>
              <a:t>	(555 West Las Positas Blvd, Pleasanton)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pic>
        <p:nvPicPr>
          <p:cNvPr id="1026" name="Picture 2" descr="C:\Documents and Settings\sday\Local Settings\Temporary Internet Files\Content.IE5\XZPATV6V\MP90030570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08" y="764704"/>
            <a:ext cx="2628914" cy="2576336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5621424"/>
            <a:ext cx="3810000" cy="72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Test Result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772" y="1938040"/>
            <a:ext cx="6480720" cy="4114800"/>
          </a:xfrm>
        </p:spPr>
        <p:txBody>
          <a:bodyPr/>
          <a:lstStyle/>
          <a:p>
            <a:r>
              <a:rPr lang="en-US" sz="3600" dirty="0" smtClean="0"/>
              <a:t>Bring copy of TB test result (Skin test or Chest X-ray test) to the ISP Office in Building #1600 by </a:t>
            </a:r>
            <a:r>
              <a:rPr lang="en-US" sz="3600" u="sng" dirty="0" smtClean="0"/>
              <a:t>January 31, 2018</a:t>
            </a:r>
            <a:r>
              <a:rPr lang="en-US" sz="36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pic>
        <p:nvPicPr>
          <p:cNvPr id="6" name="Content Placeholder 5" descr="health-insurance-clevelan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4800" y="1841967"/>
            <a:ext cx="6081576" cy="403530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5E4FDC7-9320-4A16-99D0-A1946EAE1732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5C0F0-A620-4A48-8818-4612392FB98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1223628" y="609600"/>
            <a:ext cx="7691772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Health Insurance Requirements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3200" dirty="0" smtClean="0"/>
              <a:t>Continuous Health Insurance coverage throughout each semester at LPC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3200" dirty="0" smtClean="0"/>
              <a:t>Must be purchased and shown to ISP Office by </a:t>
            </a:r>
            <a:r>
              <a:rPr lang="en-US" sz="3200" b="1" dirty="0" smtClean="0"/>
              <a:t>January 31, 2018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sz="3200" dirty="0" smtClean="0"/>
              <a:t>Must include </a:t>
            </a:r>
            <a:r>
              <a:rPr lang="en-US" sz="3200" u="sng" dirty="0" smtClean="0"/>
              <a:t>repatriation</a:t>
            </a:r>
            <a:r>
              <a:rPr lang="en-US" sz="3200" dirty="0" smtClean="0"/>
              <a:t> and </a:t>
            </a:r>
            <a:r>
              <a:rPr lang="en-US" sz="3200" u="sng" dirty="0" smtClean="0"/>
              <a:t>medical evacuation</a:t>
            </a:r>
          </a:p>
          <a:p>
            <a:pPr eaLnBrk="1" hangingPunct="1">
              <a:buFont typeface="Wingdings" pitchFamily="-1" charset="2"/>
              <a:buNone/>
              <a:defRPr/>
            </a:pP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2F8EC9C-0954-4DCB-83C6-7BA50BB3BA88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0491D8-19C1-4DAE-819C-0C13C7BD5B7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1187624" y="609600"/>
            <a:ext cx="7727776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Health Insurance Requirements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19400" y="1981200"/>
            <a:ext cx="6096000" cy="4579938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u="sng" dirty="0" smtClean="0"/>
              <a:t>Repatriation</a:t>
            </a:r>
            <a:r>
              <a:rPr lang="en-US" dirty="0" smtClean="0"/>
              <a:t> </a:t>
            </a:r>
          </a:p>
          <a:p>
            <a:pPr marL="400050" lvl="1" indent="0" eaLnBrk="1" hangingPunct="1">
              <a:buNone/>
              <a:defRPr/>
            </a:pPr>
            <a:r>
              <a:rPr lang="en-US" dirty="0" smtClean="0"/>
              <a:t>The return of your bodily remains or ashes in case of death to your home country.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evacuation </a:t>
            </a:r>
            <a:endParaRPr lang="en-US" dirty="0" smtClean="0"/>
          </a:p>
          <a:p>
            <a:pPr marL="400050" lvl="1" indent="0" eaLnBrk="1" hangingPunct="1">
              <a:buNone/>
              <a:defRPr/>
            </a:pPr>
            <a:r>
              <a:rPr lang="en-US" dirty="0" smtClean="0"/>
              <a:t>Coverage for a medical condition that warrants immediate transportation to another adequate medical facility.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880B2E8-EC35-4379-9AD0-BD5414D439B5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CAD4AB-683C-44F7-8A07-355A871ABC1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xfrm>
            <a:off x="179512" y="620688"/>
            <a:ext cx="8807896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Why Health Insurance is Important?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735263" y="1916113"/>
            <a:ext cx="6180137" cy="4500562"/>
          </a:xfrm>
        </p:spPr>
        <p:txBody>
          <a:bodyPr/>
          <a:lstStyle/>
          <a:p>
            <a:pPr eaLnBrk="1" hangingPunct="1"/>
            <a:r>
              <a:rPr lang="en-US" dirty="0" smtClean="0"/>
              <a:t>Health care in the U.S. is very good, but most expensive in the world</a:t>
            </a:r>
          </a:p>
          <a:p>
            <a:pPr eaLnBrk="1" hangingPunct="1"/>
            <a:r>
              <a:rPr lang="en-US" dirty="0" smtClean="0"/>
              <a:t>Can not predict a serious illness or accident</a:t>
            </a:r>
          </a:p>
          <a:p>
            <a:pPr eaLnBrk="1" hangingPunct="1"/>
            <a:r>
              <a:rPr lang="en-US" dirty="0" smtClean="0"/>
              <a:t>Large, unpaid medicals bills will seriously effect your financial status and ability to continue studying</a:t>
            </a:r>
          </a:p>
          <a:p>
            <a:pPr eaLnBrk="1" hangingPunct="1"/>
            <a:r>
              <a:rPr lang="en-US" dirty="0" smtClean="0"/>
              <a:t>U.S. Government support agencies will not assist with payment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F7C435-9B7D-4A59-ADEC-50B3C6AE247F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40F2B6-24CB-4A6C-84C0-C0C3C06DAE2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1620" y="609600"/>
            <a:ext cx="7763780" cy="1143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Example Costs </a:t>
            </a:r>
            <a:br>
              <a:rPr lang="en-US" sz="4400" dirty="0" smtClean="0"/>
            </a:br>
            <a:r>
              <a:rPr lang="en-US" sz="4400" dirty="0" smtClean="0"/>
              <a:t>(local averages without insurance)	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981200"/>
            <a:ext cx="6096000" cy="4724400"/>
          </a:xfrm>
        </p:spPr>
        <p:txBody>
          <a:bodyPr/>
          <a:lstStyle/>
          <a:p>
            <a:pPr eaLnBrk="1" hangingPunct="1"/>
            <a:r>
              <a:rPr lang="en-US" sz="2600" b="1" dirty="0" smtClean="0"/>
              <a:t>Hospital Room =</a:t>
            </a:r>
            <a:r>
              <a:rPr lang="en-US" sz="2600" dirty="0" smtClean="0"/>
              <a:t> </a:t>
            </a:r>
          </a:p>
          <a:p>
            <a:pPr eaLnBrk="1" hangingPunct="1"/>
            <a:r>
              <a:rPr lang="en-US" sz="2600" dirty="0" smtClean="0"/>
              <a:t>$7,385 per day</a:t>
            </a:r>
          </a:p>
          <a:p>
            <a:pPr eaLnBrk="1" hangingPunct="1"/>
            <a:r>
              <a:rPr lang="en-US" sz="2600" b="1" dirty="0" smtClean="0"/>
              <a:t>Doctor visits =</a:t>
            </a:r>
          </a:p>
          <a:p>
            <a:pPr eaLnBrk="1" hangingPunct="1"/>
            <a:r>
              <a:rPr lang="en-US" sz="2600" dirty="0" smtClean="0"/>
              <a:t>$163</a:t>
            </a:r>
          </a:p>
          <a:p>
            <a:pPr eaLnBrk="1" hangingPunct="1"/>
            <a:r>
              <a:rPr lang="en-US" sz="2600" b="1" dirty="0" smtClean="0"/>
              <a:t>Emergency Room =</a:t>
            </a:r>
          </a:p>
          <a:p>
            <a:pPr eaLnBrk="1" hangingPunct="1"/>
            <a:r>
              <a:rPr lang="en-US" sz="2600" dirty="0" smtClean="0"/>
              <a:t>$957</a:t>
            </a:r>
          </a:p>
          <a:p>
            <a:pPr eaLnBrk="1" hangingPunct="1"/>
            <a:r>
              <a:rPr lang="en-US" sz="2600" b="1" dirty="0" smtClean="0"/>
              <a:t>Ambulance =</a:t>
            </a:r>
          </a:p>
          <a:p>
            <a:pPr eaLnBrk="1" hangingPunct="1"/>
            <a:r>
              <a:rPr lang="en-US" sz="2600" dirty="0" smtClean="0"/>
              <a:t>$2,000</a:t>
            </a:r>
          </a:p>
          <a:p>
            <a:pPr eaLnBrk="1" hangingPunct="1"/>
            <a:r>
              <a:rPr lang="en-US" sz="2600" b="1" dirty="0" smtClean="0"/>
              <a:t>Maternity =</a:t>
            </a:r>
          </a:p>
          <a:p>
            <a:pPr eaLnBrk="1" hangingPunct="1"/>
            <a:r>
              <a:rPr lang="en-US" sz="2600" dirty="0" smtClean="0"/>
              <a:t>$23,590</a:t>
            </a:r>
          </a:p>
        </p:txBody>
      </p:sp>
      <p:pic>
        <p:nvPicPr>
          <p:cNvPr id="7174" name="Picture 7" descr="MCj044039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7988" y="34290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Important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1881188"/>
            <a:ext cx="6096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Premium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– the amount you pay for insurance each month/term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b="1" u="sng" dirty="0" smtClean="0"/>
              <a:t>Deductible</a:t>
            </a:r>
            <a:r>
              <a:rPr lang="en-US" sz="2400" dirty="0" smtClean="0"/>
              <a:t> – This is the amount of money you have to pay toward a medical bill before the insurance company pays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Co-pay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– the specific amount which you must pay to a provider or pharmacy at the time of service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400" b="1" u="sng" dirty="0" smtClean="0"/>
              <a:t>Co-insurance</a:t>
            </a:r>
            <a:r>
              <a:rPr lang="en-US" sz="2400" dirty="0" smtClean="0"/>
              <a:t> – the amount you pay after you have paid your deductible for any illness or injury. Usually given as a percentage, such as 80%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B8A1137-936A-4DD8-921E-871E46CE7B81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5284D-13E9-4FE9-BB21-B8732D39A8D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079612" y="609600"/>
            <a:ext cx="7835788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Important Definitions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1881188"/>
            <a:ext cx="6096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u="sng" dirty="0" smtClean="0"/>
              <a:t>Exclusions</a:t>
            </a:r>
            <a:r>
              <a:rPr lang="en-US" sz="2400" dirty="0" smtClean="0"/>
              <a:t> – illness, injuries, or medical conditions that the insurance does not cover.</a:t>
            </a:r>
          </a:p>
          <a:p>
            <a:pPr eaLnBrk="1" hangingPunct="1"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Provider Network </a:t>
            </a:r>
            <a:r>
              <a:rPr lang="en-US" sz="2400" dirty="0" smtClean="0"/>
              <a:t>– Doctors, hospitals, and other health care providers who have contracted to provide specific medical care at negotiated prices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B8A1137-936A-4DD8-921E-871E46CE7B81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5284D-13E9-4FE9-BB21-B8732D39A8D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6CB1C0-45EF-46B3-AF00-340C2DD949C3}" type="datetime1">
              <a:rPr lang="en-US" smtClean="0"/>
              <a:pPr/>
              <a:t>1/9/2018</a:t>
            </a:fld>
            <a:endParaRPr lang="en-US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6A33BE-2B77-4AA0-8F26-6AD54976D4B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Recommended Levels of Coverage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Provides a minimum of $100,000 for each accident and illness</a:t>
            </a:r>
          </a:p>
          <a:p>
            <a:pPr eaLnBrk="1" hangingPunct="1"/>
            <a:r>
              <a:rPr lang="en-US" dirty="0" smtClean="0"/>
              <a:t>Repatriation of remains of $25,000</a:t>
            </a:r>
          </a:p>
          <a:p>
            <a:pPr eaLnBrk="1" hangingPunct="1"/>
            <a:r>
              <a:rPr lang="en-US" dirty="0" smtClean="0"/>
              <a:t>Medical evacuation expenses of $50,000</a:t>
            </a:r>
          </a:p>
          <a:p>
            <a:pPr eaLnBrk="1" hangingPunct="1"/>
            <a:r>
              <a:rPr lang="en-US" dirty="0" smtClean="0"/>
              <a:t>Has a deductible of $500 or less per illness</a:t>
            </a:r>
          </a:p>
        </p:txBody>
      </p:sp>
      <p:pic>
        <p:nvPicPr>
          <p:cNvPr id="9222" name="Picture 9" descr="MCBD06639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977680"/>
            <a:ext cx="1727920" cy="172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09600"/>
            <a:ext cx="7727776" cy="1143000"/>
          </a:xfrm>
        </p:spPr>
        <p:txBody>
          <a:bodyPr/>
          <a:lstStyle/>
          <a:p>
            <a:r>
              <a:rPr lang="en-US" dirty="0" smtClean="0"/>
              <a:t>Tuberculosis (TB)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All International students must show proof that they are free of active Tuberculosis.</a:t>
            </a:r>
          </a:p>
          <a:p>
            <a:r>
              <a:rPr lang="en-US" sz="3600" dirty="0" smtClean="0"/>
              <a:t>Must be submitted to ISP by Wednesday, January </a:t>
            </a:r>
            <a:r>
              <a:rPr lang="en-US" sz="3600" b="1" dirty="0" smtClean="0"/>
              <a:t>31, 2018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6CB1C0-45EF-46B3-AF00-340C2DD949C3}" type="datetime1">
              <a:rPr lang="en-US" smtClean="0"/>
              <a:pPr/>
              <a:t>1/9/2018</a:t>
            </a:fld>
            <a:endParaRPr lang="en-US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6A33BE-2B77-4AA0-8F26-6AD54976D4B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Insurance Coverage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Comprehensive Health Insurance</a:t>
            </a:r>
          </a:p>
          <a:p>
            <a:pPr eaLnBrk="1" hangingPunct="1"/>
            <a:r>
              <a:rPr lang="en-US" dirty="0" smtClean="0"/>
              <a:t>Limited Health Insurance</a:t>
            </a:r>
          </a:p>
        </p:txBody>
      </p:sp>
    </p:spTree>
    <p:extLst>
      <p:ext uri="{BB962C8B-B14F-4D97-AF65-F5344CB8AC3E}">
        <p14:creationId xmlns:p14="http://schemas.microsoft.com/office/powerpoint/2010/main" val="1349924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FBF24C0-329E-4C55-97D1-44B0243FACE9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AF18F3-C4AB-4427-AFDC-855785C0F05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title"/>
          </p:nvPr>
        </p:nvSpPr>
        <p:spPr>
          <a:xfrm>
            <a:off x="503548" y="609600"/>
            <a:ext cx="8411852" cy="11430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Things to consider when purchasing Health Insurance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Premium</a:t>
            </a:r>
            <a:r>
              <a:rPr lang="en-US" dirty="0" smtClean="0"/>
              <a:t> and </a:t>
            </a:r>
            <a:r>
              <a:rPr lang="en-US" b="1" dirty="0" smtClean="0"/>
              <a:t>Deductible</a:t>
            </a:r>
            <a:r>
              <a:rPr lang="en-US" dirty="0" smtClean="0"/>
              <a:t> Costs  The higher the deductible, the lower the premium</a:t>
            </a:r>
          </a:p>
          <a:p>
            <a:pPr eaLnBrk="1" hangingPunct="1"/>
            <a:r>
              <a:rPr lang="en-US" b="1" dirty="0" smtClean="0"/>
              <a:t>Co-pay</a:t>
            </a:r>
            <a:r>
              <a:rPr lang="en-US" dirty="0" smtClean="0"/>
              <a:t> costs</a:t>
            </a:r>
          </a:p>
          <a:p>
            <a:pPr eaLnBrk="1" hangingPunct="1"/>
            <a:r>
              <a:rPr lang="en-US" dirty="0" smtClean="0"/>
              <a:t>Maximum Benefits</a:t>
            </a:r>
          </a:p>
          <a:p>
            <a:pPr eaLnBrk="1" hangingPunct="1"/>
            <a:r>
              <a:rPr lang="en-US" b="1" dirty="0" smtClean="0"/>
              <a:t>Exclusions</a:t>
            </a:r>
          </a:p>
          <a:p>
            <a:pPr eaLnBrk="1" hangingPunct="1"/>
            <a:r>
              <a:rPr lang="en-US" dirty="0" smtClean="0"/>
              <a:t>Age-Based Premiums</a:t>
            </a:r>
          </a:p>
          <a:p>
            <a:pPr eaLnBrk="1" hangingPunct="1"/>
            <a:r>
              <a:rPr lang="en-US" b="1" dirty="0" smtClean="0"/>
              <a:t>Provider Network</a:t>
            </a:r>
          </a:p>
          <a:p>
            <a:pPr eaLnBrk="1" hangingPunct="1"/>
            <a:r>
              <a:rPr lang="en-US" dirty="0" smtClean="0"/>
              <a:t>Prescription Coverage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EAD8844-3310-4D14-A4AE-F11B16CCEA26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A7558-7673-450D-8B7E-FDE1A15FDC4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Insurance Costs	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5263" y="1981200"/>
            <a:ext cx="6180137" cy="4471988"/>
          </a:xfrm>
        </p:spPr>
        <p:txBody>
          <a:bodyPr/>
          <a:lstStyle/>
          <a:p>
            <a:pPr eaLnBrk="1" hangingPunct="1"/>
            <a:r>
              <a:rPr lang="en-US" sz="2500" b="1" dirty="0" smtClean="0"/>
              <a:t>Chabot-Las Positas College </a:t>
            </a:r>
          </a:p>
          <a:p>
            <a:pPr eaLnBrk="1" hangingPunct="1"/>
            <a:r>
              <a:rPr lang="en-US" sz="2500" dirty="0" smtClean="0"/>
              <a:t>Anthem Blue Cross High HMO - </a:t>
            </a:r>
            <a:r>
              <a:rPr lang="en-US" sz="2500" b="1" dirty="0" smtClean="0"/>
              <a:t>$1,028.34 per month </a:t>
            </a:r>
          </a:p>
          <a:p>
            <a:pPr eaLnBrk="1" hangingPunct="1"/>
            <a:r>
              <a:rPr lang="en-US" sz="2500" b="1" dirty="0" smtClean="0"/>
              <a:t>(Employee pays $85 per month)</a:t>
            </a:r>
          </a:p>
          <a:p>
            <a:pPr eaLnBrk="1" hangingPunct="1"/>
            <a:r>
              <a:rPr lang="en-US" sz="2500" b="1" dirty="0" smtClean="0"/>
              <a:t>+ $62.88 </a:t>
            </a:r>
            <a:r>
              <a:rPr lang="en-US" sz="2500" dirty="0" smtClean="0"/>
              <a:t>Dental per month</a:t>
            </a:r>
          </a:p>
          <a:p>
            <a:pPr eaLnBrk="1" hangingPunct="1"/>
            <a:r>
              <a:rPr lang="en-US" sz="2500" b="1" dirty="0" smtClean="0"/>
              <a:t>+ $11.71 </a:t>
            </a:r>
            <a:r>
              <a:rPr lang="en-US" sz="2500" dirty="0" smtClean="0"/>
              <a:t>Vision per month</a:t>
            </a:r>
          </a:p>
          <a:p>
            <a:pPr eaLnBrk="1" hangingPunct="1"/>
            <a:r>
              <a:rPr lang="en-US" sz="2500" dirty="0" smtClean="0"/>
              <a:t>Discounted Premiums for International Students</a:t>
            </a:r>
          </a:p>
          <a:p>
            <a:pPr eaLnBrk="1" hangingPunct="1"/>
            <a:r>
              <a:rPr lang="en-US" sz="2500" dirty="0" smtClean="0"/>
              <a:t>Range from $29 to $112 per month for students 24 &amp; under</a:t>
            </a:r>
          </a:p>
          <a:p>
            <a:pPr eaLnBrk="1" hangingPunct="1"/>
            <a:r>
              <a:rPr lang="en-US" sz="2500" dirty="0" smtClean="0"/>
              <a:t>Estimate $600 per year</a:t>
            </a:r>
          </a:p>
        </p:txBody>
      </p:sp>
      <p:pic>
        <p:nvPicPr>
          <p:cNvPr id="11270" name="Picture 4" descr="MCj044039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333375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64FDAB-0F2D-4EC7-9213-43E4422BFF2B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E4044E-ADCB-483C-8726-46108CAAA7C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Coverage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2388" y="1881188"/>
            <a:ext cx="6323012" cy="4427537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3500" dirty="0" smtClean="0"/>
              <a:t>Most accidents and injuries</a:t>
            </a:r>
          </a:p>
          <a:p>
            <a:pPr eaLnBrk="1" hangingPunct="1">
              <a:defRPr/>
            </a:pPr>
            <a:r>
              <a:rPr lang="en-US" sz="3500" dirty="0" smtClean="0"/>
              <a:t>Risky activities, intercollegiate sports, and pre-existing conditions are not covered</a:t>
            </a:r>
          </a:p>
          <a:p>
            <a:pPr eaLnBrk="1" hangingPunct="1">
              <a:defRPr/>
            </a:pPr>
            <a:r>
              <a:rPr lang="en-US" sz="3500" dirty="0" smtClean="0"/>
              <a:t>Most do not cover preventative care such as routine physical exams, chest x-rays for Tuberculosis (TB) etc </a:t>
            </a:r>
          </a:p>
          <a:p>
            <a:pPr eaLnBrk="1" hangingPunct="1">
              <a:buFont typeface="Wingdings" pitchFamily="-1" charset="2"/>
              <a:buNone/>
              <a:defRPr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64FDAB-0F2D-4EC7-9213-43E4422BFF2B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E4044E-ADCB-483C-8726-46108CAAA7C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Recommended Plans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2388" y="1881188"/>
            <a:ext cx="6323012" cy="4427537"/>
          </a:xfrm>
        </p:spPr>
        <p:txBody>
          <a:bodyPr>
            <a:normAutofit/>
          </a:bodyPr>
          <a:lstStyle/>
          <a:p>
            <a:r>
              <a:rPr lang="en-US" sz="3200" dirty="0" smtClean="0">
                <a:hlinkClick r:id="rId2"/>
              </a:rPr>
              <a:t>Compass</a:t>
            </a:r>
            <a:endParaRPr lang="en-US" sz="3200" dirty="0"/>
          </a:p>
          <a:p>
            <a:r>
              <a:rPr lang="en-US" sz="3200" dirty="0">
                <a:hlinkClick r:id="rId3"/>
              </a:rPr>
              <a:t>ISO Student Health Insurance</a:t>
            </a:r>
            <a:endParaRPr lang="en-US" sz="3200" dirty="0"/>
          </a:p>
          <a:p>
            <a:r>
              <a:rPr lang="en-US" sz="3200" dirty="0">
                <a:hlinkClick r:id="rId4"/>
              </a:rPr>
              <a:t>Student Secure</a:t>
            </a:r>
            <a:endParaRPr lang="en-US" sz="3200" dirty="0"/>
          </a:p>
          <a:p>
            <a:r>
              <a:rPr lang="en-US" sz="3200" dirty="0">
                <a:hlinkClick r:id="rId5"/>
              </a:rPr>
              <a:t>Study USA – Health Care</a:t>
            </a:r>
            <a:endParaRPr lang="en-US" sz="3200" dirty="0"/>
          </a:p>
          <a:p>
            <a:pPr eaLnBrk="1" hangingPunct="1">
              <a:defRPr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5388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64FDAB-0F2D-4EC7-9213-43E4422BFF2B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E4044E-ADCB-483C-8726-46108CAAA7C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609600"/>
            <a:ext cx="6323012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Non International Student Insurance Providers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2388" y="1881188"/>
            <a:ext cx="6323012" cy="44275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000" dirty="0" smtClean="0"/>
              <a:t>Anthem Blue Cross</a:t>
            </a:r>
          </a:p>
          <a:p>
            <a:pPr eaLnBrk="1" hangingPunct="1">
              <a:defRPr/>
            </a:pPr>
            <a:r>
              <a:rPr lang="en-US" sz="3000" dirty="0" smtClean="0"/>
              <a:t>Blue Shield of California</a:t>
            </a:r>
          </a:p>
          <a:p>
            <a:pPr eaLnBrk="1" hangingPunct="1">
              <a:defRPr/>
            </a:pPr>
            <a:r>
              <a:rPr lang="en-US" sz="3000" dirty="0" smtClean="0"/>
              <a:t>Kaiser Permanente</a:t>
            </a:r>
          </a:p>
          <a:p>
            <a:pPr eaLnBrk="1" hangingPunct="1">
              <a:defRPr/>
            </a:pPr>
            <a:r>
              <a:rPr lang="en-US" sz="3000" dirty="0" smtClean="0"/>
              <a:t>Cigna</a:t>
            </a:r>
          </a:p>
          <a:p>
            <a:pPr eaLnBrk="1" hangingPunct="1">
              <a:defRPr/>
            </a:pPr>
            <a:endParaRPr lang="en-US" sz="3000" dirty="0"/>
          </a:p>
          <a:p>
            <a:pPr eaLnBrk="1" hangingPunct="1">
              <a:defRPr/>
            </a:pPr>
            <a:r>
              <a:rPr lang="en-US" sz="3000" dirty="0" smtClean="0"/>
              <a:t>These carriers do </a:t>
            </a:r>
            <a:r>
              <a:rPr lang="en-US" sz="3000" b="1" dirty="0" smtClean="0"/>
              <a:t>NOT</a:t>
            </a:r>
            <a:r>
              <a:rPr lang="en-US" sz="3000" dirty="0" smtClean="0"/>
              <a:t> offer medical evacuation or repatriation benefits.  Must purchase separately.</a:t>
            </a:r>
          </a:p>
        </p:txBody>
      </p:sp>
    </p:spTree>
    <p:extLst>
      <p:ext uri="{BB962C8B-B14F-4D97-AF65-F5344CB8AC3E}">
        <p14:creationId xmlns:p14="http://schemas.microsoft.com/office/powerpoint/2010/main" val="245407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85F86BE-A83D-4E96-8822-C8B13AAD6E66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704CE-19AA-42C3-A63C-E0DFEA4C1805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Insurance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Vision and Dental are only covered by most plans in cases of injury, not treatment or preventative care.</a:t>
            </a:r>
          </a:p>
          <a:p>
            <a:pPr eaLnBrk="1" hangingPunct="1"/>
            <a:r>
              <a:rPr lang="en-US" smtClean="0"/>
              <a:t>Consider purchasing a supplemental dental and or vision discount plan.</a:t>
            </a:r>
          </a:p>
        </p:txBody>
      </p:sp>
      <p:pic>
        <p:nvPicPr>
          <p:cNvPr id="14342" name="Picture 4" descr="MCj043390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4451350"/>
            <a:ext cx="2109788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5" descr="MPj04221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013" y="4689475"/>
            <a:ext cx="252095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110FE69-7989-43CF-8F8C-44CAB0C87818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812882-49E9-4FFF-84F0-CAFEF5862FD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title"/>
          </p:nvPr>
        </p:nvSpPr>
        <p:spPr>
          <a:xfrm>
            <a:off x="2051720" y="609600"/>
            <a:ext cx="686368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if I am sick or injured?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3200" dirty="0" smtClean="0"/>
              <a:t>For Life Threatening Emergencies - call 911 or visit nearest Emergency Room (ER)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3200" dirty="0" smtClean="0"/>
              <a:t>Urgent Care </a:t>
            </a:r>
            <a:endParaRPr lang="en-US" sz="3200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3200" dirty="0" smtClean="0"/>
              <a:t>Normal Medical Problem </a:t>
            </a:r>
            <a:endParaRPr lang="en-US" sz="3200" dirty="0"/>
          </a:p>
          <a:p>
            <a:pPr marL="0" indent="0" eaLnBrk="1" hangingPunct="1">
              <a:buNone/>
            </a:pPr>
            <a:r>
              <a:rPr lang="en-US" sz="3200" dirty="0" smtClean="0"/>
              <a:t>	Visit LPC Student Health 	Center in Building #1700 or 	nearest doctor</a:t>
            </a:r>
          </a:p>
        </p:txBody>
      </p:sp>
      <p:pic>
        <p:nvPicPr>
          <p:cNvPr id="15366" name="Picture 10" descr="MCj041149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337" y="368660"/>
            <a:ext cx="1431925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EF3EAF5-BA96-4C7F-A615-23420083B0C0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731F8-119F-42BB-BF58-B57B4115321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to bring to doctor?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Insurance Card</a:t>
            </a:r>
          </a:p>
          <a:p>
            <a:pPr eaLnBrk="1" hangingPunct="1"/>
            <a:r>
              <a:rPr lang="en-US" sz="3600" smtClean="0"/>
              <a:t>Student ID Card</a:t>
            </a:r>
          </a:p>
          <a:p>
            <a:pPr eaLnBrk="1" hangingPunct="1"/>
            <a:r>
              <a:rPr lang="en-US" sz="3600" smtClean="0"/>
              <a:t>Bilingual Dictionary</a:t>
            </a:r>
          </a:p>
          <a:p>
            <a:pPr eaLnBrk="1" hangingPunct="1"/>
            <a:r>
              <a:rPr lang="en-US" sz="3600" smtClean="0"/>
              <a:t>Credit Card</a:t>
            </a:r>
          </a:p>
          <a:p>
            <a:pPr eaLnBrk="1" hangingPunct="1"/>
            <a:r>
              <a:rPr lang="en-US" sz="3600" smtClean="0"/>
              <a:t>Any other Medical Records 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C7DF1E-31FA-4C52-BE8D-60B05ECCCE69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1A3C47-C1CD-4ADE-9F2D-F4CA95636E18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Come to ISP for help:</a:t>
            </a:r>
          </a:p>
          <a:p>
            <a:pPr lvl="1" eaLnBrk="1" hangingPunct="1"/>
            <a:r>
              <a:rPr lang="en-US" sz="3400" dirty="0" smtClean="0"/>
              <a:t> on purchasing a plan, </a:t>
            </a:r>
          </a:p>
          <a:p>
            <a:pPr lvl="1" eaLnBrk="1" hangingPunct="1"/>
            <a:r>
              <a:rPr lang="en-US" sz="3400" dirty="0" smtClean="0"/>
              <a:t> finding appropriate resources, or </a:t>
            </a:r>
          </a:p>
          <a:p>
            <a:pPr lvl="1" eaLnBrk="1" hangingPunct="1"/>
            <a:r>
              <a:rPr lang="en-US" sz="3400" dirty="0" smtClean="0"/>
              <a:t> in completing claim forms.</a:t>
            </a:r>
          </a:p>
          <a:p>
            <a:pPr eaLnBrk="1" hangingPunct="1"/>
            <a:r>
              <a:rPr lang="en-US" sz="3600" dirty="0" smtClean="0"/>
              <a:t>Stay safe and healthy!</a:t>
            </a:r>
          </a:p>
        </p:txBody>
      </p:sp>
      <p:pic>
        <p:nvPicPr>
          <p:cNvPr id="17414" name="Picture 4" descr="MCj042809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96652"/>
            <a:ext cx="1449388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724" y="609600"/>
            <a:ext cx="6827676" cy="1143000"/>
          </a:xfrm>
        </p:spPr>
        <p:txBody>
          <a:bodyPr/>
          <a:lstStyle/>
          <a:p>
            <a:r>
              <a:rPr lang="en-US" dirty="0" smtClean="0"/>
              <a:t>What is Tuberculosis (TB)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Tuberculosis (TB) is an infectious disease that usually infects the lungs, but can attack almost any part of the body.</a:t>
            </a:r>
          </a:p>
          <a:p>
            <a:r>
              <a:rPr lang="en-US" sz="3200" dirty="0" smtClean="0"/>
              <a:t>Tuberculosis is spread from person to person through the air.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756" y="609600"/>
            <a:ext cx="6539644" cy="1143000"/>
          </a:xfrm>
        </p:spPr>
        <p:txBody>
          <a:bodyPr/>
          <a:lstStyle/>
          <a:p>
            <a:r>
              <a:rPr lang="en-US" dirty="0" smtClean="0"/>
              <a:t>Affordable Care Act (ACA) “Obamacare”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026" name="Picture 2" descr="http://blogs.kqed.org/stateofhealth/files/2012/11/CoveredCalifornia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908" y="2240868"/>
            <a:ext cx="3468613" cy="361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9188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164FDAB-0F2D-4EC7-9213-43E4422BFF2B}" type="datetime1">
              <a:rPr lang="en-US" smtClean="0"/>
              <a:pPr/>
              <a:t>1/9/2018</a:t>
            </a:fld>
            <a:endParaRPr lang="en-US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E4044E-ADCB-483C-8726-46108CAAA7C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ACA Benefits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2388" y="1881188"/>
            <a:ext cx="6323012" cy="44275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smtClean="0"/>
              <a:t>No lifetime limits on coverage</a:t>
            </a:r>
          </a:p>
          <a:p>
            <a:pPr eaLnBrk="1" hangingPunct="1">
              <a:defRPr/>
            </a:pPr>
            <a:r>
              <a:rPr lang="en-US" sz="3000" dirty="0" smtClean="0"/>
              <a:t>Preventative Care included</a:t>
            </a:r>
          </a:p>
          <a:p>
            <a:pPr eaLnBrk="1" hangingPunct="1">
              <a:defRPr/>
            </a:pPr>
            <a:r>
              <a:rPr lang="en-US" sz="3000" dirty="0" smtClean="0"/>
              <a:t>No limits on pre-existing conditions</a:t>
            </a:r>
          </a:p>
          <a:p>
            <a:pPr eaLnBrk="1" hangingPunct="1">
              <a:defRPr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1183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Tuberculosis (TB)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Highly contagious!</a:t>
            </a:r>
          </a:p>
          <a:p>
            <a:r>
              <a:rPr lang="en-US" sz="3600" dirty="0" smtClean="0"/>
              <a:t>TB can be fatal!</a:t>
            </a:r>
          </a:p>
          <a:p>
            <a:r>
              <a:rPr lang="en-US" sz="3600" dirty="0" smtClean="0"/>
              <a:t>Can be treated and cured with medicine</a:t>
            </a:r>
          </a:p>
          <a:p>
            <a:r>
              <a:rPr lang="en-US" sz="3600" dirty="0" smtClean="0"/>
              <a:t>Active vs. Latent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test vs Vaccine 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err="1" smtClean="0"/>
              <a:t>Bacille</a:t>
            </a:r>
            <a:r>
              <a:rPr lang="en-US" sz="3600" dirty="0" smtClean="0"/>
              <a:t> </a:t>
            </a:r>
            <a:r>
              <a:rPr lang="en-US" sz="3600" dirty="0" err="1" smtClean="0"/>
              <a:t>Calmette</a:t>
            </a:r>
            <a:r>
              <a:rPr lang="en-US" sz="3600" dirty="0" smtClean="0"/>
              <a:t> Guerin (BCG) shot  </a:t>
            </a:r>
          </a:p>
          <a:p>
            <a:r>
              <a:rPr lang="en-US" sz="3600" dirty="0" smtClean="0"/>
              <a:t>TB vaccine </a:t>
            </a:r>
          </a:p>
          <a:p>
            <a:r>
              <a:rPr lang="en-US" sz="3600" dirty="0" smtClean="0"/>
              <a:t>many people living outside of the U.S. receive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2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2970" y="1462774"/>
            <a:ext cx="6096000" cy="4114800"/>
          </a:xfrm>
        </p:spPr>
        <p:txBody>
          <a:bodyPr/>
          <a:lstStyle/>
          <a:p>
            <a:r>
              <a:rPr lang="en-US" sz="3200" u="sng" dirty="0" smtClean="0"/>
              <a:t>Skin Test </a:t>
            </a:r>
            <a:r>
              <a:rPr lang="en-US" sz="3200" dirty="0" smtClean="0"/>
              <a:t>(</a:t>
            </a:r>
            <a:r>
              <a:rPr lang="en-US" sz="3200" dirty="0" err="1" smtClean="0"/>
              <a:t>Mantoux</a:t>
            </a:r>
            <a:r>
              <a:rPr lang="en-US" sz="3200" dirty="0" smtClean="0"/>
              <a:t> tuberculin, Purified Protein Derivative (PPD)</a:t>
            </a:r>
          </a:p>
          <a:p>
            <a:r>
              <a:rPr lang="en-US" sz="3200" u="sng" dirty="0" smtClean="0"/>
              <a:t>Blood Test </a:t>
            </a:r>
            <a:r>
              <a:rPr lang="en-US" sz="3200" dirty="0" smtClean="0"/>
              <a:t>(</a:t>
            </a:r>
            <a:r>
              <a:rPr lang="en-US" sz="3200" dirty="0" err="1" smtClean="0"/>
              <a:t>Inferon</a:t>
            </a:r>
            <a:r>
              <a:rPr lang="en-US" sz="3200" dirty="0" smtClean="0"/>
              <a:t> Gamma Release Assay)</a:t>
            </a:r>
          </a:p>
          <a:p>
            <a:pPr lvl="1"/>
            <a:r>
              <a:rPr lang="en-US" sz="3000" dirty="0" err="1" smtClean="0"/>
              <a:t>QuantiFERON</a:t>
            </a:r>
            <a:r>
              <a:rPr lang="en-US" sz="3000" dirty="0" smtClean="0"/>
              <a:t> TB Gold In-Tube test</a:t>
            </a:r>
          </a:p>
          <a:p>
            <a:pPr lvl="1"/>
            <a:r>
              <a:rPr lang="en-US" sz="3000" dirty="0" smtClean="0"/>
              <a:t>Recommended for those who have had BCG</a:t>
            </a:r>
          </a:p>
          <a:p>
            <a:r>
              <a:rPr lang="en-US" sz="3200" u="sng" dirty="0" smtClean="0"/>
              <a:t>Chest X Ray</a:t>
            </a:r>
          </a:p>
          <a:p>
            <a:pPr marL="457200" lvl="1" indent="0">
              <a:buNone/>
            </a:pPr>
            <a:endParaRPr lang="en-US" sz="300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Test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760754"/>
            <a:ext cx="6444716" cy="4114800"/>
          </a:xfrm>
        </p:spPr>
        <p:txBody>
          <a:bodyPr/>
          <a:lstStyle/>
          <a:p>
            <a:r>
              <a:rPr lang="en-US" sz="3200" dirty="0" smtClean="0"/>
              <a:t>Skin Test - FREE</a:t>
            </a:r>
          </a:p>
          <a:p>
            <a:r>
              <a:rPr lang="en-US" sz="3200" dirty="0" err="1" smtClean="0"/>
              <a:t>QuantiFERON</a:t>
            </a:r>
            <a:r>
              <a:rPr lang="en-US" sz="3200" dirty="0" smtClean="0"/>
              <a:t>  Blood Test - $56.50</a:t>
            </a:r>
            <a:endParaRPr lang="en-US" sz="3000" dirty="0" smtClean="0"/>
          </a:p>
          <a:p>
            <a:r>
              <a:rPr lang="en-US" sz="3200" dirty="0"/>
              <a:t>Chest </a:t>
            </a:r>
            <a:r>
              <a:rPr lang="en-US" sz="3200" dirty="0" smtClean="0"/>
              <a:t>X-Ray - $66.10 + $37 (reading)</a:t>
            </a:r>
            <a:endParaRPr lang="en-US" sz="3000" dirty="0"/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 descr="Image result for cash regis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80" y="4401108"/>
            <a:ext cx="2184177" cy="21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Test at Student Health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Complete a question and answer screening form.</a:t>
            </a:r>
          </a:p>
          <a:p>
            <a:r>
              <a:rPr lang="en-US" sz="3000" dirty="0" smtClean="0"/>
              <a:t>Students with identifiable risk will be tested.</a:t>
            </a:r>
          </a:p>
          <a:p>
            <a:r>
              <a:rPr lang="en-US" sz="3000" dirty="0" smtClean="0"/>
              <a:t>Countries visited is one identifiable risk factor.</a:t>
            </a:r>
          </a:p>
          <a:p>
            <a:r>
              <a:rPr lang="en-US" sz="3000" dirty="0" smtClean="0"/>
              <a:t>Tested by Nurse Practitioner (NP) – Ms. </a:t>
            </a:r>
            <a:r>
              <a:rPr lang="en-US" sz="3000" dirty="0" err="1" smtClean="0"/>
              <a:t>Dayna</a:t>
            </a:r>
            <a:r>
              <a:rPr lang="en-US" sz="3000" dirty="0" smtClean="0"/>
              <a:t> </a:t>
            </a:r>
            <a:r>
              <a:rPr lang="en-US" sz="3000" dirty="0" err="1" smtClean="0"/>
              <a:t>Barbero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 descr="dayna1_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524" y="476672"/>
            <a:ext cx="2340260" cy="3129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 TB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Skin Test is FREE</a:t>
            </a:r>
          </a:p>
          <a:p>
            <a:r>
              <a:rPr lang="en-US" sz="3200" dirty="0" smtClean="0"/>
              <a:t>Make an appointment at the Student Health and Wellness Center (Building # 1700).</a:t>
            </a:r>
          </a:p>
          <a:p>
            <a:r>
              <a:rPr lang="en-US" sz="3200" dirty="0" smtClean="0"/>
              <a:t>2 appointments necessary (with one day in between)</a:t>
            </a:r>
          </a:p>
          <a:p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 appointment for injection,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 for “reading”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D0E03F-D321-4E64-97E3-605B5F7B25F1}" type="datetime1">
              <a:rPr lang="en-US" smtClean="0"/>
              <a:pPr>
                <a:defRPr/>
              </a:pPr>
              <a:t>1/9/2018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3B564-1936-4A36-9431-374A2A27DB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1746" name="Picture 2" descr="C:\Documents and Settings\sday\Local Settings\Temporary Internet Files\Content.IE5\PRVXJJJY\MC9002805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445" y="404664"/>
            <a:ext cx="2206328" cy="2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17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ic">
  <a:themeElements>
    <a:clrScheme name="Generic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ic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eneric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7997</TotalTime>
  <Words>1015</Words>
  <Application>Microsoft Office PowerPoint</Application>
  <PresentationFormat>On-screen Show (4:3)</PresentationFormat>
  <Paragraphs>205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Arial Narrow</vt:lpstr>
      <vt:lpstr>Times New Roman</vt:lpstr>
      <vt:lpstr>Wingdings</vt:lpstr>
      <vt:lpstr>Generic</vt:lpstr>
      <vt:lpstr>Tuberculosis (TB) Testing and Health Insurance</vt:lpstr>
      <vt:lpstr>Tuberculosis (TB) Requirement</vt:lpstr>
      <vt:lpstr>What is Tuberculosis (TB) ?</vt:lpstr>
      <vt:lpstr>Tuberculosis (TB)</vt:lpstr>
      <vt:lpstr>TB test vs Vaccine shot</vt:lpstr>
      <vt:lpstr>TB Tests</vt:lpstr>
      <vt:lpstr>TB Test Costs</vt:lpstr>
      <vt:lpstr>TB Test at Student Health Center</vt:lpstr>
      <vt:lpstr>Skin TB Test</vt:lpstr>
      <vt:lpstr>TB Chest X-ray</vt:lpstr>
      <vt:lpstr>TB Test Result </vt:lpstr>
      <vt:lpstr>Health Insurance</vt:lpstr>
      <vt:lpstr>Health Insurance Requirements</vt:lpstr>
      <vt:lpstr>Health Insurance Requirements</vt:lpstr>
      <vt:lpstr>Why Health Insurance is Important?</vt:lpstr>
      <vt:lpstr>Example Costs  (local averages without insurance) </vt:lpstr>
      <vt:lpstr>Important Definitions</vt:lpstr>
      <vt:lpstr>Important Definitions continued</vt:lpstr>
      <vt:lpstr>Recommended Levels of Coverage</vt:lpstr>
      <vt:lpstr>Insurance Coverage</vt:lpstr>
      <vt:lpstr>Things to consider when purchasing Health Insurance</vt:lpstr>
      <vt:lpstr>Insurance Costs </vt:lpstr>
      <vt:lpstr>Summary of Coverage</vt:lpstr>
      <vt:lpstr>Recommended Plans</vt:lpstr>
      <vt:lpstr>Non International Student Insurance Providers</vt:lpstr>
      <vt:lpstr>Other Insurance</vt:lpstr>
      <vt:lpstr>What if I am sick or injured?</vt:lpstr>
      <vt:lpstr>What to bring to doctor?</vt:lpstr>
      <vt:lpstr>Questions?</vt:lpstr>
      <vt:lpstr>Affordable Care Act (ACA) “Obamacare”</vt:lpstr>
      <vt:lpstr>Key ACA Benefits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Day</dc:creator>
  <cp:lastModifiedBy>Sean Day</cp:lastModifiedBy>
  <cp:revision>122</cp:revision>
  <cp:lastPrinted>1601-01-01T00:00:00Z</cp:lastPrinted>
  <dcterms:created xsi:type="dcterms:W3CDTF">1601-01-01T00:00:00Z</dcterms:created>
  <dcterms:modified xsi:type="dcterms:W3CDTF">2018-01-09T21:58:01Z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