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58" r:id="rId2"/>
    <p:sldId id="256" r:id="rId3"/>
    <p:sldId id="495" r:id="rId4"/>
    <p:sldId id="469" r:id="rId5"/>
    <p:sldId id="257" r:id="rId6"/>
    <p:sldId id="259" r:id="rId7"/>
    <p:sldId id="260" r:id="rId8"/>
    <p:sldId id="272" r:id="rId9"/>
    <p:sldId id="273" r:id="rId10"/>
    <p:sldId id="263" r:id="rId11"/>
    <p:sldId id="417" r:id="rId12"/>
    <p:sldId id="427" r:id="rId13"/>
    <p:sldId id="284" r:id="rId14"/>
    <p:sldId id="464" r:id="rId15"/>
    <p:sldId id="466" r:id="rId16"/>
    <p:sldId id="332" r:id="rId17"/>
    <p:sldId id="467" r:id="rId18"/>
    <p:sldId id="412" r:id="rId19"/>
    <p:sldId id="465" r:id="rId20"/>
    <p:sldId id="468" r:id="rId21"/>
    <p:sldId id="470" r:id="rId22"/>
    <p:sldId id="471" r:id="rId23"/>
    <p:sldId id="472" r:id="rId24"/>
    <p:sldId id="473" r:id="rId25"/>
    <p:sldId id="481" r:id="rId26"/>
    <p:sldId id="463" r:id="rId27"/>
    <p:sldId id="285" r:id="rId28"/>
    <p:sldId id="287" r:id="rId29"/>
    <p:sldId id="288" r:id="rId30"/>
    <p:sldId id="289" r:id="rId31"/>
    <p:sldId id="290" r:id="rId32"/>
    <p:sldId id="291" r:id="rId33"/>
    <p:sldId id="292" r:id="rId34"/>
    <p:sldId id="482" r:id="rId35"/>
    <p:sldId id="451" r:id="rId36"/>
    <p:sldId id="454" r:id="rId37"/>
    <p:sldId id="455" r:id="rId38"/>
    <p:sldId id="456" r:id="rId39"/>
    <p:sldId id="308" r:id="rId40"/>
    <p:sldId id="492" r:id="rId41"/>
    <p:sldId id="493" r:id="rId42"/>
    <p:sldId id="494" r:id="rId43"/>
    <p:sldId id="312" r:id="rId44"/>
    <p:sldId id="313" r:id="rId45"/>
    <p:sldId id="309" r:id="rId46"/>
    <p:sldId id="447" r:id="rId47"/>
    <p:sldId id="460" r:id="rId48"/>
    <p:sldId id="316" r:id="rId49"/>
    <p:sldId id="317" r:id="rId50"/>
    <p:sldId id="265" r:id="rId51"/>
    <p:sldId id="261" r:id="rId52"/>
    <p:sldId id="489" r:id="rId53"/>
    <p:sldId id="490" r:id="rId54"/>
    <p:sldId id="491" r:id="rId55"/>
    <p:sldId id="262" r:id="rId56"/>
    <p:sldId id="266" r:id="rId57"/>
    <p:sldId id="267" r:id="rId58"/>
    <p:sldId id="268" r:id="rId59"/>
    <p:sldId id="270" r:id="rId60"/>
    <p:sldId id="477" r:id="rId61"/>
    <p:sldId id="478" r:id="rId62"/>
    <p:sldId id="274" r:id="rId63"/>
    <p:sldId id="276" r:id="rId64"/>
    <p:sldId id="277" r:id="rId65"/>
    <p:sldId id="278" r:id="rId66"/>
    <p:sldId id="279" r:id="rId67"/>
    <p:sldId id="280" r:id="rId68"/>
    <p:sldId id="281" r:id="rId69"/>
    <p:sldId id="283" r:id="rId70"/>
    <p:sldId id="479" r:id="rId71"/>
    <p:sldId id="480" r:id="rId72"/>
    <p:sldId id="335" r:id="rId73"/>
    <p:sldId id="336" r:id="rId74"/>
    <p:sldId id="462" r:id="rId75"/>
    <p:sldId id="487" r:id="rId76"/>
    <p:sldId id="474" r:id="rId77"/>
    <p:sldId id="488" r:id="rId78"/>
    <p:sldId id="355" r:id="rId79"/>
    <p:sldId id="357" r:id="rId80"/>
    <p:sldId id="497" r:id="rId81"/>
    <p:sldId id="498" r:id="rId82"/>
    <p:sldId id="499" r:id="rId83"/>
    <p:sldId id="496" r:id="rId84"/>
    <p:sldId id="359" r:id="rId85"/>
    <p:sldId id="461"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1"/>
    <p:restoredTop sz="96303"/>
  </p:normalViewPr>
  <p:slideViewPr>
    <p:cSldViewPr snapToGrid="0">
      <p:cViewPr varScale="1">
        <p:scale>
          <a:sx n="142" d="100"/>
          <a:sy n="142" d="100"/>
        </p:scale>
        <p:origin x="200"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7ED4F2-1BC6-41DC-9E8E-9F214FD54E03}" type="doc">
      <dgm:prSet loTypeId="urn:microsoft.com/office/officeart/2005/8/layout/cycle8" loCatId="cycle" qsTypeId="urn:microsoft.com/office/officeart/2005/8/quickstyle/simple2" qsCatId="simple" csTypeId="urn:microsoft.com/office/officeart/2005/8/colors/accent1_2" csCatId="accent1" phldr="1"/>
      <dgm:spPr/>
      <dgm:t>
        <a:bodyPr/>
        <a:lstStyle/>
        <a:p>
          <a:endParaRPr lang="en-US"/>
        </a:p>
      </dgm:t>
    </dgm:pt>
    <dgm:pt modelId="{6E835970-8083-4AC4-9314-61FAE9A9EA32}">
      <dgm:prSet/>
      <dgm:spPr/>
      <dgm:t>
        <a:bodyPr/>
        <a:lstStyle/>
        <a:p>
          <a:r>
            <a:rPr lang="en-US" dirty="0"/>
            <a:t>Tunde </a:t>
          </a:r>
          <a:r>
            <a:rPr lang="en-US" dirty="0" err="1"/>
            <a:t>Adleke</a:t>
          </a:r>
          <a:r>
            <a:rPr lang="en-US" dirty="0"/>
            <a:t> – “</a:t>
          </a:r>
          <a:r>
            <a:rPr lang="en-US" dirty="0" err="1"/>
            <a:t>Slavocentric</a:t>
          </a:r>
          <a:r>
            <a:rPr lang="en-US" dirty="0"/>
            <a:t>” – Culture constructed in resistance </a:t>
          </a:r>
        </a:p>
      </dgm:t>
    </dgm:pt>
    <dgm:pt modelId="{9A79BE40-52EE-4BDC-9D84-088575740CF8}" type="parTrans" cxnId="{48643572-1040-404F-90A7-786077B806D9}">
      <dgm:prSet/>
      <dgm:spPr/>
      <dgm:t>
        <a:bodyPr/>
        <a:lstStyle/>
        <a:p>
          <a:endParaRPr lang="en-US"/>
        </a:p>
      </dgm:t>
    </dgm:pt>
    <dgm:pt modelId="{BB55CE53-13DF-4E06-8FA8-7EE236F39F18}" type="sibTrans" cxnId="{48643572-1040-404F-90A7-786077B806D9}">
      <dgm:prSet/>
      <dgm:spPr/>
      <dgm:t>
        <a:bodyPr/>
        <a:lstStyle/>
        <a:p>
          <a:endParaRPr lang="en-US"/>
        </a:p>
      </dgm:t>
    </dgm:pt>
    <dgm:pt modelId="{AC7C6553-D4DC-4189-A074-C12A5166F90F}">
      <dgm:prSet/>
      <dgm:spPr/>
      <dgm:t>
        <a:bodyPr/>
        <a:lstStyle/>
        <a:p>
          <a:r>
            <a:rPr lang="en-US" dirty="0"/>
            <a:t>Walker &amp; Gilroy: Historiography, The Black Atlantic</a:t>
          </a:r>
        </a:p>
      </dgm:t>
    </dgm:pt>
    <dgm:pt modelId="{E1FC96C0-51ED-4986-B4DF-EC2DC9437956}" type="parTrans" cxnId="{2800F80B-C760-4B72-B970-8FA95EDF809B}">
      <dgm:prSet/>
      <dgm:spPr/>
      <dgm:t>
        <a:bodyPr/>
        <a:lstStyle/>
        <a:p>
          <a:endParaRPr lang="en-US"/>
        </a:p>
      </dgm:t>
    </dgm:pt>
    <dgm:pt modelId="{770A4F18-E0E6-4B85-9EFF-A993CABFBCDF}" type="sibTrans" cxnId="{2800F80B-C760-4B72-B970-8FA95EDF809B}">
      <dgm:prSet/>
      <dgm:spPr/>
      <dgm:t>
        <a:bodyPr/>
        <a:lstStyle/>
        <a:p>
          <a:endParaRPr lang="en-US"/>
        </a:p>
      </dgm:t>
    </dgm:pt>
    <dgm:pt modelId="{FB15FDE3-29CD-4AAC-AFBC-739BCF1C8199}">
      <dgm:prSet/>
      <dgm:spPr/>
      <dgm:t>
        <a:bodyPr/>
        <a:lstStyle/>
        <a:p>
          <a:r>
            <a:rPr lang="en-US" dirty="0"/>
            <a:t>Holloway &amp; Asante: Africanisms and Afrocentricity, Negritude </a:t>
          </a:r>
        </a:p>
      </dgm:t>
    </dgm:pt>
    <dgm:pt modelId="{F1F3C6AE-F39B-453D-9046-AACFBC3C2328}" type="parTrans" cxnId="{586AE5B0-F04A-44CD-B57B-1AF10671216F}">
      <dgm:prSet/>
      <dgm:spPr/>
      <dgm:t>
        <a:bodyPr/>
        <a:lstStyle/>
        <a:p>
          <a:endParaRPr lang="en-US"/>
        </a:p>
      </dgm:t>
    </dgm:pt>
    <dgm:pt modelId="{A704C5C7-B9A4-4DB5-9720-C2EC2EA6E4B8}" type="sibTrans" cxnId="{586AE5B0-F04A-44CD-B57B-1AF10671216F}">
      <dgm:prSet/>
      <dgm:spPr/>
      <dgm:t>
        <a:bodyPr/>
        <a:lstStyle/>
        <a:p>
          <a:endParaRPr lang="en-US"/>
        </a:p>
      </dgm:t>
    </dgm:pt>
    <dgm:pt modelId="{628440D6-F75A-4819-AF0D-33D1065A5A74}">
      <dgm:prSet/>
      <dgm:spPr/>
      <dgm:t>
        <a:bodyPr/>
        <a:lstStyle/>
        <a:p>
          <a:r>
            <a:rPr lang="en-US" dirty="0"/>
            <a:t>DuBois: Double Consciousness – “Ever-twoness”</a:t>
          </a:r>
        </a:p>
      </dgm:t>
    </dgm:pt>
    <dgm:pt modelId="{176C6EC0-57D5-46BF-BF0B-0CA18D2A19E0}" type="parTrans" cxnId="{4F11F865-908F-4500-B75A-44D4A9D25964}">
      <dgm:prSet/>
      <dgm:spPr/>
      <dgm:t>
        <a:bodyPr/>
        <a:lstStyle/>
        <a:p>
          <a:endParaRPr lang="en-US"/>
        </a:p>
      </dgm:t>
    </dgm:pt>
    <dgm:pt modelId="{E5EA9B66-B028-43B5-AA44-F6A07383D391}" type="sibTrans" cxnId="{4F11F865-908F-4500-B75A-44D4A9D25964}">
      <dgm:prSet/>
      <dgm:spPr/>
      <dgm:t>
        <a:bodyPr/>
        <a:lstStyle/>
        <a:p>
          <a:endParaRPr lang="en-US"/>
        </a:p>
      </dgm:t>
    </dgm:pt>
    <dgm:pt modelId="{4DF9517C-095F-488D-B972-EF0C4F11F811}">
      <dgm:prSet/>
      <dgm:spPr/>
      <dgm:t>
        <a:bodyPr/>
        <a:lstStyle/>
        <a:p>
          <a:r>
            <a:rPr lang="en-US" dirty="0"/>
            <a:t>T. Coates:</a:t>
          </a:r>
        </a:p>
        <a:p>
          <a:r>
            <a:rPr lang="en-US" dirty="0"/>
            <a:t> The Black Body </a:t>
          </a:r>
        </a:p>
      </dgm:t>
    </dgm:pt>
    <dgm:pt modelId="{2469E26F-0C41-40AF-B381-57F2DE78FE6D}" type="parTrans" cxnId="{CB03F4F7-C5F4-49A9-8CB0-864091A0A4E3}">
      <dgm:prSet/>
      <dgm:spPr/>
      <dgm:t>
        <a:bodyPr/>
        <a:lstStyle/>
        <a:p>
          <a:endParaRPr lang="en-US"/>
        </a:p>
      </dgm:t>
    </dgm:pt>
    <dgm:pt modelId="{15D4B159-6A9B-4ED8-BDAF-86408C4F44C1}" type="sibTrans" cxnId="{CB03F4F7-C5F4-49A9-8CB0-864091A0A4E3}">
      <dgm:prSet/>
      <dgm:spPr/>
      <dgm:t>
        <a:bodyPr/>
        <a:lstStyle/>
        <a:p>
          <a:endParaRPr lang="en-US"/>
        </a:p>
      </dgm:t>
    </dgm:pt>
    <dgm:pt modelId="{5013F756-0903-41DD-AC41-82DF721559D1}">
      <dgm:prSet/>
      <dgm:spPr/>
      <dgm:t>
        <a:bodyPr/>
        <a:lstStyle/>
        <a:p>
          <a:r>
            <a:rPr lang="en-US" dirty="0" err="1"/>
            <a:t>Guiner</a:t>
          </a:r>
          <a:r>
            <a:rPr lang="en-US" dirty="0"/>
            <a:t>: Race is a Canary in the Coal Mine, or an indicator not a pathology.</a:t>
          </a:r>
        </a:p>
      </dgm:t>
    </dgm:pt>
    <dgm:pt modelId="{2BD19C21-E609-47FB-819D-133EFE065987}" type="parTrans" cxnId="{D81CE32F-30CA-4488-A995-B0A43A3D29EA}">
      <dgm:prSet/>
      <dgm:spPr/>
      <dgm:t>
        <a:bodyPr/>
        <a:lstStyle/>
        <a:p>
          <a:endParaRPr lang="en-US"/>
        </a:p>
      </dgm:t>
    </dgm:pt>
    <dgm:pt modelId="{EC47C736-9F15-4A60-A0E5-8EEC4E5D8729}" type="sibTrans" cxnId="{D81CE32F-30CA-4488-A995-B0A43A3D29EA}">
      <dgm:prSet/>
      <dgm:spPr/>
      <dgm:t>
        <a:bodyPr/>
        <a:lstStyle/>
        <a:p>
          <a:endParaRPr lang="en-US"/>
        </a:p>
      </dgm:t>
    </dgm:pt>
    <dgm:pt modelId="{7DBFA3B7-5FA8-4F47-B65B-3CFCA1D76B2E}">
      <dgm:prSet/>
      <dgm:spPr/>
      <dgm:t>
        <a:bodyPr/>
        <a:lstStyle/>
        <a:p>
          <a:r>
            <a:rPr lang="en-US" dirty="0" err="1"/>
            <a:t>Herskovitz</a:t>
          </a:r>
          <a:r>
            <a:rPr lang="en-US" dirty="0"/>
            <a:t> &amp; Frazier : African Culture Survived?</a:t>
          </a:r>
        </a:p>
      </dgm:t>
    </dgm:pt>
    <dgm:pt modelId="{244D8971-E933-45BA-A12F-25C75E98806C}" type="sibTrans" cxnId="{636CA675-182B-45BE-9C77-11C166379229}">
      <dgm:prSet/>
      <dgm:spPr/>
      <dgm:t>
        <a:bodyPr/>
        <a:lstStyle/>
        <a:p>
          <a:endParaRPr lang="en-US"/>
        </a:p>
      </dgm:t>
    </dgm:pt>
    <dgm:pt modelId="{B55B42FB-8C21-4EBB-8A99-9850D17C3C95}" type="parTrans" cxnId="{636CA675-182B-45BE-9C77-11C166379229}">
      <dgm:prSet/>
      <dgm:spPr/>
      <dgm:t>
        <a:bodyPr/>
        <a:lstStyle/>
        <a:p>
          <a:endParaRPr lang="en-US"/>
        </a:p>
      </dgm:t>
    </dgm:pt>
    <dgm:pt modelId="{1B6BAA23-06E5-4191-88C1-007E76C38192}" type="pres">
      <dgm:prSet presAssocID="{357ED4F2-1BC6-41DC-9E8E-9F214FD54E03}" presName="compositeShape" presStyleCnt="0">
        <dgm:presLayoutVars>
          <dgm:chMax val="7"/>
          <dgm:dir/>
          <dgm:resizeHandles val="exact"/>
        </dgm:presLayoutVars>
      </dgm:prSet>
      <dgm:spPr/>
    </dgm:pt>
    <dgm:pt modelId="{C51CAADD-8FAF-426E-9DA6-340EBD576AC0}" type="pres">
      <dgm:prSet presAssocID="{357ED4F2-1BC6-41DC-9E8E-9F214FD54E03}" presName="wedge1" presStyleLbl="node1" presStyleIdx="0" presStyleCnt="7"/>
      <dgm:spPr/>
    </dgm:pt>
    <dgm:pt modelId="{235CCAA4-96FF-4887-845F-D3551F6C6C3E}" type="pres">
      <dgm:prSet presAssocID="{357ED4F2-1BC6-41DC-9E8E-9F214FD54E03}" presName="dummy1a" presStyleCnt="0"/>
      <dgm:spPr/>
    </dgm:pt>
    <dgm:pt modelId="{2479D26D-FFB6-45A4-A337-66C2011DCECC}" type="pres">
      <dgm:prSet presAssocID="{357ED4F2-1BC6-41DC-9E8E-9F214FD54E03}" presName="dummy1b" presStyleCnt="0"/>
      <dgm:spPr/>
    </dgm:pt>
    <dgm:pt modelId="{4AB4B728-2EE4-45EF-945D-B19F412ECF00}" type="pres">
      <dgm:prSet presAssocID="{357ED4F2-1BC6-41DC-9E8E-9F214FD54E03}" presName="wedge1Tx" presStyleLbl="node1" presStyleIdx="0" presStyleCnt="7">
        <dgm:presLayoutVars>
          <dgm:chMax val="0"/>
          <dgm:chPref val="0"/>
          <dgm:bulletEnabled val="1"/>
        </dgm:presLayoutVars>
      </dgm:prSet>
      <dgm:spPr/>
    </dgm:pt>
    <dgm:pt modelId="{9BA48B0D-81E5-4145-B047-98E825CBFD79}" type="pres">
      <dgm:prSet presAssocID="{357ED4F2-1BC6-41DC-9E8E-9F214FD54E03}" presName="wedge2" presStyleLbl="node1" presStyleIdx="1" presStyleCnt="7" custScaleX="105191"/>
      <dgm:spPr/>
    </dgm:pt>
    <dgm:pt modelId="{B4049156-331D-4A04-A8D2-331A96BAF91D}" type="pres">
      <dgm:prSet presAssocID="{357ED4F2-1BC6-41DC-9E8E-9F214FD54E03}" presName="dummy2a" presStyleCnt="0"/>
      <dgm:spPr/>
    </dgm:pt>
    <dgm:pt modelId="{11E2C4C1-4B41-4481-AF00-1884076CCD8C}" type="pres">
      <dgm:prSet presAssocID="{357ED4F2-1BC6-41DC-9E8E-9F214FD54E03}" presName="dummy2b" presStyleCnt="0"/>
      <dgm:spPr/>
    </dgm:pt>
    <dgm:pt modelId="{53631CF3-4B87-4F08-B54D-870113BB480A}" type="pres">
      <dgm:prSet presAssocID="{357ED4F2-1BC6-41DC-9E8E-9F214FD54E03}" presName="wedge2Tx" presStyleLbl="node1" presStyleIdx="1" presStyleCnt="7">
        <dgm:presLayoutVars>
          <dgm:chMax val="0"/>
          <dgm:chPref val="0"/>
          <dgm:bulletEnabled val="1"/>
        </dgm:presLayoutVars>
      </dgm:prSet>
      <dgm:spPr/>
    </dgm:pt>
    <dgm:pt modelId="{DC3046EC-0670-46E3-BF22-A77DFAB61DCB}" type="pres">
      <dgm:prSet presAssocID="{357ED4F2-1BC6-41DC-9E8E-9F214FD54E03}" presName="wedge3" presStyleLbl="node1" presStyleIdx="2" presStyleCnt="7"/>
      <dgm:spPr/>
    </dgm:pt>
    <dgm:pt modelId="{BC85DE24-242E-459F-80C2-D5C2982E8049}" type="pres">
      <dgm:prSet presAssocID="{357ED4F2-1BC6-41DC-9E8E-9F214FD54E03}" presName="dummy3a" presStyleCnt="0"/>
      <dgm:spPr/>
    </dgm:pt>
    <dgm:pt modelId="{369E6EA6-55DC-4EF8-8A5B-975693C20D3A}" type="pres">
      <dgm:prSet presAssocID="{357ED4F2-1BC6-41DC-9E8E-9F214FD54E03}" presName="dummy3b" presStyleCnt="0"/>
      <dgm:spPr/>
    </dgm:pt>
    <dgm:pt modelId="{792F8439-4D27-441D-8DFC-E8E144D9B4F0}" type="pres">
      <dgm:prSet presAssocID="{357ED4F2-1BC6-41DC-9E8E-9F214FD54E03}" presName="wedge3Tx" presStyleLbl="node1" presStyleIdx="2" presStyleCnt="7">
        <dgm:presLayoutVars>
          <dgm:chMax val="0"/>
          <dgm:chPref val="0"/>
          <dgm:bulletEnabled val="1"/>
        </dgm:presLayoutVars>
      </dgm:prSet>
      <dgm:spPr/>
    </dgm:pt>
    <dgm:pt modelId="{F50B875E-1DC6-4953-A297-0BA268AA7315}" type="pres">
      <dgm:prSet presAssocID="{357ED4F2-1BC6-41DC-9E8E-9F214FD54E03}" presName="wedge4" presStyleLbl="node1" presStyleIdx="3" presStyleCnt="7"/>
      <dgm:spPr/>
    </dgm:pt>
    <dgm:pt modelId="{1C96FB13-52A8-4C03-BCA0-8C534DA1700C}" type="pres">
      <dgm:prSet presAssocID="{357ED4F2-1BC6-41DC-9E8E-9F214FD54E03}" presName="dummy4a" presStyleCnt="0"/>
      <dgm:spPr/>
    </dgm:pt>
    <dgm:pt modelId="{2E46BF24-362A-4509-A062-1B2F75FDAD30}" type="pres">
      <dgm:prSet presAssocID="{357ED4F2-1BC6-41DC-9E8E-9F214FD54E03}" presName="dummy4b" presStyleCnt="0"/>
      <dgm:spPr/>
    </dgm:pt>
    <dgm:pt modelId="{01EF36E8-659E-436E-9566-1E2D4EBC0C7A}" type="pres">
      <dgm:prSet presAssocID="{357ED4F2-1BC6-41DC-9E8E-9F214FD54E03}" presName="wedge4Tx" presStyleLbl="node1" presStyleIdx="3" presStyleCnt="7">
        <dgm:presLayoutVars>
          <dgm:chMax val="0"/>
          <dgm:chPref val="0"/>
          <dgm:bulletEnabled val="1"/>
        </dgm:presLayoutVars>
      </dgm:prSet>
      <dgm:spPr/>
    </dgm:pt>
    <dgm:pt modelId="{3334FA23-D973-4093-9F3A-DC44E6C2A202}" type="pres">
      <dgm:prSet presAssocID="{357ED4F2-1BC6-41DC-9E8E-9F214FD54E03}" presName="wedge5" presStyleLbl="node1" presStyleIdx="4" presStyleCnt="7"/>
      <dgm:spPr/>
    </dgm:pt>
    <dgm:pt modelId="{D3046741-094F-46C5-B748-0561F40F426C}" type="pres">
      <dgm:prSet presAssocID="{357ED4F2-1BC6-41DC-9E8E-9F214FD54E03}" presName="dummy5a" presStyleCnt="0"/>
      <dgm:spPr/>
    </dgm:pt>
    <dgm:pt modelId="{8627D3D5-5BD3-42B2-8497-97DC4F21C858}" type="pres">
      <dgm:prSet presAssocID="{357ED4F2-1BC6-41DC-9E8E-9F214FD54E03}" presName="dummy5b" presStyleCnt="0"/>
      <dgm:spPr/>
    </dgm:pt>
    <dgm:pt modelId="{CE6772DA-9DF9-408F-A558-235CD6C1CD8A}" type="pres">
      <dgm:prSet presAssocID="{357ED4F2-1BC6-41DC-9E8E-9F214FD54E03}" presName="wedge5Tx" presStyleLbl="node1" presStyleIdx="4" presStyleCnt="7">
        <dgm:presLayoutVars>
          <dgm:chMax val="0"/>
          <dgm:chPref val="0"/>
          <dgm:bulletEnabled val="1"/>
        </dgm:presLayoutVars>
      </dgm:prSet>
      <dgm:spPr/>
    </dgm:pt>
    <dgm:pt modelId="{EB4A9A08-A6C5-4557-82B5-EEA54B6F15A6}" type="pres">
      <dgm:prSet presAssocID="{357ED4F2-1BC6-41DC-9E8E-9F214FD54E03}" presName="wedge6" presStyleLbl="node1" presStyleIdx="5" presStyleCnt="7"/>
      <dgm:spPr/>
    </dgm:pt>
    <dgm:pt modelId="{EA1FD8C2-EE0D-4EF5-9165-BD31BD3DC357}" type="pres">
      <dgm:prSet presAssocID="{357ED4F2-1BC6-41DC-9E8E-9F214FD54E03}" presName="dummy6a" presStyleCnt="0"/>
      <dgm:spPr/>
    </dgm:pt>
    <dgm:pt modelId="{DD066060-BF30-4B0C-B8D0-A0604EE528CA}" type="pres">
      <dgm:prSet presAssocID="{357ED4F2-1BC6-41DC-9E8E-9F214FD54E03}" presName="dummy6b" presStyleCnt="0"/>
      <dgm:spPr/>
    </dgm:pt>
    <dgm:pt modelId="{5DB04FAC-48C5-45C3-86C2-3DCBDD2FE7BF}" type="pres">
      <dgm:prSet presAssocID="{357ED4F2-1BC6-41DC-9E8E-9F214FD54E03}" presName="wedge6Tx" presStyleLbl="node1" presStyleIdx="5" presStyleCnt="7">
        <dgm:presLayoutVars>
          <dgm:chMax val="0"/>
          <dgm:chPref val="0"/>
          <dgm:bulletEnabled val="1"/>
        </dgm:presLayoutVars>
      </dgm:prSet>
      <dgm:spPr/>
    </dgm:pt>
    <dgm:pt modelId="{31A7EC0E-8537-485D-98BD-E3F1BD980EA2}" type="pres">
      <dgm:prSet presAssocID="{357ED4F2-1BC6-41DC-9E8E-9F214FD54E03}" presName="wedge7" presStyleLbl="node1" presStyleIdx="6" presStyleCnt="7"/>
      <dgm:spPr/>
    </dgm:pt>
    <dgm:pt modelId="{4A09FDB1-FFED-4F50-9B5A-32B8E6FF73DD}" type="pres">
      <dgm:prSet presAssocID="{357ED4F2-1BC6-41DC-9E8E-9F214FD54E03}" presName="dummy7a" presStyleCnt="0"/>
      <dgm:spPr/>
    </dgm:pt>
    <dgm:pt modelId="{F8AEB4AE-440F-42BA-B123-B5E45761EB97}" type="pres">
      <dgm:prSet presAssocID="{357ED4F2-1BC6-41DC-9E8E-9F214FD54E03}" presName="dummy7b" presStyleCnt="0"/>
      <dgm:spPr/>
    </dgm:pt>
    <dgm:pt modelId="{99A83B06-9BC0-4317-B588-FC2F375CC061}" type="pres">
      <dgm:prSet presAssocID="{357ED4F2-1BC6-41DC-9E8E-9F214FD54E03}" presName="wedge7Tx" presStyleLbl="node1" presStyleIdx="6" presStyleCnt="7">
        <dgm:presLayoutVars>
          <dgm:chMax val="0"/>
          <dgm:chPref val="0"/>
          <dgm:bulletEnabled val="1"/>
        </dgm:presLayoutVars>
      </dgm:prSet>
      <dgm:spPr/>
    </dgm:pt>
    <dgm:pt modelId="{19935BE5-476B-4FE7-87B3-F35A4C4B216C}" type="pres">
      <dgm:prSet presAssocID="{BB55CE53-13DF-4E06-8FA8-7EE236F39F18}" presName="arrowWedge1" presStyleLbl="fgSibTrans2D1" presStyleIdx="0" presStyleCnt="7"/>
      <dgm:spPr/>
    </dgm:pt>
    <dgm:pt modelId="{DFFF4394-5954-412B-B805-C3FA6685BE36}" type="pres">
      <dgm:prSet presAssocID="{244D8971-E933-45BA-A12F-25C75E98806C}" presName="arrowWedge2" presStyleLbl="fgSibTrans2D1" presStyleIdx="1" presStyleCnt="7"/>
      <dgm:spPr/>
    </dgm:pt>
    <dgm:pt modelId="{D832E978-FC4C-436F-9413-261A923E7048}" type="pres">
      <dgm:prSet presAssocID="{770A4F18-E0E6-4B85-9EFF-A993CABFBCDF}" presName="arrowWedge3" presStyleLbl="fgSibTrans2D1" presStyleIdx="2" presStyleCnt="7"/>
      <dgm:spPr/>
    </dgm:pt>
    <dgm:pt modelId="{0B228338-72E7-4BDA-82D4-B4926F46FF65}" type="pres">
      <dgm:prSet presAssocID="{A704C5C7-B9A4-4DB5-9720-C2EC2EA6E4B8}" presName="arrowWedge4" presStyleLbl="fgSibTrans2D1" presStyleIdx="3" presStyleCnt="7"/>
      <dgm:spPr/>
    </dgm:pt>
    <dgm:pt modelId="{21ABC523-44AD-4A49-8972-C648C92189AE}" type="pres">
      <dgm:prSet presAssocID="{E5EA9B66-B028-43B5-AA44-F6A07383D391}" presName="arrowWedge5" presStyleLbl="fgSibTrans2D1" presStyleIdx="4" presStyleCnt="7"/>
      <dgm:spPr/>
    </dgm:pt>
    <dgm:pt modelId="{28D0C9CA-1F0E-43D9-94DD-10BF6FD74EC0}" type="pres">
      <dgm:prSet presAssocID="{15D4B159-6A9B-4ED8-BDAF-86408C4F44C1}" presName="arrowWedge6" presStyleLbl="fgSibTrans2D1" presStyleIdx="5" presStyleCnt="7"/>
      <dgm:spPr/>
    </dgm:pt>
    <dgm:pt modelId="{098AE33C-2C91-4535-9D2C-8DDC9513F56F}" type="pres">
      <dgm:prSet presAssocID="{EC47C736-9F15-4A60-A0E5-8EEC4E5D8729}" presName="arrowWedge7" presStyleLbl="fgSibTrans2D1" presStyleIdx="6" presStyleCnt="7"/>
      <dgm:spPr/>
    </dgm:pt>
  </dgm:ptLst>
  <dgm:cxnLst>
    <dgm:cxn modelId="{2800F80B-C760-4B72-B970-8FA95EDF809B}" srcId="{357ED4F2-1BC6-41DC-9E8E-9F214FD54E03}" destId="{AC7C6553-D4DC-4189-A074-C12A5166F90F}" srcOrd="2" destOrd="0" parTransId="{E1FC96C0-51ED-4986-B4DF-EC2DC9437956}" sibTransId="{770A4F18-E0E6-4B85-9EFF-A993CABFBCDF}"/>
    <dgm:cxn modelId="{4876D718-1E4E-9242-B52C-61E0A444CC93}" type="presOf" srcId="{4DF9517C-095F-488D-B972-EF0C4F11F811}" destId="{5DB04FAC-48C5-45C3-86C2-3DCBDD2FE7BF}" srcOrd="1" destOrd="0" presId="urn:microsoft.com/office/officeart/2005/8/layout/cycle8"/>
    <dgm:cxn modelId="{08FC511E-8DA9-9A45-A448-4B3561E9C496}" type="presOf" srcId="{AC7C6553-D4DC-4189-A074-C12A5166F90F}" destId="{DC3046EC-0670-46E3-BF22-A77DFAB61DCB}" srcOrd="0" destOrd="0" presId="urn:microsoft.com/office/officeart/2005/8/layout/cycle8"/>
    <dgm:cxn modelId="{5F07F121-ACD1-554F-91D8-A2E6DE1B5110}" type="presOf" srcId="{6E835970-8083-4AC4-9314-61FAE9A9EA32}" destId="{4AB4B728-2EE4-45EF-945D-B19F412ECF00}" srcOrd="1" destOrd="0" presId="urn:microsoft.com/office/officeart/2005/8/layout/cycle8"/>
    <dgm:cxn modelId="{6FA09B2B-FE16-C84B-B7D5-955A6E167B5C}" type="presOf" srcId="{AC7C6553-D4DC-4189-A074-C12A5166F90F}" destId="{792F8439-4D27-441D-8DFC-E8E144D9B4F0}" srcOrd="1" destOrd="0" presId="urn:microsoft.com/office/officeart/2005/8/layout/cycle8"/>
    <dgm:cxn modelId="{E850D22C-B495-5143-900E-8D8792997FCF}" type="presOf" srcId="{5013F756-0903-41DD-AC41-82DF721559D1}" destId="{99A83B06-9BC0-4317-B588-FC2F375CC061}" srcOrd="1" destOrd="0" presId="urn:microsoft.com/office/officeart/2005/8/layout/cycle8"/>
    <dgm:cxn modelId="{D81CE32F-30CA-4488-A995-B0A43A3D29EA}" srcId="{357ED4F2-1BC6-41DC-9E8E-9F214FD54E03}" destId="{5013F756-0903-41DD-AC41-82DF721559D1}" srcOrd="6" destOrd="0" parTransId="{2BD19C21-E609-47FB-819D-133EFE065987}" sibTransId="{EC47C736-9F15-4A60-A0E5-8EEC4E5D8729}"/>
    <dgm:cxn modelId="{9BD87E32-F8C9-274E-8E85-FAAADC31735B}" type="presOf" srcId="{6E835970-8083-4AC4-9314-61FAE9A9EA32}" destId="{C51CAADD-8FAF-426E-9DA6-340EBD576AC0}" srcOrd="0" destOrd="0" presId="urn:microsoft.com/office/officeart/2005/8/layout/cycle8"/>
    <dgm:cxn modelId="{4F11F865-908F-4500-B75A-44D4A9D25964}" srcId="{357ED4F2-1BC6-41DC-9E8E-9F214FD54E03}" destId="{628440D6-F75A-4819-AF0D-33D1065A5A74}" srcOrd="4" destOrd="0" parTransId="{176C6EC0-57D5-46BF-BF0B-0CA18D2A19E0}" sibTransId="{E5EA9B66-B028-43B5-AA44-F6A07383D391}"/>
    <dgm:cxn modelId="{48643572-1040-404F-90A7-786077B806D9}" srcId="{357ED4F2-1BC6-41DC-9E8E-9F214FD54E03}" destId="{6E835970-8083-4AC4-9314-61FAE9A9EA32}" srcOrd="0" destOrd="0" parTransId="{9A79BE40-52EE-4BDC-9D84-088575740CF8}" sibTransId="{BB55CE53-13DF-4E06-8FA8-7EE236F39F18}"/>
    <dgm:cxn modelId="{B172EC72-8A7C-9A44-AB96-A39C8E0B9C95}" type="presOf" srcId="{357ED4F2-1BC6-41DC-9E8E-9F214FD54E03}" destId="{1B6BAA23-06E5-4191-88C1-007E76C38192}" srcOrd="0" destOrd="0" presId="urn:microsoft.com/office/officeart/2005/8/layout/cycle8"/>
    <dgm:cxn modelId="{636CA675-182B-45BE-9C77-11C166379229}" srcId="{357ED4F2-1BC6-41DC-9E8E-9F214FD54E03}" destId="{7DBFA3B7-5FA8-4F47-B65B-3CFCA1D76B2E}" srcOrd="1" destOrd="0" parTransId="{B55B42FB-8C21-4EBB-8A99-9850D17C3C95}" sibTransId="{244D8971-E933-45BA-A12F-25C75E98806C}"/>
    <dgm:cxn modelId="{C1B559A2-1F91-9048-B99D-9B19F7D5510E}" type="presOf" srcId="{7DBFA3B7-5FA8-4F47-B65B-3CFCA1D76B2E}" destId="{9BA48B0D-81E5-4145-B047-98E825CBFD79}" srcOrd="0" destOrd="0" presId="urn:microsoft.com/office/officeart/2005/8/layout/cycle8"/>
    <dgm:cxn modelId="{17C072A9-B058-BB44-AF4D-C20E6775D91B}" type="presOf" srcId="{628440D6-F75A-4819-AF0D-33D1065A5A74}" destId="{3334FA23-D973-4093-9F3A-DC44E6C2A202}" srcOrd="0" destOrd="0" presId="urn:microsoft.com/office/officeart/2005/8/layout/cycle8"/>
    <dgm:cxn modelId="{586AE5B0-F04A-44CD-B57B-1AF10671216F}" srcId="{357ED4F2-1BC6-41DC-9E8E-9F214FD54E03}" destId="{FB15FDE3-29CD-4AAC-AFBC-739BCF1C8199}" srcOrd="3" destOrd="0" parTransId="{F1F3C6AE-F39B-453D-9046-AACFBC3C2328}" sibTransId="{A704C5C7-B9A4-4DB5-9720-C2EC2EA6E4B8}"/>
    <dgm:cxn modelId="{79C38DBA-CDA9-764A-9118-0599C40477AA}" type="presOf" srcId="{FB15FDE3-29CD-4AAC-AFBC-739BCF1C8199}" destId="{01EF36E8-659E-436E-9566-1E2D4EBC0C7A}" srcOrd="1" destOrd="0" presId="urn:microsoft.com/office/officeart/2005/8/layout/cycle8"/>
    <dgm:cxn modelId="{9B8428C6-1F01-2D4E-AAF3-9BFECE4DE0CC}" type="presOf" srcId="{FB15FDE3-29CD-4AAC-AFBC-739BCF1C8199}" destId="{F50B875E-1DC6-4953-A297-0BA268AA7315}" srcOrd="0" destOrd="0" presId="urn:microsoft.com/office/officeart/2005/8/layout/cycle8"/>
    <dgm:cxn modelId="{62C16CD4-5772-CA49-9F55-8520809E55D1}" type="presOf" srcId="{628440D6-F75A-4819-AF0D-33D1065A5A74}" destId="{CE6772DA-9DF9-408F-A558-235CD6C1CD8A}" srcOrd="1" destOrd="0" presId="urn:microsoft.com/office/officeart/2005/8/layout/cycle8"/>
    <dgm:cxn modelId="{A162C8D6-AF1F-5947-9896-496B14A33DB4}" type="presOf" srcId="{5013F756-0903-41DD-AC41-82DF721559D1}" destId="{31A7EC0E-8537-485D-98BD-E3F1BD980EA2}" srcOrd="0" destOrd="0" presId="urn:microsoft.com/office/officeart/2005/8/layout/cycle8"/>
    <dgm:cxn modelId="{87D629DA-8FB7-7D40-8D97-397AB031D76D}" type="presOf" srcId="{7DBFA3B7-5FA8-4F47-B65B-3CFCA1D76B2E}" destId="{53631CF3-4B87-4F08-B54D-870113BB480A}" srcOrd="1" destOrd="0" presId="urn:microsoft.com/office/officeart/2005/8/layout/cycle8"/>
    <dgm:cxn modelId="{4B398EEC-272F-CA4C-B167-2889711A2105}" type="presOf" srcId="{4DF9517C-095F-488D-B972-EF0C4F11F811}" destId="{EB4A9A08-A6C5-4557-82B5-EEA54B6F15A6}" srcOrd="0" destOrd="0" presId="urn:microsoft.com/office/officeart/2005/8/layout/cycle8"/>
    <dgm:cxn modelId="{CB03F4F7-C5F4-49A9-8CB0-864091A0A4E3}" srcId="{357ED4F2-1BC6-41DC-9E8E-9F214FD54E03}" destId="{4DF9517C-095F-488D-B972-EF0C4F11F811}" srcOrd="5" destOrd="0" parTransId="{2469E26F-0C41-40AF-B381-57F2DE78FE6D}" sibTransId="{15D4B159-6A9B-4ED8-BDAF-86408C4F44C1}"/>
    <dgm:cxn modelId="{5532B425-D0A5-4041-B601-C33C45042FE8}" type="presParOf" srcId="{1B6BAA23-06E5-4191-88C1-007E76C38192}" destId="{C51CAADD-8FAF-426E-9DA6-340EBD576AC0}" srcOrd="0" destOrd="0" presId="urn:microsoft.com/office/officeart/2005/8/layout/cycle8"/>
    <dgm:cxn modelId="{E8C54C4E-AC82-D946-B5E4-A3320FA928CC}" type="presParOf" srcId="{1B6BAA23-06E5-4191-88C1-007E76C38192}" destId="{235CCAA4-96FF-4887-845F-D3551F6C6C3E}" srcOrd="1" destOrd="0" presId="urn:microsoft.com/office/officeart/2005/8/layout/cycle8"/>
    <dgm:cxn modelId="{5CACBFFA-8413-4A43-902A-FF43A8F21689}" type="presParOf" srcId="{1B6BAA23-06E5-4191-88C1-007E76C38192}" destId="{2479D26D-FFB6-45A4-A337-66C2011DCECC}" srcOrd="2" destOrd="0" presId="urn:microsoft.com/office/officeart/2005/8/layout/cycle8"/>
    <dgm:cxn modelId="{55102E7C-BFFD-2749-823D-55F321ED78A1}" type="presParOf" srcId="{1B6BAA23-06E5-4191-88C1-007E76C38192}" destId="{4AB4B728-2EE4-45EF-945D-B19F412ECF00}" srcOrd="3" destOrd="0" presId="urn:microsoft.com/office/officeart/2005/8/layout/cycle8"/>
    <dgm:cxn modelId="{2107C5E0-D6A8-F24C-B499-841A0B360CD4}" type="presParOf" srcId="{1B6BAA23-06E5-4191-88C1-007E76C38192}" destId="{9BA48B0D-81E5-4145-B047-98E825CBFD79}" srcOrd="4" destOrd="0" presId="urn:microsoft.com/office/officeart/2005/8/layout/cycle8"/>
    <dgm:cxn modelId="{D26B195D-6DCD-674D-B1B6-9EED2C1B3524}" type="presParOf" srcId="{1B6BAA23-06E5-4191-88C1-007E76C38192}" destId="{B4049156-331D-4A04-A8D2-331A96BAF91D}" srcOrd="5" destOrd="0" presId="urn:microsoft.com/office/officeart/2005/8/layout/cycle8"/>
    <dgm:cxn modelId="{96953F93-6779-C046-AF29-9E4078C7A52A}" type="presParOf" srcId="{1B6BAA23-06E5-4191-88C1-007E76C38192}" destId="{11E2C4C1-4B41-4481-AF00-1884076CCD8C}" srcOrd="6" destOrd="0" presId="urn:microsoft.com/office/officeart/2005/8/layout/cycle8"/>
    <dgm:cxn modelId="{95E33CBF-4C00-C043-8154-9AC15FD18079}" type="presParOf" srcId="{1B6BAA23-06E5-4191-88C1-007E76C38192}" destId="{53631CF3-4B87-4F08-B54D-870113BB480A}" srcOrd="7" destOrd="0" presId="urn:microsoft.com/office/officeart/2005/8/layout/cycle8"/>
    <dgm:cxn modelId="{0E61CE4F-CE9E-C94F-A560-C394614F37AC}" type="presParOf" srcId="{1B6BAA23-06E5-4191-88C1-007E76C38192}" destId="{DC3046EC-0670-46E3-BF22-A77DFAB61DCB}" srcOrd="8" destOrd="0" presId="urn:microsoft.com/office/officeart/2005/8/layout/cycle8"/>
    <dgm:cxn modelId="{C03C1061-15CD-854E-B220-7A71D2D3C948}" type="presParOf" srcId="{1B6BAA23-06E5-4191-88C1-007E76C38192}" destId="{BC85DE24-242E-459F-80C2-D5C2982E8049}" srcOrd="9" destOrd="0" presId="urn:microsoft.com/office/officeart/2005/8/layout/cycle8"/>
    <dgm:cxn modelId="{71A7D323-BABA-3E43-810C-747124328236}" type="presParOf" srcId="{1B6BAA23-06E5-4191-88C1-007E76C38192}" destId="{369E6EA6-55DC-4EF8-8A5B-975693C20D3A}" srcOrd="10" destOrd="0" presId="urn:microsoft.com/office/officeart/2005/8/layout/cycle8"/>
    <dgm:cxn modelId="{33870B89-42DF-DA46-A0D5-E884041F18C6}" type="presParOf" srcId="{1B6BAA23-06E5-4191-88C1-007E76C38192}" destId="{792F8439-4D27-441D-8DFC-E8E144D9B4F0}" srcOrd="11" destOrd="0" presId="urn:microsoft.com/office/officeart/2005/8/layout/cycle8"/>
    <dgm:cxn modelId="{E84AF2CA-04D8-CB4F-A56E-B4CB4DEBCD22}" type="presParOf" srcId="{1B6BAA23-06E5-4191-88C1-007E76C38192}" destId="{F50B875E-1DC6-4953-A297-0BA268AA7315}" srcOrd="12" destOrd="0" presId="urn:microsoft.com/office/officeart/2005/8/layout/cycle8"/>
    <dgm:cxn modelId="{92587677-A98C-7641-9295-2329F2A0DB41}" type="presParOf" srcId="{1B6BAA23-06E5-4191-88C1-007E76C38192}" destId="{1C96FB13-52A8-4C03-BCA0-8C534DA1700C}" srcOrd="13" destOrd="0" presId="urn:microsoft.com/office/officeart/2005/8/layout/cycle8"/>
    <dgm:cxn modelId="{1E4B6F2B-4B66-CB43-9888-1F4F879D86B9}" type="presParOf" srcId="{1B6BAA23-06E5-4191-88C1-007E76C38192}" destId="{2E46BF24-362A-4509-A062-1B2F75FDAD30}" srcOrd="14" destOrd="0" presId="urn:microsoft.com/office/officeart/2005/8/layout/cycle8"/>
    <dgm:cxn modelId="{C5F8CBBB-817B-814F-878B-47E1C7DD7BBF}" type="presParOf" srcId="{1B6BAA23-06E5-4191-88C1-007E76C38192}" destId="{01EF36E8-659E-436E-9566-1E2D4EBC0C7A}" srcOrd="15" destOrd="0" presId="urn:microsoft.com/office/officeart/2005/8/layout/cycle8"/>
    <dgm:cxn modelId="{D53079FB-D90C-9648-9A1A-A7178D456FA7}" type="presParOf" srcId="{1B6BAA23-06E5-4191-88C1-007E76C38192}" destId="{3334FA23-D973-4093-9F3A-DC44E6C2A202}" srcOrd="16" destOrd="0" presId="urn:microsoft.com/office/officeart/2005/8/layout/cycle8"/>
    <dgm:cxn modelId="{ADC5A2A8-CF22-7F42-ACBB-7779C7FA2629}" type="presParOf" srcId="{1B6BAA23-06E5-4191-88C1-007E76C38192}" destId="{D3046741-094F-46C5-B748-0561F40F426C}" srcOrd="17" destOrd="0" presId="urn:microsoft.com/office/officeart/2005/8/layout/cycle8"/>
    <dgm:cxn modelId="{4050085F-72A8-034F-98B0-2038FCED6531}" type="presParOf" srcId="{1B6BAA23-06E5-4191-88C1-007E76C38192}" destId="{8627D3D5-5BD3-42B2-8497-97DC4F21C858}" srcOrd="18" destOrd="0" presId="urn:microsoft.com/office/officeart/2005/8/layout/cycle8"/>
    <dgm:cxn modelId="{B6CE588C-C1C5-8041-B5E8-F0789ACCDA35}" type="presParOf" srcId="{1B6BAA23-06E5-4191-88C1-007E76C38192}" destId="{CE6772DA-9DF9-408F-A558-235CD6C1CD8A}" srcOrd="19" destOrd="0" presId="urn:microsoft.com/office/officeart/2005/8/layout/cycle8"/>
    <dgm:cxn modelId="{457268B1-BB9B-D746-AD2C-F8763F91A524}" type="presParOf" srcId="{1B6BAA23-06E5-4191-88C1-007E76C38192}" destId="{EB4A9A08-A6C5-4557-82B5-EEA54B6F15A6}" srcOrd="20" destOrd="0" presId="urn:microsoft.com/office/officeart/2005/8/layout/cycle8"/>
    <dgm:cxn modelId="{09EA8901-232F-C747-A87E-B34E4DFE8E74}" type="presParOf" srcId="{1B6BAA23-06E5-4191-88C1-007E76C38192}" destId="{EA1FD8C2-EE0D-4EF5-9165-BD31BD3DC357}" srcOrd="21" destOrd="0" presId="urn:microsoft.com/office/officeart/2005/8/layout/cycle8"/>
    <dgm:cxn modelId="{610A7CB5-8486-E440-BF8F-CAB9CFB40FD2}" type="presParOf" srcId="{1B6BAA23-06E5-4191-88C1-007E76C38192}" destId="{DD066060-BF30-4B0C-B8D0-A0604EE528CA}" srcOrd="22" destOrd="0" presId="urn:microsoft.com/office/officeart/2005/8/layout/cycle8"/>
    <dgm:cxn modelId="{D08C0732-D53C-6844-9E9B-8FE534C72749}" type="presParOf" srcId="{1B6BAA23-06E5-4191-88C1-007E76C38192}" destId="{5DB04FAC-48C5-45C3-86C2-3DCBDD2FE7BF}" srcOrd="23" destOrd="0" presId="urn:microsoft.com/office/officeart/2005/8/layout/cycle8"/>
    <dgm:cxn modelId="{F2813BD5-FB54-924A-86AB-F9EAE0E4C72F}" type="presParOf" srcId="{1B6BAA23-06E5-4191-88C1-007E76C38192}" destId="{31A7EC0E-8537-485D-98BD-E3F1BD980EA2}" srcOrd="24" destOrd="0" presId="urn:microsoft.com/office/officeart/2005/8/layout/cycle8"/>
    <dgm:cxn modelId="{20326708-B528-524C-94C3-1D4F41A02B01}" type="presParOf" srcId="{1B6BAA23-06E5-4191-88C1-007E76C38192}" destId="{4A09FDB1-FFED-4F50-9B5A-32B8E6FF73DD}" srcOrd="25" destOrd="0" presId="urn:microsoft.com/office/officeart/2005/8/layout/cycle8"/>
    <dgm:cxn modelId="{22CE6DAC-E4A7-174E-BB23-A00BA94F10F7}" type="presParOf" srcId="{1B6BAA23-06E5-4191-88C1-007E76C38192}" destId="{F8AEB4AE-440F-42BA-B123-B5E45761EB97}" srcOrd="26" destOrd="0" presId="urn:microsoft.com/office/officeart/2005/8/layout/cycle8"/>
    <dgm:cxn modelId="{9231EE19-29BC-A848-B82F-8F683D71BF53}" type="presParOf" srcId="{1B6BAA23-06E5-4191-88C1-007E76C38192}" destId="{99A83B06-9BC0-4317-B588-FC2F375CC061}" srcOrd="27" destOrd="0" presId="urn:microsoft.com/office/officeart/2005/8/layout/cycle8"/>
    <dgm:cxn modelId="{295633F4-2726-3448-AF46-23EFD6A03520}" type="presParOf" srcId="{1B6BAA23-06E5-4191-88C1-007E76C38192}" destId="{19935BE5-476B-4FE7-87B3-F35A4C4B216C}" srcOrd="28" destOrd="0" presId="urn:microsoft.com/office/officeart/2005/8/layout/cycle8"/>
    <dgm:cxn modelId="{4EBB697C-EC18-A244-8EB1-AA41D814DAB9}" type="presParOf" srcId="{1B6BAA23-06E5-4191-88C1-007E76C38192}" destId="{DFFF4394-5954-412B-B805-C3FA6685BE36}" srcOrd="29" destOrd="0" presId="urn:microsoft.com/office/officeart/2005/8/layout/cycle8"/>
    <dgm:cxn modelId="{B9C56AE0-307D-A846-BF1C-41CCED8101A7}" type="presParOf" srcId="{1B6BAA23-06E5-4191-88C1-007E76C38192}" destId="{D832E978-FC4C-436F-9413-261A923E7048}" srcOrd="30" destOrd="0" presId="urn:microsoft.com/office/officeart/2005/8/layout/cycle8"/>
    <dgm:cxn modelId="{9457EB5B-0A21-A141-84A5-68F21855858A}" type="presParOf" srcId="{1B6BAA23-06E5-4191-88C1-007E76C38192}" destId="{0B228338-72E7-4BDA-82D4-B4926F46FF65}" srcOrd="31" destOrd="0" presId="urn:microsoft.com/office/officeart/2005/8/layout/cycle8"/>
    <dgm:cxn modelId="{2D3BB1B4-EDAA-D148-ABD8-3E463240C3E9}" type="presParOf" srcId="{1B6BAA23-06E5-4191-88C1-007E76C38192}" destId="{21ABC523-44AD-4A49-8972-C648C92189AE}" srcOrd="32" destOrd="0" presId="urn:microsoft.com/office/officeart/2005/8/layout/cycle8"/>
    <dgm:cxn modelId="{2812321E-9C93-C740-AC4E-0A1554E712E1}" type="presParOf" srcId="{1B6BAA23-06E5-4191-88C1-007E76C38192}" destId="{28D0C9CA-1F0E-43D9-94DD-10BF6FD74EC0}" srcOrd="33" destOrd="0" presId="urn:microsoft.com/office/officeart/2005/8/layout/cycle8"/>
    <dgm:cxn modelId="{8E1847EA-9FAA-9A4E-9F32-73BBD8851DD4}" type="presParOf" srcId="{1B6BAA23-06E5-4191-88C1-007E76C38192}" destId="{098AE33C-2C91-4535-9D2C-8DDC9513F56F}"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C15F5-9ABB-47E9-8BE3-22DC297C6729}" type="doc">
      <dgm:prSet loTypeId="urn:microsoft.com/office/officeart/2005/8/layout/hierarchy3" loCatId="hierarchy" qsTypeId="urn:microsoft.com/office/officeart/2005/8/quickstyle/simple4" qsCatId="simple" csTypeId="urn:microsoft.com/office/officeart/2005/8/colors/accent3_2" csCatId="accent3" phldr="1"/>
      <dgm:spPr/>
      <dgm:t>
        <a:bodyPr/>
        <a:lstStyle/>
        <a:p>
          <a:endParaRPr lang="en-US"/>
        </a:p>
      </dgm:t>
    </dgm:pt>
    <dgm:pt modelId="{89271BE9-0DF7-4321-A91A-F48C76EA371D}">
      <dgm:prSet/>
      <dgm:spPr>
        <a:solidFill>
          <a:schemeClr val="accent6">
            <a:lumMod val="60000"/>
            <a:lumOff val="40000"/>
          </a:schemeClr>
        </a:solidFill>
      </dgm:spPr>
      <dgm:t>
        <a:bodyPr/>
        <a:lstStyle/>
        <a:p>
          <a:r>
            <a:rPr lang="en-US" dirty="0" err="1">
              <a:solidFill>
                <a:schemeClr val="tx1"/>
              </a:solidFill>
            </a:rPr>
            <a:t>Marable’s</a:t>
          </a:r>
          <a:r>
            <a:rPr lang="en-US" dirty="0">
              <a:solidFill>
                <a:schemeClr val="tx1"/>
              </a:solidFill>
            </a:rPr>
            <a:t> conceptualization is Informed by WEB </a:t>
          </a:r>
          <a:r>
            <a:rPr lang="en-US" dirty="0" err="1">
              <a:solidFill>
                <a:schemeClr val="tx1"/>
              </a:solidFill>
            </a:rPr>
            <a:t>DuBois</a:t>
          </a:r>
          <a:r>
            <a:rPr lang="en-US" dirty="0">
              <a:solidFill>
                <a:schemeClr val="tx1"/>
              </a:solidFill>
            </a:rPr>
            <a:t>’ </a:t>
          </a:r>
          <a:r>
            <a:rPr lang="en-US" u="sng" dirty="0">
              <a:solidFill>
                <a:schemeClr val="tx1"/>
              </a:solidFill>
            </a:rPr>
            <a:t>Black Reconstruction (1935)</a:t>
          </a:r>
          <a:r>
            <a:rPr lang="en-US" dirty="0">
              <a:solidFill>
                <a:schemeClr val="tx1"/>
              </a:solidFill>
            </a:rPr>
            <a:t>  </a:t>
          </a:r>
          <a:r>
            <a:rPr lang="en-US" i="1" dirty="0">
              <a:solidFill>
                <a:schemeClr val="tx1"/>
              </a:solidFill>
            </a:rPr>
            <a:t>(Black Reconstruction rewrites the history of Reconstruction  to combat the “propaganda” of history that helps </a:t>
          </a:r>
          <a:r>
            <a:rPr lang="en-US" i="1" dirty="0" err="1">
              <a:solidFill>
                <a:schemeClr val="tx1"/>
              </a:solidFill>
            </a:rPr>
            <a:t>est</a:t>
          </a:r>
          <a:r>
            <a:rPr lang="en-US" i="1" dirty="0">
              <a:solidFill>
                <a:schemeClr val="tx1"/>
              </a:solidFill>
            </a:rPr>
            <a:t> Jim Crow)</a:t>
          </a:r>
        </a:p>
      </dgm:t>
    </dgm:pt>
    <dgm:pt modelId="{8614BD4D-F79F-410A-A9CE-BDDA73A08ECB}" type="parTrans" cxnId="{76B092CE-0DAA-4854-8E51-5F27CC72289E}">
      <dgm:prSet/>
      <dgm:spPr/>
      <dgm:t>
        <a:bodyPr/>
        <a:lstStyle/>
        <a:p>
          <a:endParaRPr lang="en-US"/>
        </a:p>
      </dgm:t>
    </dgm:pt>
    <dgm:pt modelId="{95CCC1BA-7B7D-4ABC-82FD-E532EF881F05}" type="sibTrans" cxnId="{76B092CE-0DAA-4854-8E51-5F27CC72289E}">
      <dgm:prSet/>
      <dgm:spPr/>
      <dgm:t>
        <a:bodyPr/>
        <a:lstStyle/>
        <a:p>
          <a:endParaRPr lang="en-US"/>
        </a:p>
      </dgm:t>
    </dgm:pt>
    <dgm:pt modelId="{BE9305AB-E49D-42B2-B99A-7B446C2FA26A}">
      <dgm:prSet/>
      <dgm:spPr>
        <a:solidFill>
          <a:schemeClr val="accent6">
            <a:lumMod val="60000"/>
            <a:lumOff val="40000"/>
          </a:schemeClr>
        </a:solidFill>
      </dgm:spPr>
      <dgm:t>
        <a:bodyPr/>
        <a:lstStyle/>
        <a:p>
          <a:r>
            <a:rPr lang="en-US" dirty="0">
              <a:solidFill>
                <a:schemeClr val="tx1"/>
              </a:solidFill>
            </a:rPr>
            <a:t>R1 – “The first was developed in…” </a:t>
          </a:r>
        </a:p>
      </dgm:t>
    </dgm:pt>
    <dgm:pt modelId="{58930814-B823-41B8-B26D-D814AFE1076A}" type="parTrans" cxnId="{24E14098-BB49-4C3F-9A89-63FC1C12BC6E}">
      <dgm:prSet/>
      <dgm:spPr/>
      <dgm:t>
        <a:bodyPr/>
        <a:lstStyle/>
        <a:p>
          <a:endParaRPr lang="en-US"/>
        </a:p>
      </dgm:t>
    </dgm:pt>
    <dgm:pt modelId="{01F66E4F-90AB-4E4F-8C14-E35C5E596CA0}" type="sibTrans" cxnId="{24E14098-BB49-4C3F-9A89-63FC1C12BC6E}">
      <dgm:prSet/>
      <dgm:spPr/>
      <dgm:t>
        <a:bodyPr/>
        <a:lstStyle/>
        <a:p>
          <a:endParaRPr lang="en-US"/>
        </a:p>
      </dgm:t>
    </dgm:pt>
    <dgm:pt modelId="{0295874F-4C5D-4973-AD04-FCD65FAD9D36}">
      <dgm:prSet/>
      <dgm:spPr>
        <a:ln w="57150">
          <a:solidFill>
            <a:srgbClr val="C00000"/>
          </a:solidFill>
        </a:ln>
      </dgm:spPr>
      <dgm:t>
        <a:bodyPr/>
        <a:lstStyle/>
        <a:p>
          <a:r>
            <a:rPr lang="en-US" b="1" dirty="0"/>
            <a:t>Massive Conflicts: </a:t>
          </a:r>
          <a:r>
            <a:rPr lang="en-US" dirty="0"/>
            <a:t>“Concerning the status of Blacks before [and including] the Civil War”(1861-65). </a:t>
          </a:r>
        </a:p>
      </dgm:t>
    </dgm:pt>
    <dgm:pt modelId="{FC59C460-F431-47EB-BD60-C1CADC6F7BF5}" type="parTrans" cxnId="{6B760DAF-699A-4645-8D02-FC6371015FD7}">
      <dgm:prSet/>
      <dgm:spPr/>
      <dgm:t>
        <a:bodyPr/>
        <a:lstStyle/>
        <a:p>
          <a:endParaRPr lang="en-US"/>
        </a:p>
      </dgm:t>
    </dgm:pt>
    <dgm:pt modelId="{ACB92A1A-659A-45AB-99E4-4DBD82784F60}" type="sibTrans" cxnId="{6B760DAF-699A-4645-8D02-FC6371015FD7}">
      <dgm:prSet/>
      <dgm:spPr/>
      <dgm:t>
        <a:bodyPr/>
        <a:lstStyle/>
        <a:p>
          <a:endParaRPr lang="en-US"/>
        </a:p>
      </dgm:t>
    </dgm:pt>
    <dgm:pt modelId="{590165A6-F354-42CE-A5E2-7C1986C059B2}">
      <dgm:prSet/>
      <dgm:spPr>
        <a:ln w="57150">
          <a:solidFill>
            <a:srgbClr val="7030A0"/>
          </a:solidFill>
        </a:ln>
      </dgm:spPr>
      <dgm:t>
        <a:bodyPr/>
        <a:lstStyle/>
        <a:p>
          <a:r>
            <a:rPr lang="en-US" b="1" dirty="0"/>
            <a:t>Fruition: </a:t>
          </a:r>
          <a:r>
            <a:rPr lang="en-US" dirty="0"/>
            <a:t>“During the 12 yr. period of Reconstruction” (1865-77). Change in public policy related to Blacks (13-15</a:t>
          </a:r>
          <a:r>
            <a:rPr lang="en-US" baseline="30000" dirty="0"/>
            <a:t>th</a:t>
          </a:r>
          <a:r>
            <a:rPr lang="en-US" dirty="0"/>
            <a:t> Amendments)</a:t>
          </a:r>
        </a:p>
      </dgm:t>
    </dgm:pt>
    <dgm:pt modelId="{298F8D4C-C142-40F6-BDBA-CB629EC6722E}" type="parTrans" cxnId="{15FE8E1C-8C57-4CB6-84B6-1465CF63D2B1}">
      <dgm:prSet/>
      <dgm:spPr/>
      <dgm:t>
        <a:bodyPr/>
        <a:lstStyle/>
        <a:p>
          <a:endParaRPr lang="en-US"/>
        </a:p>
      </dgm:t>
    </dgm:pt>
    <dgm:pt modelId="{C86C3865-C2A6-4DD5-84BF-4F3E8DE81554}" type="sibTrans" cxnId="{15FE8E1C-8C57-4CB6-84B6-1465CF63D2B1}">
      <dgm:prSet/>
      <dgm:spPr/>
      <dgm:t>
        <a:bodyPr/>
        <a:lstStyle/>
        <a:p>
          <a:endParaRPr lang="en-US"/>
        </a:p>
      </dgm:t>
    </dgm:pt>
    <dgm:pt modelId="{FD875D35-A0BC-4674-9791-B66D0808508E}">
      <dgm:prSet/>
      <dgm:spPr>
        <a:solidFill>
          <a:srgbClr val="FFFF00">
            <a:alpha val="90000"/>
          </a:srgbClr>
        </a:solidFill>
      </dgm:spPr>
      <dgm:t>
        <a:bodyPr/>
        <a:lstStyle/>
        <a:p>
          <a:r>
            <a:rPr lang="en-US" b="1" dirty="0"/>
            <a:t>Backlash</a:t>
          </a:r>
          <a:r>
            <a:rPr lang="en-US" dirty="0"/>
            <a:t>: Rise of the Klan, Establishment of Jim Crow*” (1877 -forward). </a:t>
          </a:r>
        </a:p>
      </dgm:t>
    </dgm:pt>
    <dgm:pt modelId="{D0A16B8E-823B-4CDC-BB7F-D3EA6D3F9C77}" type="parTrans" cxnId="{EF86D517-6E70-41FD-BAD3-97A48AD3245E}">
      <dgm:prSet/>
      <dgm:spPr/>
      <dgm:t>
        <a:bodyPr/>
        <a:lstStyle/>
        <a:p>
          <a:endParaRPr lang="en-US"/>
        </a:p>
      </dgm:t>
    </dgm:pt>
    <dgm:pt modelId="{0A4D33C3-C10B-4F81-BB19-5A15BE8D3F47}" type="sibTrans" cxnId="{EF86D517-6E70-41FD-BAD3-97A48AD3245E}">
      <dgm:prSet/>
      <dgm:spPr/>
      <dgm:t>
        <a:bodyPr/>
        <a:lstStyle/>
        <a:p>
          <a:endParaRPr lang="en-US"/>
        </a:p>
      </dgm:t>
    </dgm:pt>
    <dgm:pt modelId="{181626E3-C4BD-4F36-98E9-99108EC2EF5F}">
      <dgm:prSet/>
      <dgm:spPr>
        <a:solidFill>
          <a:schemeClr val="accent6">
            <a:lumMod val="60000"/>
            <a:lumOff val="40000"/>
          </a:schemeClr>
        </a:solidFill>
      </dgm:spPr>
      <dgm:t>
        <a:bodyPr/>
        <a:lstStyle/>
        <a:p>
          <a:r>
            <a:rPr lang="en-US" i="1" dirty="0">
              <a:solidFill>
                <a:schemeClr val="tx1"/>
              </a:solidFill>
            </a:rPr>
            <a:t>100 years later a 2</a:t>
          </a:r>
          <a:r>
            <a:rPr lang="en-US" i="1" baseline="30000" dirty="0">
              <a:solidFill>
                <a:schemeClr val="tx1"/>
              </a:solidFill>
            </a:rPr>
            <a:t>nd</a:t>
          </a:r>
          <a:r>
            <a:rPr lang="en-US" i="1" dirty="0">
              <a:solidFill>
                <a:schemeClr val="tx1"/>
              </a:solidFill>
            </a:rPr>
            <a:t> Reconstruction (Civil Rights Movement) developed in…</a:t>
          </a:r>
          <a:endParaRPr lang="en-US" dirty="0">
            <a:solidFill>
              <a:schemeClr val="tx1"/>
            </a:solidFill>
          </a:endParaRPr>
        </a:p>
      </dgm:t>
    </dgm:pt>
    <dgm:pt modelId="{B8A3AD1F-9E22-4BCA-B9AE-A3B19D069EC2}" type="parTrans" cxnId="{B66A792F-7832-467F-8E62-AEBCD95E5AFB}">
      <dgm:prSet/>
      <dgm:spPr/>
      <dgm:t>
        <a:bodyPr/>
        <a:lstStyle/>
        <a:p>
          <a:endParaRPr lang="en-US"/>
        </a:p>
      </dgm:t>
    </dgm:pt>
    <dgm:pt modelId="{78B78427-1A7E-485D-B1DC-BB3498851975}" type="sibTrans" cxnId="{B66A792F-7832-467F-8E62-AEBCD95E5AFB}">
      <dgm:prSet/>
      <dgm:spPr/>
      <dgm:t>
        <a:bodyPr/>
        <a:lstStyle/>
        <a:p>
          <a:endParaRPr lang="en-US"/>
        </a:p>
      </dgm:t>
    </dgm:pt>
    <dgm:pt modelId="{EF90C88E-12F4-431F-AC71-9087B5E09DE8}">
      <dgm:prSet/>
      <dgm:spPr>
        <a:ln w="38100">
          <a:solidFill>
            <a:srgbClr val="C00000"/>
          </a:solidFill>
        </a:ln>
      </dgm:spPr>
      <dgm:t>
        <a:bodyPr/>
        <a:lstStyle/>
        <a:p>
          <a:r>
            <a:rPr lang="en-US" b="1" dirty="0"/>
            <a:t>Massive conflicts </a:t>
          </a:r>
          <a:r>
            <a:rPr lang="en-US" dirty="0"/>
            <a:t>– Concerning the status of Blacks. </a:t>
          </a:r>
        </a:p>
      </dgm:t>
    </dgm:pt>
    <dgm:pt modelId="{9FD9B23D-CBF6-4513-A5CF-6CD910D0760C}" type="parTrans" cxnId="{DFFA2EBE-C5ED-47C8-BEAF-F91A31371032}">
      <dgm:prSet/>
      <dgm:spPr/>
      <dgm:t>
        <a:bodyPr/>
        <a:lstStyle/>
        <a:p>
          <a:endParaRPr lang="en-US"/>
        </a:p>
      </dgm:t>
    </dgm:pt>
    <dgm:pt modelId="{F2D0245B-55B8-4355-8B97-64DF0596EBD6}" type="sibTrans" cxnId="{DFFA2EBE-C5ED-47C8-BEAF-F91A31371032}">
      <dgm:prSet/>
      <dgm:spPr/>
      <dgm:t>
        <a:bodyPr/>
        <a:lstStyle/>
        <a:p>
          <a:endParaRPr lang="en-US"/>
        </a:p>
      </dgm:t>
    </dgm:pt>
    <dgm:pt modelId="{67BF89F8-F60F-4AC1-88D9-F24A1D91E11A}">
      <dgm:prSet/>
      <dgm:spPr>
        <a:ln w="57150">
          <a:solidFill>
            <a:srgbClr val="7030A0"/>
          </a:solidFill>
        </a:ln>
      </dgm:spPr>
      <dgm:t>
        <a:bodyPr/>
        <a:lstStyle/>
        <a:p>
          <a:r>
            <a:rPr lang="en-US" b="1" dirty="0"/>
            <a:t>Fruition </a:t>
          </a:r>
          <a:r>
            <a:rPr lang="en-US" dirty="0"/>
            <a:t>- Change in public policy related to Blacks. </a:t>
          </a:r>
        </a:p>
      </dgm:t>
    </dgm:pt>
    <dgm:pt modelId="{1336A3AC-68F9-4F89-9FA2-2FB090EB4FC7}" type="parTrans" cxnId="{3B9FEB4F-B23B-46FF-A39D-0DCE86765E3C}">
      <dgm:prSet/>
      <dgm:spPr/>
      <dgm:t>
        <a:bodyPr/>
        <a:lstStyle/>
        <a:p>
          <a:endParaRPr lang="en-US"/>
        </a:p>
      </dgm:t>
    </dgm:pt>
    <dgm:pt modelId="{344F8531-4C64-4697-878F-2A075A2BA60C}" type="sibTrans" cxnId="{3B9FEB4F-B23B-46FF-A39D-0DCE86765E3C}">
      <dgm:prSet/>
      <dgm:spPr/>
      <dgm:t>
        <a:bodyPr/>
        <a:lstStyle/>
        <a:p>
          <a:endParaRPr lang="en-US"/>
        </a:p>
      </dgm:t>
    </dgm:pt>
    <dgm:pt modelId="{6048BFBD-BFBC-45A4-B565-212DA95267A9}">
      <dgm:prSet/>
      <dgm:spPr>
        <a:solidFill>
          <a:srgbClr val="FFFF00">
            <a:alpha val="90000"/>
          </a:srgbClr>
        </a:solidFill>
      </dgm:spPr>
      <dgm:t>
        <a:bodyPr/>
        <a:lstStyle/>
        <a:p>
          <a:r>
            <a:rPr lang="en-US" b="1" dirty="0"/>
            <a:t>Backlash</a:t>
          </a:r>
          <a:r>
            <a:rPr lang="en-US" dirty="0"/>
            <a:t> – Public violence, changes to the public policy.</a:t>
          </a:r>
        </a:p>
      </dgm:t>
    </dgm:pt>
    <dgm:pt modelId="{97EB751A-9B43-42F8-9102-5CC44368B7B7}" type="parTrans" cxnId="{C7C0C60A-3C85-4B28-8BD8-21C33AEB718E}">
      <dgm:prSet/>
      <dgm:spPr/>
      <dgm:t>
        <a:bodyPr/>
        <a:lstStyle/>
        <a:p>
          <a:endParaRPr lang="en-US"/>
        </a:p>
      </dgm:t>
    </dgm:pt>
    <dgm:pt modelId="{3AE3CA3F-E48B-4D1E-8680-B585E9516854}" type="sibTrans" cxnId="{C7C0C60A-3C85-4B28-8BD8-21C33AEB718E}">
      <dgm:prSet/>
      <dgm:spPr/>
      <dgm:t>
        <a:bodyPr/>
        <a:lstStyle/>
        <a:p>
          <a:endParaRPr lang="en-US"/>
        </a:p>
      </dgm:t>
    </dgm:pt>
    <dgm:pt modelId="{E814E4B1-D426-4C0A-AA74-27941F851931}" type="pres">
      <dgm:prSet presAssocID="{8C4C15F5-9ABB-47E9-8BE3-22DC297C6729}" presName="diagram" presStyleCnt="0">
        <dgm:presLayoutVars>
          <dgm:chPref val="1"/>
          <dgm:dir/>
          <dgm:animOne val="branch"/>
          <dgm:animLvl val="lvl"/>
          <dgm:resizeHandles/>
        </dgm:presLayoutVars>
      </dgm:prSet>
      <dgm:spPr/>
    </dgm:pt>
    <dgm:pt modelId="{8C6CA2B6-79F5-4517-94A5-BEC72960E7CA}" type="pres">
      <dgm:prSet presAssocID="{89271BE9-0DF7-4321-A91A-F48C76EA371D}" presName="root" presStyleCnt="0"/>
      <dgm:spPr/>
    </dgm:pt>
    <dgm:pt modelId="{05615917-6695-4056-BE7A-2703178F95D8}" type="pres">
      <dgm:prSet presAssocID="{89271BE9-0DF7-4321-A91A-F48C76EA371D}" presName="rootComposite" presStyleCnt="0"/>
      <dgm:spPr/>
    </dgm:pt>
    <dgm:pt modelId="{4C7D0A04-A6A9-480D-8A63-95BF4F5CF271}" type="pres">
      <dgm:prSet presAssocID="{89271BE9-0DF7-4321-A91A-F48C76EA371D}" presName="rootText" presStyleLbl="node1" presStyleIdx="0" presStyleCnt="3" custScaleY="167487"/>
      <dgm:spPr/>
    </dgm:pt>
    <dgm:pt modelId="{C3D66071-8E34-4A47-A260-3E84F8D4A13C}" type="pres">
      <dgm:prSet presAssocID="{89271BE9-0DF7-4321-A91A-F48C76EA371D}" presName="rootConnector" presStyleLbl="node1" presStyleIdx="0" presStyleCnt="3"/>
      <dgm:spPr/>
    </dgm:pt>
    <dgm:pt modelId="{71E0CDB9-BF90-4015-A625-80755742FDDB}" type="pres">
      <dgm:prSet presAssocID="{89271BE9-0DF7-4321-A91A-F48C76EA371D}" presName="childShape" presStyleCnt="0"/>
      <dgm:spPr/>
    </dgm:pt>
    <dgm:pt modelId="{3EE1824C-CFC2-4865-9A4C-C8563A8AC4E5}" type="pres">
      <dgm:prSet presAssocID="{BE9305AB-E49D-42B2-B99A-7B446C2FA26A}" presName="root" presStyleCnt="0"/>
      <dgm:spPr/>
    </dgm:pt>
    <dgm:pt modelId="{DC18A7E3-DC5A-4101-BC63-6B87A4ADC78F}" type="pres">
      <dgm:prSet presAssocID="{BE9305AB-E49D-42B2-B99A-7B446C2FA26A}" presName="rootComposite" presStyleCnt="0"/>
      <dgm:spPr/>
    </dgm:pt>
    <dgm:pt modelId="{006CCEAF-3427-47E6-9F63-3F67F4E295F2}" type="pres">
      <dgm:prSet presAssocID="{BE9305AB-E49D-42B2-B99A-7B446C2FA26A}" presName="rootText" presStyleLbl="node1" presStyleIdx="1" presStyleCnt="3"/>
      <dgm:spPr/>
    </dgm:pt>
    <dgm:pt modelId="{92A0CAA4-74B7-4364-80C1-5166DD237D26}" type="pres">
      <dgm:prSet presAssocID="{BE9305AB-E49D-42B2-B99A-7B446C2FA26A}" presName="rootConnector" presStyleLbl="node1" presStyleIdx="1" presStyleCnt="3"/>
      <dgm:spPr/>
    </dgm:pt>
    <dgm:pt modelId="{06AD94D1-7F82-4D76-88E4-872F3B4D7AF3}" type="pres">
      <dgm:prSet presAssocID="{BE9305AB-E49D-42B2-B99A-7B446C2FA26A}" presName="childShape" presStyleCnt="0"/>
      <dgm:spPr/>
    </dgm:pt>
    <dgm:pt modelId="{044F57C4-2016-47AB-A553-181BA4ACB54A}" type="pres">
      <dgm:prSet presAssocID="{FC59C460-F431-47EB-BD60-C1CADC6F7BF5}" presName="Name13" presStyleLbl="parChTrans1D2" presStyleIdx="0" presStyleCnt="6"/>
      <dgm:spPr/>
    </dgm:pt>
    <dgm:pt modelId="{E59C1B99-AE16-42E2-BB53-29669390647A}" type="pres">
      <dgm:prSet presAssocID="{0295874F-4C5D-4973-AD04-FCD65FAD9D36}" presName="childText" presStyleLbl="bgAcc1" presStyleIdx="0" presStyleCnt="6">
        <dgm:presLayoutVars>
          <dgm:bulletEnabled val="1"/>
        </dgm:presLayoutVars>
      </dgm:prSet>
      <dgm:spPr/>
    </dgm:pt>
    <dgm:pt modelId="{AA714B2E-206D-4E8E-97CF-92AF8B86A7D6}" type="pres">
      <dgm:prSet presAssocID="{298F8D4C-C142-40F6-BDBA-CB629EC6722E}" presName="Name13" presStyleLbl="parChTrans1D2" presStyleIdx="1" presStyleCnt="6"/>
      <dgm:spPr/>
    </dgm:pt>
    <dgm:pt modelId="{D81F5517-ED89-40CD-91B2-C30C44214E25}" type="pres">
      <dgm:prSet presAssocID="{590165A6-F354-42CE-A5E2-7C1986C059B2}" presName="childText" presStyleLbl="bgAcc1" presStyleIdx="1" presStyleCnt="6">
        <dgm:presLayoutVars>
          <dgm:bulletEnabled val="1"/>
        </dgm:presLayoutVars>
      </dgm:prSet>
      <dgm:spPr/>
    </dgm:pt>
    <dgm:pt modelId="{F8ED5189-D13B-4C1D-A654-2169570207D5}" type="pres">
      <dgm:prSet presAssocID="{D0A16B8E-823B-4CDC-BB7F-D3EA6D3F9C77}" presName="Name13" presStyleLbl="parChTrans1D2" presStyleIdx="2" presStyleCnt="6"/>
      <dgm:spPr/>
    </dgm:pt>
    <dgm:pt modelId="{A6E86CAE-7369-426B-9E5A-65F57FCA13E8}" type="pres">
      <dgm:prSet presAssocID="{FD875D35-A0BC-4674-9791-B66D0808508E}" presName="childText" presStyleLbl="bgAcc1" presStyleIdx="2" presStyleCnt="6" custLinFactNeighborX="11490">
        <dgm:presLayoutVars>
          <dgm:bulletEnabled val="1"/>
        </dgm:presLayoutVars>
      </dgm:prSet>
      <dgm:spPr/>
    </dgm:pt>
    <dgm:pt modelId="{CE0A3C17-3191-4FD9-81B6-E0E208C27072}" type="pres">
      <dgm:prSet presAssocID="{181626E3-C4BD-4F36-98E9-99108EC2EF5F}" presName="root" presStyleCnt="0"/>
      <dgm:spPr/>
    </dgm:pt>
    <dgm:pt modelId="{A619D792-80AE-4F12-952A-5150B7B2CB5D}" type="pres">
      <dgm:prSet presAssocID="{181626E3-C4BD-4F36-98E9-99108EC2EF5F}" presName="rootComposite" presStyleCnt="0"/>
      <dgm:spPr/>
    </dgm:pt>
    <dgm:pt modelId="{414E14C9-5FD0-4E2A-A072-D513CB7CD34A}" type="pres">
      <dgm:prSet presAssocID="{181626E3-C4BD-4F36-98E9-99108EC2EF5F}" presName="rootText" presStyleLbl="node1" presStyleIdx="2" presStyleCnt="3"/>
      <dgm:spPr/>
    </dgm:pt>
    <dgm:pt modelId="{29268E26-E24D-44CD-AFE2-61A78B50DEBB}" type="pres">
      <dgm:prSet presAssocID="{181626E3-C4BD-4F36-98E9-99108EC2EF5F}" presName="rootConnector" presStyleLbl="node1" presStyleIdx="2" presStyleCnt="3"/>
      <dgm:spPr/>
    </dgm:pt>
    <dgm:pt modelId="{15AC2028-D107-49EF-89C9-AA885D74037C}" type="pres">
      <dgm:prSet presAssocID="{181626E3-C4BD-4F36-98E9-99108EC2EF5F}" presName="childShape" presStyleCnt="0"/>
      <dgm:spPr/>
    </dgm:pt>
    <dgm:pt modelId="{6DC318CA-4959-4D05-B740-B348605CD40C}" type="pres">
      <dgm:prSet presAssocID="{9FD9B23D-CBF6-4513-A5CF-6CD910D0760C}" presName="Name13" presStyleLbl="parChTrans1D2" presStyleIdx="3" presStyleCnt="6"/>
      <dgm:spPr/>
    </dgm:pt>
    <dgm:pt modelId="{57F93560-8FE3-4B86-8635-FF853E26E46A}" type="pres">
      <dgm:prSet presAssocID="{EF90C88E-12F4-431F-AC71-9087B5E09DE8}" presName="childText" presStyleLbl="bgAcc1" presStyleIdx="3" presStyleCnt="6">
        <dgm:presLayoutVars>
          <dgm:bulletEnabled val="1"/>
        </dgm:presLayoutVars>
      </dgm:prSet>
      <dgm:spPr/>
    </dgm:pt>
    <dgm:pt modelId="{23A08BC7-306B-448C-8367-BFD07A583FE3}" type="pres">
      <dgm:prSet presAssocID="{1336A3AC-68F9-4F89-9FA2-2FB090EB4FC7}" presName="Name13" presStyleLbl="parChTrans1D2" presStyleIdx="4" presStyleCnt="6"/>
      <dgm:spPr/>
    </dgm:pt>
    <dgm:pt modelId="{4F8F6235-746F-4F67-9F5A-1AA09A0D3416}" type="pres">
      <dgm:prSet presAssocID="{67BF89F8-F60F-4AC1-88D9-F24A1D91E11A}" presName="childText" presStyleLbl="bgAcc1" presStyleIdx="4" presStyleCnt="6">
        <dgm:presLayoutVars>
          <dgm:bulletEnabled val="1"/>
        </dgm:presLayoutVars>
      </dgm:prSet>
      <dgm:spPr/>
    </dgm:pt>
    <dgm:pt modelId="{DF854284-3D4D-45F3-ABEB-A601DA4F0165}" type="pres">
      <dgm:prSet presAssocID="{97EB751A-9B43-42F8-9102-5CC44368B7B7}" presName="Name13" presStyleLbl="parChTrans1D2" presStyleIdx="5" presStyleCnt="6"/>
      <dgm:spPr/>
    </dgm:pt>
    <dgm:pt modelId="{A38D8902-0492-4FDF-B6F5-1493ACB33D5C}" type="pres">
      <dgm:prSet presAssocID="{6048BFBD-BFBC-45A4-B565-212DA95267A9}" presName="childText" presStyleLbl="bgAcc1" presStyleIdx="5" presStyleCnt="6">
        <dgm:presLayoutVars>
          <dgm:bulletEnabled val="1"/>
        </dgm:presLayoutVars>
      </dgm:prSet>
      <dgm:spPr/>
    </dgm:pt>
  </dgm:ptLst>
  <dgm:cxnLst>
    <dgm:cxn modelId="{C7C0C60A-3C85-4B28-8BD8-21C33AEB718E}" srcId="{181626E3-C4BD-4F36-98E9-99108EC2EF5F}" destId="{6048BFBD-BFBC-45A4-B565-212DA95267A9}" srcOrd="2" destOrd="0" parTransId="{97EB751A-9B43-42F8-9102-5CC44368B7B7}" sibTransId="{3AE3CA3F-E48B-4D1E-8680-B585E9516854}"/>
    <dgm:cxn modelId="{FA4B7A12-474B-D646-9074-35B7D1F90BD1}" type="presOf" srcId="{1336A3AC-68F9-4F89-9FA2-2FB090EB4FC7}" destId="{23A08BC7-306B-448C-8367-BFD07A583FE3}" srcOrd="0" destOrd="0" presId="urn:microsoft.com/office/officeart/2005/8/layout/hierarchy3"/>
    <dgm:cxn modelId="{EF86D517-6E70-41FD-BAD3-97A48AD3245E}" srcId="{BE9305AB-E49D-42B2-B99A-7B446C2FA26A}" destId="{FD875D35-A0BC-4674-9791-B66D0808508E}" srcOrd="2" destOrd="0" parTransId="{D0A16B8E-823B-4CDC-BB7F-D3EA6D3F9C77}" sibTransId="{0A4D33C3-C10B-4F81-BB19-5A15BE8D3F47}"/>
    <dgm:cxn modelId="{15FE8E1C-8C57-4CB6-84B6-1465CF63D2B1}" srcId="{BE9305AB-E49D-42B2-B99A-7B446C2FA26A}" destId="{590165A6-F354-42CE-A5E2-7C1986C059B2}" srcOrd="1" destOrd="0" parTransId="{298F8D4C-C142-40F6-BDBA-CB629EC6722E}" sibTransId="{C86C3865-C2A6-4DD5-84BF-4F3E8DE81554}"/>
    <dgm:cxn modelId="{2F77D31D-3E89-3548-B09D-59BBE2B6AE20}" type="presOf" srcId="{6048BFBD-BFBC-45A4-B565-212DA95267A9}" destId="{A38D8902-0492-4FDF-B6F5-1493ACB33D5C}" srcOrd="0" destOrd="0" presId="urn:microsoft.com/office/officeart/2005/8/layout/hierarchy3"/>
    <dgm:cxn modelId="{0D165320-5A7F-984F-9D75-81C1B39BF877}" type="presOf" srcId="{FC59C460-F431-47EB-BD60-C1CADC6F7BF5}" destId="{044F57C4-2016-47AB-A553-181BA4ACB54A}" srcOrd="0" destOrd="0" presId="urn:microsoft.com/office/officeart/2005/8/layout/hierarchy3"/>
    <dgm:cxn modelId="{45DABD23-00F0-6144-9DFF-571178597AEC}" type="presOf" srcId="{590165A6-F354-42CE-A5E2-7C1986C059B2}" destId="{D81F5517-ED89-40CD-91B2-C30C44214E25}" srcOrd="0" destOrd="0" presId="urn:microsoft.com/office/officeart/2005/8/layout/hierarchy3"/>
    <dgm:cxn modelId="{C709BF25-1431-4C45-99F4-80D8D09DE450}" type="presOf" srcId="{8C4C15F5-9ABB-47E9-8BE3-22DC297C6729}" destId="{E814E4B1-D426-4C0A-AA74-27941F851931}" srcOrd="0" destOrd="0" presId="urn:microsoft.com/office/officeart/2005/8/layout/hierarchy3"/>
    <dgm:cxn modelId="{B66A792F-7832-467F-8E62-AEBCD95E5AFB}" srcId="{8C4C15F5-9ABB-47E9-8BE3-22DC297C6729}" destId="{181626E3-C4BD-4F36-98E9-99108EC2EF5F}" srcOrd="2" destOrd="0" parTransId="{B8A3AD1F-9E22-4BCA-B9AE-A3B19D069EC2}" sibTransId="{78B78427-1A7E-485D-B1DC-BB3498851975}"/>
    <dgm:cxn modelId="{AAD48935-003C-7545-9BE3-8CCCF55B50B1}" type="presOf" srcId="{D0A16B8E-823B-4CDC-BB7F-D3EA6D3F9C77}" destId="{F8ED5189-D13B-4C1D-A654-2169570207D5}" srcOrd="0" destOrd="0" presId="urn:microsoft.com/office/officeart/2005/8/layout/hierarchy3"/>
    <dgm:cxn modelId="{3B9FEB4F-B23B-46FF-A39D-0DCE86765E3C}" srcId="{181626E3-C4BD-4F36-98E9-99108EC2EF5F}" destId="{67BF89F8-F60F-4AC1-88D9-F24A1D91E11A}" srcOrd="1" destOrd="0" parTransId="{1336A3AC-68F9-4F89-9FA2-2FB090EB4FC7}" sibTransId="{344F8531-4C64-4697-878F-2A075A2BA60C}"/>
    <dgm:cxn modelId="{664E855A-208B-BD4E-84CF-DC15DD379E2C}" type="presOf" srcId="{FD875D35-A0BC-4674-9791-B66D0808508E}" destId="{A6E86CAE-7369-426B-9E5A-65F57FCA13E8}" srcOrd="0" destOrd="0" presId="urn:microsoft.com/office/officeart/2005/8/layout/hierarchy3"/>
    <dgm:cxn modelId="{BF2F415E-12B1-F848-81E0-71BA407EAA7D}" type="presOf" srcId="{BE9305AB-E49D-42B2-B99A-7B446C2FA26A}" destId="{92A0CAA4-74B7-4364-80C1-5166DD237D26}" srcOrd="1" destOrd="0" presId="urn:microsoft.com/office/officeart/2005/8/layout/hierarchy3"/>
    <dgm:cxn modelId="{44456665-F924-724D-9F68-A3D590E1AF4F}" type="presOf" srcId="{298F8D4C-C142-40F6-BDBA-CB629EC6722E}" destId="{AA714B2E-206D-4E8E-97CF-92AF8B86A7D6}" srcOrd="0" destOrd="0" presId="urn:microsoft.com/office/officeart/2005/8/layout/hierarchy3"/>
    <dgm:cxn modelId="{E01AFB6E-7443-334D-8178-3F37EBB8D7C4}" type="presOf" srcId="{181626E3-C4BD-4F36-98E9-99108EC2EF5F}" destId="{414E14C9-5FD0-4E2A-A072-D513CB7CD34A}" srcOrd="0" destOrd="0" presId="urn:microsoft.com/office/officeart/2005/8/layout/hierarchy3"/>
    <dgm:cxn modelId="{72170375-6EF9-BA46-8705-2289E5732C2B}" type="presOf" srcId="{0295874F-4C5D-4973-AD04-FCD65FAD9D36}" destId="{E59C1B99-AE16-42E2-BB53-29669390647A}" srcOrd="0" destOrd="0" presId="urn:microsoft.com/office/officeart/2005/8/layout/hierarchy3"/>
    <dgm:cxn modelId="{306C8A75-E389-F241-B70F-91127F80958E}" type="presOf" srcId="{97EB751A-9B43-42F8-9102-5CC44368B7B7}" destId="{DF854284-3D4D-45F3-ABEB-A601DA4F0165}" srcOrd="0" destOrd="0" presId="urn:microsoft.com/office/officeart/2005/8/layout/hierarchy3"/>
    <dgm:cxn modelId="{48B36479-C201-6146-8B0B-2849C81CCDCB}" type="presOf" srcId="{89271BE9-0DF7-4321-A91A-F48C76EA371D}" destId="{4C7D0A04-A6A9-480D-8A63-95BF4F5CF271}" srcOrd="0" destOrd="0" presId="urn:microsoft.com/office/officeart/2005/8/layout/hierarchy3"/>
    <dgm:cxn modelId="{24E14098-BB49-4C3F-9A89-63FC1C12BC6E}" srcId="{8C4C15F5-9ABB-47E9-8BE3-22DC297C6729}" destId="{BE9305AB-E49D-42B2-B99A-7B446C2FA26A}" srcOrd="1" destOrd="0" parTransId="{58930814-B823-41B8-B26D-D814AFE1076A}" sibTransId="{01F66E4F-90AB-4E4F-8C14-E35C5E596CA0}"/>
    <dgm:cxn modelId="{1E2FC9A5-1FAA-B946-96BA-280C3F3367A1}" type="presOf" srcId="{181626E3-C4BD-4F36-98E9-99108EC2EF5F}" destId="{29268E26-E24D-44CD-AFE2-61A78B50DEBB}" srcOrd="1" destOrd="0" presId="urn:microsoft.com/office/officeart/2005/8/layout/hierarchy3"/>
    <dgm:cxn modelId="{6B760DAF-699A-4645-8D02-FC6371015FD7}" srcId="{BE9305AB-E49D-42B2-B99A-7B446C2FA26A}" destId="{0295874F-4C5D-4973-AD04-FCD65FAD9D36}" srcOrd="0" destOrd="0" parTransId="{FC59C460-F431-47EB-BD60-C1CADC6F7BF5}" sibTransId="{ACB92A1A-659A-45AB-99E4-4DBD82784F60}"/>
    <dgm:cxn modelId="{DFFA2EBE-C5ED-47C8-BEAF-F91A31371032}" srcId="{181626E3-C4BD-4F36-98E9-99108EC2EF5F}" destId="{EF90C88E-12F4-431F-AC71-9087B5E09DE8}" srcOrd="0" destOrd="0" parTransId="{9FD9B23D-CBF6-4513-A5CF-6CD910D0760C}" sibTransId="{F2D0245B-55B8-4355-8B97-64DF0596EBD6}"/>
    <dgm:cxn modelId="{44A2E4BF-A180-8D41-8559-DEC218BC01A9}" type="presOf" srcId="{67BF89F8-F60F-4AC1-88D9-F24A1D91E11A}" destId="{4F8F6235-746F-4F67-9F5A-1AA09A0D3416}" srcOrd="0" destOrd="0" presId="urn:microsoft.com/office/officeart/2005/8/layout/hierarchy3"/>
    <dgm:cxn modelId="{9CCE3FC5-CF20-8547-8D02-E9024A74F94B}" type="presOf" srcId="{EF90C88E-12F4-431F-AC71-9087B5E09DE8}" destId="{57F93560-8FE3-4B86-8635-FF853E26E46A}" srcOrd="0" destOrd="0" presId="urn:microsoft.com/office/officeart/2005/8/layout/hierarchy3"/>
    <dgm:cxn modelId="{99B4A9CD-848B-1F46-844D-93EA702257EE}" type="presOf" srcId="{9FD9B23D-CBF6-4513-A5CF-6CD910D0760C}" destId="{6DC318CA-4959-4D05-B740-B348605CD40C}" srcOrd="0" destOrd="0" presId="urn:microsoft.com/office/officeart/2005/8/layout/hierarchy3"/>
    <dgm:cxn modelId="{76B092CE-0DAA-4854-8E51-5F27CC72289E}" srcId="{8C4C15F5-9ABB-47E9-8BE3-22DC297C6729}" destId="{89271BE9-0DF7-4321-A91A-F48C76EA371D}" srcOrd="0" destOrd="0" parTransId="{8614BD4D-F79F-410A-A9CE-BDDA73A08ECB}" sibTransId="{95CCC1BA-7B7D-4ABC-82FD-E532EF881F05}"/>
    <dgm:cxn modelId="{41F3CBF7-4486-D34A-AA9F-34D3F79066E9}" type="presOf" srcId="{BE9305AB-E49D-42B2-B99A-7B446C2FA26A}" destId="{006CCEAF-3427-47E6-9F63-3F67F4E295F2}" srcOrd="0" destOrd="0" presId="urn:microsoft.com/office/officeart/2005/8/layout/hierarchy3"/>
    <dgm:cxn modelId="{39A478F9-8DD7-BD48-8C6A-D2610376A27E}" type="presOf" srcId="{89271BE9-0DF7-4321-A91A-F48C76EA371D}" destId="{C3D66071-8E34-4A47-A260-3E84F8D4A13C}" srcOrd="1" destOrd="0" presId="urn:microsoft.com/office/officeart/2005/8/layout/hierarchy3"/>
    <dgm:cxn modelId="{D43FD16C-848B-D244-A1BE-CDABF7A0C7BC}" type="presParOf" srcId="{E814E4B1-D426-4C0A-AA74-27941F851931}" destId="{8C6CA2B6-79F5-4517-94A5-BEC72960E7CA}" srcOrd="0" destOrd="0" presId="urn:microsoft.com/office/officeart/2005/8/layout/hierarchy3"/>
    <dgm:cxn modelId="{6916BAF3-8323-6848-848C-B8B0081F694E}" type="presParOf" srcId="{8C6CA2B6-79F5-4517-94A5-BEC72960E7CA}" destId="{05615917-6695-4056-BE7A-2703178F95D8}" srcOrd="0" destOrd="0" presId="urn:microsoft.com/office/officeart/2005/8/layout/hierarchy3"/>
    <dgm:cxn modelId="{D4A1728B-1AFA-EC4D-9B45-F01761E2ACF8}" type="presParOf" srcId="{05615917-6695-4056-BE7A-2703178F95D8}" destId="{4C7D0A04-A6A9-480D-8A63-95BF4F5CF271}" srcOrd="0" destOrd="0" presId="urn:microsoft.com/office/officeart/2005/8/layout/hierarchy3"/>
    <dgm:cxn modelId="{8AA9F549-7543-9245-9AB6-C00F7F342010}" type="presParOf" srcId="{05615917-6695-4056-BE7A-2703178F95D8}" destId="{C3D66071-8E34-4A47-A260-3E84F8D4A13C}" srcOrd="1" destOrd="0" presId="urn:microsoft.com/office/officeart/2005/8/layout/hierarchy3"/>
    <dgm:cxn modelId="{1E9C00B9-F83C-6A4F-A9B9-CFC6A728D199}" type="presParOf" srcId="{8C6CA2B6-79F5-4517-94A5-BEC72960E7CA}" destId="{71E0CDB9-BF90-4015-A625-80755742FDDB}" srcOrd="1" destOrd="0" presId="urn:microsoft.com/office/officeart/2005/8/layout/hierarchy3"/>
    <dgm:cxn modelId="{3CCD0F33-5703-6245-B136-03AE7BC4120B}" type="presParOf" srcId="{E814E4B1-D426-4C0A-AA74-27941F851931}" destId="{3EE1824C-CFC2-4865-9A4C-C8563A8AC4E5}" srcOrd="1" destOrd="0" presId="urn:microsoft.com/office/officeart/2005/8/layout/hierarchy3"/>
    <dgm:cxn modelId="{BB08FF3C-5E64-1B47-AF73-0F7D171EE519}" type="presParOf" srcId="{3EE1824C-CFC2-4865-9A4C-C8563A8AC4E5}" destId="{DC18A7E3-DC5A-4101-BC63-6B87A4ADC78F}" srcOrd="0" destOrd="0" presId="urn:microsoft.com/office/officeart/2005/8/layout/hierarchy3"/>
    <dgm:cxn modelId="{48769DC6-7AB2-9D44-A9BC-EAC765FF1D9D}" type="presParOf" srcId="{DC18A7E3-DC5A-4101-BC63-6B87A4ADC78F}" destId="{006CCEAF-3427-47E6-9F63-3F67F4E295F2}" srcOrd="0" destOrd="0" presId="urn:microsoft.com/office/officeart/2005/8/layout/hierarchy3"/>
    <dgm:cxn modelId="{15FA44A1-ECD2-2D45-86A9-F61A9ABD521F}" type="presParOf" srcId="{DC18A7E3-DC5A-4101-BC63-6B87A4ADC78F}" destId="{92A0CAA4-74B7-4364-80C1-5166DD237D26}" srcOrd="1" destOrd="0" presId="urn:microsoft.com/office/officeart/2005/8/layout/hierarchy3"/>
    <dgm:cxn modelId="{12A645B2-442F-B74C-A4C7-BAD4901C4171}" type="presParOf" srcId="{3EE1824C-CFC2-4865-9A4C-C8563A8AC4E5}" destId="{06AD94D1-7F82-4D76-88E4-872F3B4D7AF3}" srcOrd="1" destOrd="0" presId="urn:microsoft.com/office/officeart/2005/8/layout/hierarchy3"/>
    <dgm:cxn modelId="{99929B6E-C540-A540-AE8E-BB68EF96266F}" type="presParOf" srcId="{06AD94D1-7F82-4D76-88E4-872F3B4D7AF3}" destId="{044F57C4-2016-47AB-A553-181BA4ACB54A}" srcOrd="0" destOrd="0" presId="urn:microsoft.com/office/officeart/2005/8/layout/hierarchy3"/>
    <dgm:cxn modelId="{CAE26EC2-F0D2-4F4C-9846-B9DFB287F443}" type="presParOf" srcId="{06AD94D1-7F82-4D76-88E4-872F3B4D7AF3}" destId="{E59C1B99-AE16-42E2-BB53-29669390647A}" srcOrd="1" destOrd="0" presId="urn:microsoft.com/office/officeart/2005/8/layout/hierarchy3"/>
    <dgm:cxn modelId="{596DF893-82A8-FC46-BB07-E2A0AFD70482}" type="presParOf" srcId="{06AD94D1-7F82-4D76-88E4-872F3B4D7AF3}" destId="{AA714B2E-206D-4E8E-97CF-92AF8B86A7D6}" srcOrd="2" destOrd="0" presId="urn:microsoft.com/office/officeart/2005/8/layout/hierarchy3"/>
    <dgm:cxn modelId="{B06F11B3-7062-C24A-BB6C-ED14ECC62CB3}" type="presParOf" srcId="{06AD94D1-7F82-4D76-88E4-872F3B4D7AF3}" destId="{D81F5517-ED89-40CD-91B2-C30C44214E25}" srcOrd="3" destOrd="0" presId="urn:microsoft.com/office/officeart/2005/8/layout/hierarchy3"/>
    <dgm:cxn modelId="{21EB0410-1FBE-E647-B19C-5EE106A5C770}" type="presParOf" srcId="{06AD94D1-7F82-4D76-88E4-872F3B4D7AF3}" destId="{F8ED5189-D13B-4C1D-A654-2169570207D5}" srcOrd="4" destOrd="0" presId="urn:microsoft.com/office/officeart/2005/8/layout/hierarchy3"/>
    <dgm:cxn modelId="{4C3A919E-8C2E-E54D-907F-9ED0B65000E1}" type="presParOf" srcId="{06AD94D1-7F82-4D76-88E4-872F3B4D7AF3}" destId="{A6E86CAE-7369-426B-9E5A-65F57FCA13E8}" srcOrd="5" destOrd="0" presId="urn:microsoft.com/office/officeart/2005/8/layout/hierarchy3"/>
    <dgm:cxn modelId="{FD65601D-953B-1F47-B437-FAF10592330A}" type="presParOf" srcId="{E814E4B1-D426-4C0A-AA74-27941F851931}" destId="{CE0A3C17-3191-4FD9-81B6-E0E208C27072}" srcOrd="2" destOrd="0" presId="urn:microsoft.com/office/officeart/2005/8/layout/hierarchy3"/>
    <dgm:cxn modelId="{DB7BBA99-4F75-554A-888D-D034AC6758D0}" type="presParOf" srcId="{CE0A3C17-3191-4FD9-81B6-E0E208C27072}" destId="{A619D792-80AE-4F12-952A-5150B7B2CB5D}" srcOrd="0" destOrd="0" presId="urn:microsoft.com/office/officeart/2005/8/layout/hierarchy3"/>
    <dgm:cxn modelId="{2A87C643-D694-4D4F-8DBD-3419F0B049A4}" type="presParOf" srcId="{A619D792-80AE-4F12-952A-5150B7B2CB5D}" destId="{414E14C9-5FD0-4E2A-A072-D513CB7CD34A}" srcOrd="0" destOrd="0" presId="urn:microsoft.com/office/officeart/2005/8/layout/hierarchy3"/>
    <dgm:cxn modelId="{B5BDA696-7192-E245-9E64-3EEA2A9278C7}" type="presParOf" srcId="{A619D792-80AE-4F12-952A-5150B7B2CB5D}" destId="{29268E26-E24D-44CD-AFE2-61A78B50DEBB}" srcOrd="1" destOrd="0" presId="urn:microsoft.com/office/officeart/2005/8/layout/hierarchy3"/>
    <dgm:cxn modelId="{AE33091E-DB1E-C84A-961F-A94CD75432D8}" type="presParOf" srcId="{CE0A3C17-3191-4FD9-81B6-E0E208C27072}" destId="{15AC2028-D107-49EF-89C9-AA885D74037C}" srcOrd="1" destOrd="0" presId="urn:microsoft.com/office/officeart/2005/8/layout/hierarchy3"/>
    <dgm:cxn modelId="{D09E0DCA-22DC-E245-B54E-72657F88B4DA}" type="presParOf" srcId="{15AC2028-D107-49EF-89C9-AA885D74037C}" destId="{6DC318CA-4959-4D05-B740-B348605CD40C}" srcOrd="0" destOrd="0" presId="urn:microsoft.com/office/officeart/2005/8/layout/hierarchy3"/>
    <dgm:cxn modelId="{85E613E7-4140-8242-80B7-5C6B92132E6E}" type="presParOf" srcId="{15AC2028-D107-49EF-89C9-AA885D74037C}" destId="{57F93560-8FE3-4B86-8635-FF853E26E46A}" srcOrd="1" destOrd="0" presId="urn:microsoft.com/office/officeart/2005/8/layout/hierarchy3"/>
    <dgm:cxn modelId="{4069EC3D-CBC3-9346-BF4F-C586C6DBC3A5}" type="presParOf" srcId="{15AC2028-D107-49EF-89C9-AA885D74037C}" destId="{23A08BC7-306B-448C-8367-BFD07A583FE3}" srcOrd="2" destOrd="0" presId="urn:microsoft.com/office/officeart/2005/8/layout/hierarchy3"/>
    <dgm:cxn modelId="{5D09E1ED-FB6B-3D43-9DB2-81881A23014A}" type="presParOf" srcId="{15AC2028-D107-49EF-89C9-AA885D74037C}" destId="{4F8F6235-746F-4F67-9F5A-1AA09A0D3416}" srcOrd="3" destOrd="0" presId="urn:microsoft.com/office/officeart/2005/8/layout/hierarchy3"/>
    <dgm:cxn modelId="{58026E2B-7F33-8441-A27D-DF886A49FB4B}" type="presParOf" srcId="{15AC2028-D107-49EF-89C9-AA885D74037C}" destId="{DF854284-3D4D-45F3-ABEB-A601DA4F0165}" srcOrd="4" destOrd="0" presId="urn:microsoft.com/office/officeart/2005/8/layout/hierarchy3"/>
    <dgm:cxn modelId="{7F164345-FF1B-904B-B491-5AABB7060D1C}" type="presParOf" srcId="{15AC2028-D107-49EF-89C9-AA885D74037C}" destId="{A38D8902-0492-4FDF-B6F5-1493ACB33D5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6E3FB2-DEEA-4935-850A-18F305BD311E}" type="doc">
      <dgm:prSet loTypeId="urn:microsoft.com/office/officeart/2018/5/layout/CenteredIconLabelDescriptionList" loCatId="icon" qsTypeId="urn:microsoft.com/office/officeart/2005/8/quickstyle/simple4" qsCatId="simple" csTypeId="urn:microsoft.com/office/officeart/2018/5/colors/Iconchunking_neutralbg_colorful5" csCatId="colorful" phldr="1"/>
      <dgm:spPr/>
      <dgm:t>
        <a:bodyPr/>
        <a:lstStyle/>
        <a:p>
          <a:endParaRPr lang="en-US"/>
        </a:p>
      </dgm:t>
    </dgm:pt>
    <dgm:pt modelId="{48E50A3D-1E24-465E-9D0C-40D3D9FD2BAA}">
      <dgm:prSet/>
      <dgm:spPr/>
      <dgm:t>
        <a:bodyPr/>
        <a:lstStyle/>
        <a:p>
          <a:pPr algn="ctr">
            <a:lnSpc>
              <a:spcPct val="100000"/>
            </a:lnSpc>
            <a:defRPr b="1"/>
          </a:pPr>
          <a:r>
            <a:rPr lang="en-US" dirty="0"/>
            <a:t>First Reconstruction </a:t>
          </a:r>
        </a:p>
      </dgm:t>
    </dgm:pt>
    <dgm:pt modelId="{AE69E328-A837-4427-A060-C4E69D5AA14B}" type="parTrans" cxnId="{5E576A85-9178-4AF8-933C-454D1161B1FB}">
      <dgm:prSet/>
      <dgm:spPr/>
      <dgm:t>
        <a:bodyPr/>
        <a:lstStyle/>
        <a:p>
          <a:pPr algn="ctr"/>
          <a:endParaRPr lang="en-US"/>
        </a:p>
      </dgm:t>
    </dgm:pt>
    <dgm:pt modelId="{C145F79A-CA4A-4347-A2DC-46705FD43F8E}" type="sibTrans" cxnId="{5E576A85-9178-4AF8-933C-454D1161B1FB}">
      <dgm:prSet/>
      <dgm:spPr/>
      <dgm:t>
        <a:bodyPr/>
        <a:lstStyle/>
        <a:p>
          <a:pPr algn="ctr"/>
          <a:endParaRPr lang="en-US"/>
        </a:p>
      </dgm:t>
    </dgm:pt>
    <dgm:pt modelId="{81EC81CC-EFAC-44F9-AACC-AA95E472E791}">
      <dgm:prSet/>
      <dgm:spPr/>
      <dgm:t>
        <a:bodyPr/>
        <a:lstStyle/>
        <a:p>
          <a:pPr algn="ctr">
            <a:lnSpc>
              <a:spcPct val="100000"/>
            </a:lnSpc>
          </a:pPr>
          <a:r>
            <a:rPr lang="en-US" dirty="0"/>
            <a:t>Conflict: Slavery </a:t>
          </a:r>
        </a:p>
        <a:p>
          <a:pPr algn="ctr">
            <a:lnSpc>
              <a:spcPct val="100000"/>
            </a:lnSpc>
          </a:pPr>
          <a:r>
            <a:rPr lang="en-US" dirty="0"/>
            <a:t>Fruition: Civil War, Reconstruction (13-15 </a:t>
          </a:r>
          <a:r>
            <a:rPr lang="en-US" dirty="0" err="1"/>
            <a:t>Amd</a:t>
          </a:r>
          <a:r>
            <a:rPr lang="en-US" dirty="0"/>
            <a:t>.)</a:t>
          </a:r>
        </a:p>
        <a:p>
          <a:pPr algn="ctr">
            <a:lnSpc>
              <a:spcPct val="100000"/>
            </a:lnSpc>
          </a:pPr>
          <a:r>
            <a:rPr lang="en-US" dirty="0"/>
            <a:t>Backlash: Violence vs Blacks, Construction of Jim Crow which becomes Sys of Segregation  </a:t>
          </a:r>
        </a:p>
      </dgm:t>
    </dgm:pt>
    <dgm:pt modelId="{A0C9D56C-EFB5-42EC-A0D9-D2CCA959179E}" type="parTrans" cxnId="{BC78A2DD-F0C8-4C7B-AB6B-72334DC539A9}">
      <dgm:prSet/>
      <dgm:spPr/>
      <dgm:t>
        <a:bodyPr/>
        <a:lstStyle/>
        <a:p>
          <a:pPr algn="ctr"/>
          <a:endParaRPr lang="en-US"/>
        </a:p>
      </dgm:t>
    </dgm:pt>
    <dgm:pt modelId="{33E0FEBE-BAA2-46B1-939C-E0138B7C1A41}" type="sibTrans" cxnId="{BC78A2DD-F0C8-4C7B-AB6B-72334DC539A9}">
      <dgm:prSet/>
      <dgm:spPr/>
      <dgm:t>
        <a:bodyPr/>
        <a:lstStyle/>
        <a:p>
          <a:pPr algn="ctr"/>
          <a:endParaRPr lang="en-US"/>
        </a:p>
      </dgm:t>
    </dgm:pt>
    <dgm:pt modelId="{BF1EEB74-FB87-4511-8FB4-032E11043FF2}">
      <dgm:prSet/>
      <dgm:spPr/>
      <dgm:t>
        <a:bodyPr/>
        <a:lstStyle/>
        <a:p>
          <a:pPr algn="ctr">
            <a:lnSpc>
              <a:spcPct val="100000"/>
            </a:lnSpc>
            <a:defRPr b="1"/>
          </a:pPr>
          <a:r>
            <a:rPr lang="en-US" dirty="0"/>
            <a:t>Second Reconstruction </a:t>
          </a:r>
        </a:p>
      </dgm:t>
    </dgm:pt>
    <dgm:pt modelId="{2D51CF82-7C6F-44C5-BD86-B3ABA4AA0104}" type="parTrans" cxnId="{7C59A78B-541A-412A-A5E6-C53F1EB70C76}">
      <dgm:prSet/>
      <dgm:spPr/>
      <dgm:t>
        <a:bodyPr/>
        <a:lstStyle/>
        <a:p>
          <a:pPr algn="ctr"/>
          <a:endParaRPr lang="en-US"/>
        </a:p>
      </dgm:t>
    </dgm:pt>
    <dgm:pt modelId="{3E3CD4C5-C5CB-428D-9233-DB9C49333A9C}" type="sibTrans" cxnId="{7C59A78B-541A-412A-A5E6-C53F1EB70C76}">
      <dgm:prSet/>
      <dgm:spPr/>
      <dgm:t>
        <a:bodyPr/>
        <a:lstStyle/>
        <a:p>
          <a:pPr algn="ctr"/>
          <a:endParaRPr lang="en-US"/>
        </a:p>
      </dgm:t>
    </dgm:pt>
    <dgm:pt modelId="{9D0C9B7D-B1E2-4FD4-8D6B-C4556EB45DA7}">
      <dgm:prSet/>
      <dgm:spPr/>
      <dgm:t>
        <a:bodyPr/>
        <a:lstStyle/>
        <a:p>
          <a:pPr algn="ctr">
            <a:lnSpc>
              <a:spcPct val="100000"/>
            </a:lnSpc>
          </a:pPr>
          <a:r>
            <a:rPr lang="en-US" dirty="0"/>
            <a:t>Conflict: Segregation </a:t>
          </a:r>
        </a:p>
      </dgm:t>
    </dgm:pt>
    <dgm:pt modelId="{FC1DEA52-94A2-4377-A75F-411CE76C3DD2}" type="parTrans" cxnId="{EAF327A6-E1AF-4E2B-9CC1-B38B21FAA665}">
      <dgm:prSet/>
      <dgm:spPr/>
      <dgm:t>
        <a:bodyPr/>
        <a:lstStyle/>
        <a:p>
          <a:pPr algn="ctr"/>
          <a:endParaRPr lang="en-US"/>
        </a:p>
      </dgm:t>
    </dgm:pt>
    <dgm:pt modelId="{4668CB0C-8D07-44D8-A215-71675586B725}" type="sibTrans" cxnId="{EAF327A6-E1AF-4E2B-9CC1-B38B21FAA665}">
      <dgm:prSet/>
      <dgm:spPr/>
      <dgm:t>
        <a:bodyPr/>
        <a:lstStyle/>
        <a:p>
          <a:pPr algn="ctr"/>
          <a:endParaRPr lang="en-US"/>
        </a:p>
      </dgm:t>
    </dgm:pt>
    <dgm:pt modelId="{772981B4-A084-4992-9679-D74ABA835097}">
      <dgm:prSet/>
      <dgm:spPr/>
      <dgm:t>
        <a:bodyPr/>
        <a:lstStyle/>
        <a:p>
          <a:pPr algn="ctr">
            <a:lnSpc>
              <a:spcPct val="100000"/>
            </a:lnSpc>
            <a:defRPr b="1"/>
          </a:pPr>
          <a:r>
            <a:rPr lang="en-US" dirty="0"/>
            <a:t>Third Reconstruction </a:t>
          </a:r>
        </a:p>
      </dgm:t>
    </dgm:pt>
    <dgm:pt modelId="{ED0ABAE4-5B24-4773-80AA-4D48BAD7322C}" type="parTrans" cxnId="{7D683FF5-97D1-44B0-ADCD-8C8F459AD140}">
      <dgm:prSet/>
      <dgm:spPr/>
      <dgm:t>
        <a:bodyPr/>
        <a:lstStyle/>
        <a:p>
          <a:pPr algn="ctr"/>
          <a:endParaRPr lang="en-US"/>
        </a:p>
      </dgm:t>
    </dgm:pt>
    <dgm:pt modelId="{A3BBB823-399C-4E20-BC16-0979F8043BF0}" type="sibTrans" cxnId="{7D683FF5-97D1-44B0-ADCD-8C8F459AD140}">
      <dgm:prSet/>
      <dgm:spPr/>
      <dgm:t>
        <a:bodyPr/>
        <a:lstStyle/>
        <a:p>
          <a:pPr algn="ctr"/>
          <a:endParaRPr lang="en-US"/>
        </a:p>
      </dgm:t>
    </dgm:pt>
    <dgm:pt modelId="{AEF16B68-D639-4774-B7BC-A6C07369E1FC}">
      <dgm:prSet/>
      <dgm:spPr/>
      <dgm:t>
        <a:bodyPr/>
        <a:lstStyle/>
        <a:p>
          <a:pPr algn="ctr">
            <a:lnSpc>
              <a:spcPct val="100000"/>
            </a:lnSpc>
          </a:pPr>
          <a:r>
            <a:rPr lang="en-US" dirty="0"/>
            <a:t>Conflict: Rep Democracy </a:t>
          </a:r>
        </a:p>
      </dgm:t>
    </dgm:pt>
    <dgm:pt modelId="{AE19C2BD-1199-454F-9872-F62B6E72325D}" type="parTrans" cxnId="{77A74318-EE6B-47F6-B5F4-154A402AABA2}">
      <dgm:prSet/>
      <dgm:spPr/>
      <dgm:t>
        <a:bodyPr/>
        <a:lstStyle/>
        <a:p>
          <a:pPr algn="ctr"/>
          <a:endParaRPr lang="en-US"/>
        </a:p>
      </dgm:t>
    </dgm:pt>
    <dgm:pt modelId="{9CFD2D56-F736-4791-95F7-ADB0D06A7A3A}" type="sibTrans" cxnId="{77A74318-EE6B-47F6-B5F4-154A402AABA2}">
      <dgm:prSet/>
      <dgm:spPr/>
      <dgm:t>
        <a:bodyPr/>
        <a:lstStyle/>
        <a:p>
          <a:pPr algn="ctr"/>
          <a:endParaRPr lang="en-US"/>
        </a:p>
      </dgm:t>
    </dgm:pt>
    <dgm:pt modelId="{3C68334B-2665-48DE-BC62-3D587995C8ED}">
      <dgm:prSet/>
      <dgm:spPr/>
      <dgm:t>
        <a:bodyPr/>
        <a:lstStyle/>
        <a:p>
          <a:pPr algn="ctr">
            <a:lnSpc>
              <a:spcPct val="100000"/>
            </a:lnSpc>
          </a:pPr>
          <a:r>
            <a:rPr lang="en-US" dirty="0"/>
            <a:t>Fruition: Civil Rights, Civil Rights Bills </a:t>
          </a:r>
        </a:p>
      </dgm:t>
    </dgm:pt>
    <dgm:pt modelId="{8ABC5B69-9A69-45E6-966F-C3861DE4D5E2}" type="parTrans" cxnId="{9A46A6E6-845C-435C-AC80-B8B84E67BB05}">
      <dgm:prSet/>
      <dgm:spPr/>
      <dgm:t>
        <a:bodyPr/>
        <a:lstStyle/>
        <a:p>
          <a:pPr algn="ctr"/>
          <a:endParaRPr lang="en-US"/>
        </a:p>
      </dgm:t>
    </dgm:pt>
    <dgm:pt modelId="{5D89F0C1-E182-4FA4-ACB9-68CE3104CC2B}" type="sibTrans" cxnId="{9A46A6E6-845C-435C-AC80-B8B84E67BB05}">
      <dgm:prSet/>
      <dgm:spPr/>
      <dgm:t>
        <a:bodyPr/>
        <a:lstStyle/>
        <a:p>
          <a:pPr algn="ctr"/>
          <a:endParaRPr lang="en-US"/>
        </a:p>
      </dgm:t>
    </dgm:pt>
    <dgm:pt modelId="{1E32E027-467F-4529-918B-3F068D2B5828}">
      <dgm:prSet/>
      <dgm:spPr/>
      <dgm:t>
        <a:bodyPr/>
        <a:lstStyle/>
        <a:p>
          <a:pPr algn="ctr">
            <a:lnSpc>
              <a:spcPct val="100000"/>
            </a:lnSpc>
          </a:pPr>
          <a:r>
            <a:rPr lang="en-US" dirty="0"/>
            <a:t>Backlash: Violence vs Blacks, Challenges to Representative Democracy</a:t>
          </a:r>
        </a:p>
      </dgm:t>
    </dgm:pt>
    <dgm:pt modelId="{D09DAA1E-61F9-47D3-A335-F463D874554A}" type="parTrans" cxnId="{BD6CE221-148B-4A5A-AC70-A44A3288BA1B}">
      <dgm:prSet/>
      <dgm:spPr/>
      <dgm:t>
        <a:bodyPr/>
        <a:lstStyle/>
        <a:p>
          <a:pPr algn="ctr"/>
          <a:endParaRPr lang="en-US"/>
        </a:p>
      </dgm:t>
    </dgm:pt>
    <dgm:pt modelId="{E57A77D3-071A-411A-920B-1800DE62ADD9}" type="sibTrans" cxnId="{BD6CE221-148B-4A5A-AC70-A44A3288BA1B}">
      <dgm:prSet/>
      <dgm:spPr/>
      <dgm:t>
        <a:bodyPr/>
        <a:lstStyle/>
        <a:p>
          <a:pPr algn="ctr"/>
          <a:endParaRPr lang="en-US"/>
        </a:p>
      </dgm:t>
    </dgm:pt>
    <dgm:pt modelId="{DC9937AC-FB9C-4033-A0CA-128EEC84CC6C}">
      <dgm:prSet/>
      <dgm:spPr/>
      <dgm:t>
        <a:bodyPr/>
        <a:lstStyle/>
        <a:p>
          <a:pPr algn="ctr">
            <a:lnSpc>
              <a:spcPct val="100000"/>
            </a:lnSpc>
          </a:pPr>
          <a:r>
            <a:rPr lang="en-US" dirty="0"/>
            <a:t>Fruition: Election of Obama, Obamacare, Prog. Leg.</a:t>
          </a:r>
        </a:p>
      </dgm:t>
    </dgm:pt>
    <dgm:pt modelId="{FBD5CE05-62BF-46A7-A7AD-F946FB1742F1}" type="parTrans" cxnId="{0085E67B-F9E0-4BD1-9C3E-5F7E805009FA}">
      <dgm:prSet/>
      <dgm:spPr/>
      <dgm:t>
        <a:bodyPr/>
        <a:lstStyle/>
        <a:p>
          <a:pPr algn="ctr"/>
          <a:endParaRPr lang="en-US"/>
        </a:p>
      </dgm:t>
    </dgm:pt>
    <dgm:pt modelId="{9669F615-1AB8-463C-B9FA-BEEF78A1D505}" type="sibTrans" cxnId="{0085E67B-F9E0-4BD1-9C3E-5F7E805009FA}">
      <dgm:prSet/>
      <dgm:spPr/>
      <dgm:t>
        <a:bodyPr/>
        <a:lstStyle/>
        <a:p>
          <a:pPr algn="ctr"/>
          <a:endParaRPr lang="en-US"/>
        </a:p>
      </dgm:t>
    </dgm:pt>
    <dgm:pt modelId="{28F05D45-E99C-4E2A-97B1-CD41DA7069F2}">
      <dgm:prSet/>
      <dgm:spPr/>
      <dgm:t>
        <a:bodyPr/>
        <a:lstStyle/>
        <a:p>
          <a:pPr algn="ctr">
            <a:lnSpc>
              <a:spcPct val="100000"/>
            </a:lnSpc>
          </a:pPr>
          <a:r>
            <a:rPr lang="en-US" dirty="0"/>
            <a:t>Backlash: Violence vs Blacks, Challenges to Representative Democracy </a:t>
          </a:r>
        </a:p>
      </dgm:t>
    </dgm:pt>
    <dgm:pt modelId="{2F9FA5A4-E2B0-425E-81DD-D6F0585D84F4}" type="parTrans" cxnId="{E95D19D0-E3DD-406C-96D6-77F965E38907}">
      <dgm:prSet/>
      <dgm:spPr/>
      <dgm:t>
        <a:bodyPr/>
        <a:lstStyle/>
        <a:p>
          <a:pPr algn="ctr"/>
          <a:endParaRPr lang="en-US"/>
        </a:p>
      </dgm:t>
    </dgm:pt>
    <dgm:pt modelId="{C12D04E8-3DA4-4C48-AE21-6F667AC32632}" type="sibTrans" cxnId="{E95D19D0-E3DD-406C-96D6-77F965E38907}">
      <dgm:prSet/>
      <dgm:spPr/>
      <dgm:t>
        <a:bodyPr/>
        <a:lstStyle/>
        <a:p>
          <a:pPr algn="ctr"/>
          <a:endParaRPr lang="en-US"/>
        </a:p>
      </dgm:t>
    </dgm:pt>
    <dgm:pt modelId="{ABDD1C18-106B-4D33-8F36-178C05274B7F}" type="pres">
      <dgm:prSet presAssocID="{026E3FB2-DEEA-4935-850A-18F305BD311E}" presName="root" presStyleCnt="0">
        <dgm:presLayoutVars>
          <dgm:dir/>
          <dgm:resizeHandles val="exact"/>
        </dgm:presLayoutVars>
      </dgm:prSet>
      <dgm:spPr/>
    </dgm:pt>
    <dgm:pt modelId="{BB91595B-F008-4AF0-B132-D743E8E44950}" type="pres">
      <dgm:prSet presAssocID="{48E50A3D-1E24-465E-9D0C-40D3D9FD2BAA}" presName="compNode" presStyleCnt="0"/>
      <dgm:spPr/>
    </dgm:pt>
    <dgm:pt modelId="{F390941F-F042-45E1-9B85-99E75149F414}" type="pres">
      <dgm:prSet presAssocID="{48E50A3D-1E24-465E-9D0C-40D3D9FD2B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5ED45B6B-BC85-4927-80C7-5F4215F1744B}" type="pres">
      <dgm:prSet presAssocID="{48E50A3D-1E24-465E-9D0C-40D3D9FD2BAA}" presName="iconSpace" presStyleCnt="0"/>
      <dgm:spPr/>
    </dgm:pt>
    <dgm:pt modelId="{C7D7E0D5-206E-48E3-BF75-07EC180E6D7C}" type="pres">
      <dgm:prSet presAssocID="{48E50A3D-1E24-465E-9D0C-40D3D9FD2BAA}" presName="parTx" presStyleLbl="revTx" presStyleIdx="0" presStyleCnt="6">
        <dgm:presLayoutVars>
          <dgm:chMax val="0"/>
          <dgm:chPref val="0"/>
        </dgm:presLayoutVars>
      </dgm:prSet>
      <dgm:spPr/>
    </dgm:pt>
    <dgm:pt modelId="{3C555FDC-D0A5-4EBB-8526-DA00D793E8CC}" type="pres">
      <dgm:prSet presAssocID="{48E50A3D-1E24-465E-9D0C-40D3D9FD2BAA}" presName="txSpace" presStyleCnt="0"/>
      <dgm:spPr/>
    </dgm:pt>
    <dgm:pt modelId="{8F6B3814-1105-414B-BEF3-AAE5CA0656B9}" type="pres">
      <dgm:prSet presAssocID="{48E50A3D-1E24-465E-9D0C-40D3D9FD2BAA}" presName="desTx" presStyleLbl="revTx" presStyleIdx="1" presStyleCnt="6">
        <dgm:presLayoutVars/>
      </dgm:prSet>
      <dgm:spPr/>
    </dgm:pt>
    <dgm:pt modelId="{B8625B33-0B65-48D3-AF5A-0CBE7C7C40F4}" type="pres">
      <dgm:prSet presAssocID="{C145F79A-CA4A-4347-A2DC-46705FD43F8E}" presName="sibTrans" presStyleCnt="0"/>
      <dgm:spPr/>
    </dgm:pt>
    <dgm:pt modelId="{1569C957-FD68-41BD-A9AB-EFEA2BE3DCCF}" type="pres">
      <dgm:prSet presAssocID="{BF1EEB74-FB87-4511-8FB4-032E11043FF2}" presName="compNode" presStyleCnt="0"/>
      <dgm:spPr/>
    </dgm:pt>
    <dgm:pt modelId="{167C47EA-E534-4883-B35C-D7FBDEA98B46}" type="pres">
      <dgm:prSet presAssocID="{BF1EEB74-FB87-4511-8FB4-032E11043FF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66C7507B-2A1D-489D-AC8F-BA59B69B1106}" type="pres">
      <dgm:prSet presAssocID="{BF1EEB74-FB87-4511-8FB4-032E11043FF2}" presName="iconSpace" presStyleCnt="0"/>
      <dgm:spPr/>
    </dgm:pt>
    <dgm:pt modelId="{10C08F17-75CD-4188-B770-C5286C272E65}" type="pres">
      <dgm:prSet presAssocID="{BF1EEB74-FB87-4511-8FB4-032E11043FF2}" presName="parTx" presStyleLbl="revTx" presStyleIdx="2" presStyleCnt="6">
        <dgm:presLayoutVars>
          <dgm:chMax val="0"/>
          <dgm:chPref val="0"/>
        </dgm:presLayoutVars>
      </dgm:prSet>
      <dgm:spPr/>
    </dgm:pt>
    <dgm:pt modelId="{F7E509A8-344F-4D24-A40E-7CA15844009D}" type="pres">
      <dgm:prSet presAssocID="{BF1EEB74-FB87-4511-8FB4-032E11043FF2}" presName="txSpace" presStyleCnt="0"/>
      <dgm:spPr/>
    </dgm:pt>
    <dgm:pt modelId="{A236F737-D183-4137-A40F-5A78EF0875F9}" type="pres">
      <dgm:prSet presAssocID="{BF1EEB74-FB87-4511-8FB4-032E11043FF2}" presName="desTx" presStyleLbl="revTx" presStyleIdx="3" presStyleCnt="6">
        <dgm:presLayoutVars/>
      </dgm:prSet>
      <dgm:spPr/>
    </dgm:pt>
    <dgm:pt modelId="{C70B063A-0ED3-48F9-9005-29F611422B95}" type="pres">
      <dgm:prSet presAssocID="{3E3CD4C5-C5CB-428D-9233-DB9C49333A9C}" presName="sibTrans" presStyleCnt="0"/>
      <dgm:spPr/>
    </dgm:pt>
    <dgm:pt modelId="{20D55457-E436-45DA-992C-BBA1E9E9251F}" type="pres">
      <dgm:prSet presAssocID="{772981B4-A084-4992-9679-D74ABA835097}" presName="compNode" presStyleCnt="0"/>
      <dgm:spPr/>
    </dgm:pt>
    <dgm:pt modelId="{12332E6A-63DC-4ECE-948C-775D728E9648}" type="pres">
      <dgm:prSet presAssocID="{772981B4-A084-4992-9679-D74ABA8350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Rotate left"/>
        </a:ext>
      </dgm:extLst>
    </dgm:pt>
    <dgm:pt modelId="{53B66B83-F198-4E8F-9897-2EF448B9EB62}" type="pres">
      <dgm:prSet presAssocID="{772981B4-A084-4992-9679-D74ABA835097}" presName="iconSpace" presStyleCnt="0"/>
      <dgm:spPr/>
    </dgm:pt>
    <dgm:pt modelId="{AC38193F-41B1-4536-A235-A908A95422EC}" type="pres">
      <dgm:prSet presAssocID="{772981B4-A084-4992-9679-D74ABA835097}" presName="parTx" presStyleLbl="revTx" presStyleIdx="4" presStyleCnt="6">
        <dgm:presLayoutVars>
          <dgm:chMax val="0"/>
          <dgm:chPref val="0"/>
        </dgm:presLayoutVars>
      </dgm:prSet>
      <dgm:spPr/>
    </dgm:pt>
    <dgm:pt modelId="{A4160A17-7CED-4A67-B8B1-9064205F3D9A}" type="pres">
      <dgm:prSet presAssocID="{772981B4-A084-4992-9679-D74ABA835097}" presName="txSpace" presStyleCnt="0"/>
      <dgm:spPr/>
    </dgm:pt>
    <dgm:pt modelId="{32071785-7684-4B6E-B023-9931F79F25A1}" type="pres">
      <dgm:prSet presAssocID="{772981B4-A084-4992-9679-D74ABA835097}" presName="desTx" presStyleLbl="revTx" presStyleIdx="5" presStyleCnt="6" custLinFactNeighborX="3406" custLinFactNeighborY="0">
        <dgm:presLayoutVars/>
      </dgm:prSet>
      <dgm:spPr/>
    </dgm:pt>
  </dgm:ptLst>
  <dgm:cxnLst>
    <dgm:cxn modelId="{77A74318-EE6B-47F6-B5F4-154A402AABA2}" srcId="{772981B4-A084-4992-9679-D74ABA835097}" destId="{AEF16B68-D639-4774-B7BC-A6C07369E1FC}" srcOrd="0" destOrd="0" parTransId="{AE19C2BD-1199-454F-9872-F62B6E72325D}" sibTransId="{9CFD2D56-F736-4791-95F7-ADB0D06A7A3A}"/>
    <dgm:cxn modelId="{B150B920-9AED-4312-A1BE-DB64033DD818}" type="presOf" srcId="{81EC81CC-EFAC-44F9-AACC-AA95E472E791}" destId="{8F6B3814-1105-414B-BEF3-AAE5CA0656B9}" srcOrd="0" destOrd="0" presId="urn:microsoft.com/office/officeart/2018/5/layout/CenteredIconLabelDescriptionList"/>
    <dgm:cxn modelId="{BD6CE221-148B-4A5A-AC70-A44A3288BA1B}" srcId="{BF1EEB74-FB87-4511-8FB4-032E11043FF2}" destId="{1E32E027-467F-4529-918B-3F068D2B5828}" srcOrd="2" destOrd="0" parTransId="{D09DAA1E-61F9-47D3-A335-F463D874554A}" sibTransId="{E57A77D3-071A-411A-920B-1800DE62ADD9}"/>
    <dgm:cxn modelId="{1BA1BA3B-D95F-4FC7-89B5-BAD6FCC87827}" type="presOf" srcId="{AEF16B68-D639-4774-B7BC-A6C07369E1FC}" destId="{32071785-7684-4B6E-B023-9931F79F25A1}" srcOrd="0" destOrd="0" presId="urn:microsoft.com/office/officeart/2018/5/layout/CenteredIconLabelDescriptionList"/>
    <dgm:cxn modelId="{36B9AB5F-9D32-43EF-A070-5EA2EB51E003}" type="presOf" srcId="{9D0C9B7D-B1E2-4FD4-8D6B-C4556EB45DA7}" destId="{A236F737-D183-4137-A40F-5A78EF0875F9}" srcOrd="0" destOrd="0" presId="urn:microsoft.com/office/officeart/2018/5/layout/CenteredIconLabelDescriptionList"/>
    <dgm:cxn modelId="{6D8EC869-6AC4-4BAA-B794-A8223575FE4D}" type="presOf" srcId="{026E3FB2-DEEA-4935-850A-18F305BD311E}" destId="{ABDD1C18-106B-4D33-8F36-178C05274B7F}" srcOrd="0" destOrd="0" presId="urn:microsoft.com/office/officeart/2018/5/layout/CenteredIconLabelDescriptionList"/>
    <dgm:cxn modelId="{C8BA4170-35CD-4880-B8C7-B74EEFF52FA7}" type="presOf" srcId="{772981B4-A084-4992-9679-D74ABA835097}" destId="{AC38193F-41B1-4536-A235-A908A95422EC}" srcOrd="0" destOrd="0" presId="urn:microsoft.com/office/officeart/2018/5/layout/CenteredIconLabelDescriptionList"/>
    <dgm:cxn modelId="{0085E67B-F9E0-4BD1-9C3E-5F7E805009FA}" srcId="{772981B4-A084-4992-9679-D74ABA835097}" destId="{DC9937AC-FB9C-4033-A0CA-128EEC84CC6C}" srcOrd="1" destOrd="0" parTransId="{FBD5CE05-62BF-46A7-A7AD-F946FB1742F1}" sibTransId="{9669F615-1AB8-463C-B9FA-BEEF78A1D505}"/>
    <dgm:cxn modelId="{5E576A85-9178-4AF8-933C-454D1161B1FB}" srcId="{026E3FB2-DEEA-4935-850A-18F305BD311E}" destId="{48E50A3D-1E24-465E-9D0C-40D3D9FD2BAA}" srcOrd="0" destOrd="0" parTransId="{AE69E328-A837-4427-A060-C4E69D5AA14B}" sibTransId="{C145F79A-CA4A-4347-A2DC-46705FD43F8E}"/>
    <dgm:cxn modelId="{7C59A78B-541A-412A-A5E6-C53F1EB70C76}" srcId="{026E3FB2-DEEA-4935-850A-18F305BD311E}" destId="{BF1EEB74-FB87-4511-8FB4-032E11043FF2}" srcOrd="1" destOrd="0" parTransId="{2D51CF82-7C6F-44C5-BD86-B3ABA4AA0104}" sibTransId="{3E3CD4C5-C5CB-428D-9233-DB9C49333A9C}"/>
    <dgm:cxn modelId="{400995A1-BAFB-436E-B915-7B3FDAA326B5}" type="presOf" srcId="{3C68334B-2665-48DE-BC62-3D587995C8ED}" destId="{A236F737-D183-4137-A40F-5A78EF0875F9}" srcOrd="0" destOrd="1" presId="urn:microsoft.com/office/officeart/2018/5/layout/CenteredIconLabelDescriptionList"/>
    <dgm:cxn modelId="{777D04A6-0EBB-4E24-88AF-E49A77908C17}" type="presOf" srcId="{48E50A3D-1E24-465E-9D0C-40D3D9FD2BAA}" destId="{C7D7E0D5-206E-48E3-BF75-07EC180E6D7C}" srcOrd="0" destOrd="0" presId="urn:microsoft.com/office/officeart/2018/5/layout/CenteredIconLabelDescriptionList"/>
    <dgm:cxn modelId="{EAF327A6-E1AF-4E2B-9CC1-B38B21FAA665}" srcId="{BF1EEB74-FB87-4511-8FB4-032E11043FF2}" destId="{9D0C9B7D-B1E2-4FD4-8D6B-C4556EB45DA7}" srcOrd="0" destOrd="0" parTransId="{FC1DEA52-94A2-4377-A75F-411CE76C3DD2}" sibTransId="{4668CB0C-8D07-44D8-A215-71675586B725}"/>
    <dgm:cxn modelId="{3C84FCC5-20D7-4ACA-8854-CA5CECAC0835}" type="presOf" srcId="{DC9937AC-FB9C-4033-A0CA-128EEC84CC6C}" destId="{32071785-7684-4B6E-B023-9931F79F25A1}" srcOrd="0" destOrd="1" presId="urn:microsoft.com/office/officeart/2018/5/layout/CenteredIconLabelDescriptionList"/>
    <dgm:cxn modelId="{E95D19D0-E3DD-406C-96D6-77F965E38907}" srcId="{772981B4-A084-4992-9679-D74ABA835097}" destId="{28F05D45-E99C-4E2A-97B1-CD41DA7069F2}" srcOrd="2" destOrd="0" parTransId="{2F9FA5A4-E2B0-425E-81DD-D6F0585D84F4}" sibTransId="{C12D04E8-3DA4-4C48-AE21-6F667AC32632}"/>
    <dgm:cxn modelId="{BC78A2DD-F0C8-4C7B-AB6B-72334DC539A9}" srcId="{48E50A3D-1E24-465E-9D0C-40D3D9FD2BAA}" destId="{81EC81CC-EFAC-44F9-AACC-AA95E472E791}" srcOrd="0" destOrd="0" parTransId="{A0C9D56C-EFB5-42EC-A0D9-D2CCA959179E}" sibTransId="{33E0FEBE-BAA2-46B1-939C-E0138B7C1A41}"/>
    <dgm:cxn modelId="{1820C9E1-ED8D-431E-AC98-6ECC56E927FD}" type="presOf" srcId="{1E32E027-467F-4529-918B-3F068D2B5828}" destId="{A236F737-D183-4137-A40F-5A78EF0875F9}" srcOrd="0" destOrd="2" presId="urn:microsoft.com/office/officeart/2018/5/layout/CenteredIconLabelDescriptionList"/>
    <dgm:cxn modelId="{419500E6-2E11-4D78-A2C7-5997A4E0D4D0}" type="presOf" srcId="{28F05D45-E99C-4E2A-97B1-CD41DA7069F2}" destId="{32071785-7684-4B6E-B023-9931F79F25A1}" srcOrd="0" destOrd="2" presId="urn:microsoft.com/office/officeart/2018/5/layout/CenteredIconLabelDescriptionList"/>
    <dgm:cxn modelId="{9A46A6E6-845C-435C-AC80-B8B84E67BB05}" srcId="{BF1EEB74-FB87-4511-8FB4-032E11043FF2}" destId="{3C68334B-2665-48DE-BC62-3D587995C8ED}" srcOrd="1" destOrd="0" parTransId="{8ABC5B69-9A69-45E6-966F-C3861DE4D5E2}" sibTransId="{5D89F0C1-E182-4FA4-ACB9-68CE3104CC2B}"/>
    <dgm:cxn modelId="{7D683FF5-97D1-44B0-ADCD-8C8F459AD140}" srcId="{026E3FB2-DEEA-4935-850A-18F305BD311E}" destId="{772981B4-A084-4992-9679-D74ABA835097}" srcOrd="2" destOrd="0" parTransId="{ED0ABAE4-5B24-4773-80AA-4D48BAD7322C}" sibTransId="{A3BBB823-399C-4E20-BC16-0979F8043BF0}"/>
    <dgm:cxn modelId="{18AE68FF-889C-4ADA-BF4F-5F60892B9658}" type="presOf" srcId="{BF1EEB74-FB87-4511-8FB4-032E11043FF2}" destId="{10C08F17-75CD-4188-B770-C5286C272E65}" srcOrd="0" destOrd="0" presId="urn:microsoft.com/office/officeart/2018/5/layout/CenteredIconLabelDescriptionList"/>
    <dgm:cxn modelId="{0FD279AF-BB9E-421D-A859-1ED499815B33}" type="presParOf" srcId="{ABDD1C18-106B-4D33-8F36-178C05274B7F}" destId="{BB91595B-F008-4AF0-B132-D743E8E44950}" srcOrd="0" destOrd="0" presId="urn:microsoft.com/office/officeart/2018/5/layout/CenteredIconLabelDescriptionList"/>
    <dgm:cxn modelId="{208B3D78-EACF-407F-98E9-1722EC97CDDD}" type="presParOf" srcId="{BB91595B-F008-4AF0-B132-D743E8E44950}" destId="{F390941F-F042-45E1-9B85-99E75149F414}" srcOrd="0" destOrd="0" presId="urn:microsoft.com/office/officeart/2018/5/layout/CenteredIconLabelDescriptionList"/>
    <dgm:cxn modelId="{36F46FE1-AFBD-4B67-8867-2C71CADD09FF}" type="presParOf" srcId="{BB91595B-F008-4AF0-B132-D743E8E44950}" destId="{5ED45B6B-BC85-4927-80C7-5F4215F1744B}" srcOrd="1" destOrd="0" presId="urn:microsoft.com/office/officeart/2018/5/layout/CenteredIconLabelDescriptionList"/>
    <dgm:cxn modelId="{76CE7586-E122-4459-94FA-291625521051}" type="presParOf" srcId="{BB91595B-F008-4AF0-B132-D743E8E44950}" destId="{C7D7E0D5-206E-48E3-BF75-07EC180E6D7C}" srcOrd="2" destOrd="0" presId="urn:microsoft.com/office/officeart/2018/5/layout/CenteredIconLabelDescriptionList"/>
    <dgm:cxn modelId="{EC3F2E6D-86CB-45ED-8190-A3CC466B5546}" type="presParOf" srcId="{BB91595B-F008-4AF0-B132-D743E8E44950}" destId="{3C555FDC-D0A5-4EBB-8526-DA00D793E8CC}" srcOrd="3" destOrd="0" presId="urn:microsoft.com/office/officeart/2018/5/layout/CenteredIconLabelDescriptionList"/>
    <dgm:cxn modelId="{EF43C2CD-7561-4952-B6A8-BB58B61E2E8D}" type="presParOf" srcId="{BB91595B-F008-4AF0-B132-D743E8E44950}" destId="{8F6B3814-1105-414B-BEF3-AAE5CA0656B9}" srcOrd="4" destOrd="0" presId="urn:microsoft.com/office/officeart/2018/5/layout/CenteredIconLabelDescriptionList"/>
    <dgm:cxn modelId="{F0DE7E1C-6E41-4934-8C35-C5CCFECD2D24}" type="presParOf" srcId="{ABDD1C18-106B-4D33-8F36-178C05274B7F}" destId="{B8625B33-0B65-48D3-AF5A-0CBE7C7C40F4}" srcOrd="1" destOrd="0" presId="urn:microsoft.com/office/officeart/2018/5/layout/CenteredIconLabelDescriptionList"/>
    <dgm:cxn modelId="{14A75D7B-440D-496D-994A-02FDBA6E7C75}" type="presParOf" srcId="{ABDD1C18-106B-4D33-8F36-178C05274B7F}" destId="{1569C957-FD68-41BD-A9AB-EFEA2BE3DCCF}" srcOrd="2" destOrd="0" presId="urn:microsoft.com/office/officeart/2018/5/layout/CenteredIconLabelDescriptionList"/>
    <dgm:cxn modelId="{7FB28386-9FD9-43D0-B2FA-9A63E98FE12F}" type="presParOf" srcId="{1569C957-FD68-41BD-A9AB-EFEA2BE3DCCF}" destId="{167C47EA-E534-4883-B35C-D7FBDEA98B46}" srcOrd="0" destOrd="0" presId="urn:microsoft.com/office/officeart/2018/5/layout/CenteredIconLabelDescriptionList"/>
    <dgm:cxn modelId="{47260BD1-3875-455F-8310-CC2F9511731B}" type="presParOf" srcId="{1569C957-FD68-41BD-A9AB-EFEA2BE3DCCF}" destId="{66C7507B-2A1D-489D-AC8F-BA59B69B1106}" srcOrd="1" destOrd="0" presId="urn:microsoft.com/office/officeart/2018/5/layout/CenteredIconLabelDescriptionList"/>
    <dgm:cxn modelId="{27793A74-C540-4CEF-86D8-7788252D1328}" type="presParOf" srcId="{1569C957-FD68-41BD-A9AB-EFEA2BE3DCCF}" destId="{10C08F17-75CD-4188-B770-C5286C272E65}" srcOrd="2" destOrd="0" presId="urn:microsoft.com/office/officeart/2018/5/layout/CenteredIconLabelDescriptionList"/>
    <dgm:cxn modelId="{5DAAFDD0-2072-4EAA-8C00-20A7464A3D30}" type="presParOf" srcId="{1569C957-FD68-41BD-A9AB-EFEA2BE3DCCF}" destId="{F7E509A8-344F-4D24-A40E-7CA15844009D}" srcOrd="3" destOrd="0" presId="urn:microsoft.com/office/officeart/2018/5/layout/CenteredIconLabelDescriptionList"/>
    <dgm:cxn modelId="{4291C7F0-AC84-498A-8F4E-3121C057A32A}" type="presParOf" srcId="{1569C957-FD68-41BD-A9AB-EFEA2BE3DCCF}" destId="{A236F737-D183-4137-A40F-5A78EF0875F9}" srcOrd="4" destOrd="0" presId="urn:microsoft.com/office/officeart/2018/5/layout/CenteredIconLabelDescriptionList"/>
    <dgm:cxn modelId="{75872DDF-555C-426B-BAF2-A8265397AF57}" type="presParOf" srcId="{ABDD1C18-106B-4D33-8F36-178C05274B7F}" destId="{C70B063A-0ED3-48F9-9005-29F611422B95}" srcOrd="3" destOrd="0" presId="urn:microsoft.com/office/officeart/2018/5/layout/CenteredIconLabelDescriptionList"/>
    <dgm:cxn modelId="{6E5B2E8B-0936-4C06-BF70-32DBA6EA595D}" type="presParOf" srcId="{ABDD1C18-106B-4D33-8F36-178C05274B7F}" destId="{20D55457-E436-45DA-992C-BBA1E9E9251F}" srcOrd="4" destOrd="0" presId="urn:microsoft.com/office/officeart/2018/5/layout/CenteredIconLabelDescriptionList"/>
    <dgm:cxn modelId="{7EE323BF-29AB-46D6-A58A-F75B52A40432}" type="presParOf" srcId="{20D55457-E436-45DA-992C-BBA1E9E9251F}" destId="{12332E6A-63DC-4ECE-948C-775D728E9648}" srcOrd="0" destOrd="0" presId="urn:microsoft.com/office/officeart/2018/5/layout/CenteredIconLabelDescriptionList"/>
    <dgm:cxn modelId="{A7CC8E31-379A-4060-AF65-A3192D3C629C}" type="presParOf" srcId="{20D55457-E436-45DA-992C-BBA1E9E9251F}" destId="{53B66B83-F198-4E8F-9897-2EF448B9EB62}" srcOrd="1" destOrd="0" presId="urn:microsoft.com/office/officeart/2018/5/layout/CenteredIconLabelDescriptionList"/>
    <dgm:cxn modelId="{8362E66B-753D-455F-A5F3-48FE06FB0E22}" type="presParOf" srcId="{20D55457-E436-45DA-992C-BBA1E9E9251F}" destId="{AC38193F-41B1-4536-A235-A908A95422EC}" srcOrd="2" destOrd="0" presId="urn:microsoft.com/office/officeart/2018/5/layout/CenteredIconLabelDescriptionList"/>
    <dgm:cxn modelId="{5852DB62-EB26-4B82-97B1-2511AAAE47E7}" type="presParOf" srcId="{20D55457-E436-45DA-992C-BBA1E9E9251F}" destId="{A4160A17-7CED-4A67-B8B1-9064205F3D9A}" srcOrd="3" destOrd="0" presId="urn:microsoft.com/office/officeart/2018/5/layout/CenteredIconLabelDescriptionList"/>
    <dgm:cxn modelId="{CE5D4F6A-3B07-49BF-AA9A-7EA0E59361CB}" type="presParOf" srcId="{20D55457-E436-45DA-992C-BBA1E9E9251F}" destId="{32071785-7684-4B6E-B023-9931F79F25A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CD32F3-72DD-4C06-A779-63E6618C0E18}"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4A15D73-72E4-44F6-A8EC-2C52E9C74DF6}">
      <dgm:prSet/>
      <dgm:spPr/>
      <dgm:t>
        <a:bodyPr/>
        <a:lstStyle/>
        <a:p>
          <a:r>
            <a:rPr lang="en-US" dirty="0"/>
            <a:t>Black art is an example of African American </a:t>
          </a:r>
          <a:r>
            <a:rPr lang="en-US" dirty="0">
              <a:highlight>
                <a:srgbClr val="FFFF00"/>
              </a:highlight>
            </a:rPr>
            <a:t>“historical agency” </a:t>
          </a:r>
          <a:r>
            <a:rPr lang="en-US" dirty="0"/>
            <a:t>which makes black people historical actors, </a:t>
          </a:r>
          <a:r>
            <a:rPr lang="en-US" b="1" i="1" dirty="0"/>
            <a:t>not passive victims of history</a:t>
          </a:r>
          <a:r>
            <a:rPr lang="en-US" dirty="0"/>
            <a:t>. </a:t>
          </a:r>
        </a:p>
      </dgm:t>
    </dgm:pt>
    <dgm:pt modelId="{4163B52F-4620-4E6F-953D-AC4F5C305114}" type="parTrans" cxnId="{B7FAA689-1979-43F1-B971-AC248D9CE5AD}">
      <dgm:prSet/>
      <dgm:spPr/>
      <dgm:t>
        <a:bodyPr/>
        <a:lstStyle/>
        <a:p>
          <a:endParaRPr lang="en-US"/>
        </a:p>
      </dgm:t>
    </dgm:pt>
    <dgm:pt modelId="{058A2388-B5EC-434F-9AA0-7A4CBC56DF73}" type="sibTrans" cxnId="{B7FAA689-1979-43F1-B971-AC248D9CE5AD}">
      <dgm:prSet/>
      <dgm:spPr/>
      <dgm:t>
        <a:bodyPr/>
        <a:lstStyle/>
        <a:p>
          <a:endParaRPr lang="en-US"/>
        </a:p>
      </dgm:t>
    </dgm:pt>
    <dgm:pt modelId="{39F72EBE-C484-4AF9-BD28-A39E69E01799}">
      <dgm:prSet/>
      <dgm:spPr/>
      <dgm:t>
        <a:bodyPr/>
        <a:lstStyle/>
        <a:p>
          <a:r>
            <a:rPr lang="en-US" dirty="0">
              <a:highlight>
                <a:srgbClr val="FFFF00"/>
              </a:highlight>
            </a:rPr>
            <a:t>Visual arts help “create” African American history </a:t>
          </a:r>
          <a:r>
            <a:rPr lang="en-US" dirty="0"/>
            <a:t>–present to past, past to present, creating </a:t>
          </a:r>
          <a:r>
            <a:rPr lang="en-US" b="1" i="1" dirty="0"/>
            <a:t>(1) new issues, with (2) new questions, and providing (3) new answers. </a:t>
          </a:r>
          <a:endParaRPr lang="en-US" dirty="0"/>
        </a:p>
      </dgm:t>
    </dgm:pt>
    <dgm:pt modelId="{BD6F16C5-CB1D-4B54-BD95-59599E9743AF}" type="parTrans" cxnId="{C84600C4-AFA3-4A35-959D-0775343AED64}">
      <dgm:prSet/>
      <dgm:spPr/>
      <dgm:t>
        <a:bodyPr/>
        <a:lstStyle/>
        <a:p>
          <a:endParaRPr lang="en-US"/>
        </a:p>
      </dgm:t>
    </dgm:pt>
    <dgm:pt modelId="{ED4AC7C4-C0D6-4E59-B5D1-BEBFAB991F67}" type="sibTrans" cxnId="{C84600C4-AFA3-4A35-959D-0775343AED64}">
      <dgm:prSet/>
      <dgm:spPr/>
      <dgm:t>
        <a:bodyPr/>
        <a:lstStyle/>
        <a:p>
          <a:endParaRPr lang="en-US"/>
        </a:p>
      </dgm:t>
    </dgm:pt>
    <dgm:pt modelId="{A037E8C1-7D24-4EFA-88D5-ED2219088F33}">
      <dgm:prSet/>
      <dgm:spPr/>
      <dgm:t>
        <a:bodyPr/>
        <a:lstStyle/>
        <a:p>
          <a:r>
            <a:rPr lang="en-US" b="1" u="sng" dirty="0"/>
            <a:t>Beauty, value, brilliance </a:t>
          </a:r>
          <a:r>
            <a:rPr lang="en-US" dirty="0">
              <a:highlight>
                <a:srgbClr val="FFFF00"/>
              </a:highlight>
            </a:rPr>
            <a:t>to counter Ugly, disposable, deplorable (biologically, intellectually).</a:t>
          </a:r>
        </a:p>
      </dgm:t>
    </dgm:pt>
    <dgm:pt modelId="{C5467496-FE88-470E-B506-71FCBB89FDFF}" type="parTrans" cxnId="{9162DA89-0BA8-46B8-BC4F-562FFE885E68}">
      <dgm:prSet/>
      <dgm:spPr/>
      <dgm:t>
        <a:bodyPr/>
        <a:lstStyle/>
        <a:p>
          <a:endParaRPr lang="en-US"/>
        </a:p>
      </dgm:t>
    </dgm:pt>
    <dgm:pt modelId="{A1D3E1EA-807B-4AE6-B1EB-9F030BD43269}" type="sibTrans" cxnId="{9162DA89-0BA8-46B8-BC4F-562FFE885E68}">
      <dgm:prSet/>
      <dgm:spPr/>
      <dgm:t>
        <a:bodyPr/>
        <a:lstStyle/>
        <a:p>
          <a:endParaRPr lang="en-US"/>
        </a:p>
      </dgm:t>
    </dgm:pt>
    <dgm:pt modelId="{EF3983E7-83AA-E248-8933-12FAE5F4F1C3}" type="pres">
      <dgm:prSet presAssocID="{08CD32F3-72DD-4C06-A779-63E6618C0E18}" presName="vert0" presStyleCnt="0">
        <dgm:presLayoutVars>
          <dgm:dir/>
          <dgm:animOne val="branch"/>
          <dgm:animLvl val="lvl"/>
        </dgm:presLayoutVars>
      </dgm:prSet>
      <dgm:spPr/>
    </dgm:pt>
    <dgm:pt modelId="{EB36292A-931E-0341-BD9C-BA17C2C20694}" type="pres">
      <dgm:prSet presAssocID="{64A15D73-72E4-44F6-A8EC-2C52E9C74DF6}" presName="thickLine" presStyleLbl="alignNode1" presStyleIdx="0" presStyleCnt="3"/>
      <dgm:spPr/>
    </dgm:pt>
    <dgm:pt modelId="{BDF4927E-86EA-324A-AAB8-801AF885DA6B}" type="pres">
      <dgm:prSet presAssocID="{64A15D73-72E4-44F6-A8EC-2C52E9C74DF6}" presName="horz1" presStyleCnt="0"/>
      <dgm:spPr/>
    </dgm:pt>
    <dgm:pt modelId="{FACE61F9-A598-834F-9979-3F152DF34DA9}" type="pres">
      <dgm:prSet presAssocID="{64A15D73-72E4-44F6-A8EC-2C52E9C74DF6}" presName="tx1" presStyleLbl="revTx" presStyleIdx="0" presStyleCnt="3"/>
      <dgm:spPr/>
    </dgm:pt>
    <dgm:pt modelId="{5DEDF800-DE25-7147-95EE-5C219A9AD0FF}" type="pres">
      <dgm:prSet presAssocID="{64A15D73-72E4-44F6-A8EC-2C52E9C74DF6}" presName="vert1" presStyleCnt="0"/>
      <dgm:spPr/>
    </dgm:pt>
    <dgm:pt modelId="{A9027D44-271B-FB4F-8C78-885945CB0E56}" type="pres">
      <dgm:prSet presAssocID="{39F72EBE-C484-4AF9-BD28-A39E69E01799}" presName="thickLine" presStyleLbl="alignNode1" presStyleIdx="1" presStyleCnt="3"/>
      <dgm:spPr/>
    </dgm:pt>
    <dgm:pt modelId="{34A622B7-CB06-D845-A41E-620B75EE57D7}" type="pres">
      <dgm:prSet presAssocID="{39F72EBE-C484-4AF9-BD28-A39E69E01799}" presName="horz1" presStyleCnt="0"/>
      <dgm:spPr/>
    </dgm:pt>
    <dgm:pt modelId="{509A4F19-9744-A845-812A-158D39A87270}" type="pres">
      <dgm:prSet presAssocID="{39F72EBE-C484-4AF9-BD28-A39E69E01799}" presName="tx1" presStyleLbl="revTx" presStyleIdx="1" presStyleCnt="3"/>
      <dgm:spPr/>
    </dgm:pt>
    <dgm:pt modelId="{1E8F8254-1427-C342-B720-2BFD69B8629D}" type="pres">
      <dgm:prSet presAssocID="{39F72EBE-C484-4AF9-BD28-A39E69E01799}" presName="vert1" presStyleCnt="0"/>
      <dgm:spPr/>
    </dgm:pt>
    <dgm:pt modelId="{3FA0D119-113C-9C47-B860-739222D358DC}" type="pres">
      <dgm:prSet presAssocID="{A037E8C1-7D24-4EFA-88D5-ED2219088F33}" presName="thickLine" presStyleLbl="alignNode1" presStyleIdx="2" presStyleCnt="3"/>
      <dgm:spPr/>
    </dgm:pt>
    <dgm:pt modelId="{1324081B-2458-1943-A1CC-FB7A85A5574D}" type="pres">
      <dgm:prSet presAssocID="{A037E8C1-7D24-4EFA-88D5-ED2219088F33}" presName="horz1" presStyleCnt="0"/>
      <dgm:spPr/>
    </dgm:pt>
    <dgm:pt modelId="{65566578-13D7-6B44-8AB0-9671922A3CC5}" type="pres">
      <dgm:prSet presAssocID="{A037E8C1-7D24-4EFA-88D5-ED2219088F33}" presName="tx1" presStyleLbl="revTx" presStyleIdx="2" presStyleCnt="3"/>
      <dgm:spPr/>
    </dgm:pt>
    <dgm:pt modelId="{8E0F9104-AB7C-4242-AF3A-A071335E3E94}" type="pres">
      <dgm:prSet presAssocID="{A037E8C1-7D24-4EFA-88D5-ED2219088F33}" presName="vert1" presStyleCnt="0"/>
      <dgm:spPr/>
    </dgm:pt>
  </dgm:ptLst>
  <dgm:cxnLst>
    <dgm:cxn modelId="{69AFB90E-C537-CB4C-956F-61F342BDE776}" type="presOf" srcId="{64A15D73-72E4-44F6-A8EC-2C52E9C74DF6}" destId="{FACE61F9-A598-834F-9979-3F152DF34DA9}" srcOrd="0" destOrd="0" presId="urn:microsoft.com/office/officeart/2008/layout/LinedList"/>
    <dgm:cxn modelId="{B7FAA689-1979-43F1-B971-AC248D9CE5AD}" srcId="{08CD32F3-72DD-4C06-A779-63E6618C0E18}" destId="{64A15D73-72E4-44F6-A8EC-2C52E9C74DF6}" srcOrd="0" destOrd="0" parTransId="{4163B52F-4620-4E6F-953D-AC4F5C305114}" sibTransId="{058A2388-B5EC-434F-9AA0-7A4CBC56DF73}"/>
    <dgm:cxn modelId="{9162DA89-0BA8-46B8-BC4F-562FFE885E68}" srcId="{08CD32F3-72DD-4C06-A779-63E6618C0E18}" destId="{A037E8C1-7D24-4EFA-88D5-ED2219088F33}" srcOrd="2" destOrd="0" parTransId="{C5467496-FE88-470E-B506-71FCBB89FDFF}" sibTransId="{A1D3E1EA-807B-4AE6-B1EB-9F030BD43269}"/>
    <dgm:cxn modelId="{A43173B2-6826-4941-85CF-131BC50D3EB7}" type="presOf" srcId="{08CD32F3-72DD-4C06-A779-63E6618C0E18}" destId="{EF3983E7-83AA-E248-8933-12FAE5F4F1C3}" srcOrd="0" destOrd="0" presId="urn:microsoft.com/office/officeart/2008/layout/LinedList"/>
    <dgm:cxn modelId="{C84600C4-AFA3-4A35-959D-0775343AED64}" srcId="{08CD32F3-72DD-4C06-A779-63E6618C0E18}" destId="{39F72EBE-C484-4AF9-BD28-A39E69E01799}" srcOrd="1" destOrd="0" parTransId="{BD6F16C5-CB1D-4B54-BD95-59599E9743AF}" sibTransId="{ED4AC7C4-C0D6-4E59-B5D1-BEBFAB991F67}"/>
    <dgm:cxn modelId="{4A73D6CD-3A3C-2D44-9DDC-C962F4988B6C}" type="presOf" srcId="{39F72EBE-C484-4AF9-BD28-A39E69E01799}" destId="{509A4F19-9744-A845-812A-158D39A87270}" srcOrd="0" destOrd="0" presId="urn:microsoft.com/office/officeart/2008/layout/LinedList"/>
    <dgm:cxn modelId="{4CA9F3FB-CCD5-C844-A7D8-DA6013E89B76}" type="presOf" srcId="{A037E8C1-7D24-4EFA-88D5-ED2219088F33}" destId="{65566578-13D7-6B44-8AB0-9671922A3CC5}" srcOrd="0" destOrd="0" presId="urn:microsoft.com/office/officeart/2008/layout/LinedList"/>
    <dgm:cxn modelId="{5550D4F1-D65D-DE46-9C11-8EB094A74AA1}" type="presParOf" srcId="{EF3983E7-83AA-E248-8933-12FAE5F4F1C3}" destId="{EB36292A-931E-0341-BD9C-BA17C2C20694}" srcOrd="0" destOrd="0" presId="urn:microsoft.com/office/officeart/2008/layout/LinedList"/>
    <dgm:cxn modelId="{D26B8230-02F5-7D4A-ABB3-84C199606593}" type="presParOf" srcId="{EF3983E7-83AA-E248-8933-12FAE5F4F1C3}" destId="{BDF4927E-86EA-324A-AAB8-801AF885DA6B}" srcOrd="1" destOrd="0" presId="urn:microsoft.com/office/officeart/2008/layout/LinedList"/>
    <dgm:cxn modelId="{FAEFE24B-161C-6A46-8C4B-7E3944D4880F}" type="presParOf" srcId="{BDF4927E-86EA-324A-AAB8-801AF885DA6B}" destId="{FACE61F9-A598-834F-9979-3F152DF34DA9}" srcOrd="0" destOrd="0" presId="urn:microsoft.com/office/officeart/2008/layout/LinedList"/>
    <dgm:cxn modelId="{84944F80-4CD3-4045-AC0C-F58599E396EF}" type="presParOf" srcId="{BDF4927E-86EA-324A-AAB8-801AF885DA6B}" destId="{5DEDF800-DE25-7147-95EE-5C219A9AD0FF}" srcOrd="1" destOrd="0" presId="urn:microsoft.com/office/officeart/2008/layout/LinedList"/>
    <dgm:cxn modelId="{652FAB8F-CFEF-B443-80CC-9791385E77BC}" type="presParOf" srcId="{EF3983E7-83AA-E248-8933-12FAE5F4F1C3}" destId="{A9027D44-271B-FB4F-8C78-885945CB0E56}" srcOrd="2" destOrd="0" presId="urn:microsoft.com/office/officeart/2008/layout/LinedList"/>
    <dgm:cxn modelId="{DED60B2F-1222-F14B-BBD3-AF14B26EC5FC}" type="presParOf" srcId="{EF3983E7-83AA-E248-8933-12FAE5F4F1C3}" destId="{34A622B7-CB06-D845-A41E-620B75EE57D7}" srcOrd="3" destOrd="0" presId="urn:microsoft.com/office/officeart/2008/layout/LinedList"/>
    <dgm:cxn modelId="{73981D49-9932-E14D-B561-6E809E69A5EB}" type="presParOf" srcId="{34A622B7-CB06-D845-A41E-620B75EE57D7}" destId="{509A4F19-9744-A845-812A-158D39A87270}" srcOrd="0" destOrd="0" presId="urn:microsoft.com/office/officeart/2008/layout/LinedList"/>
    <dgm:cxn modelId="{EA8DC5BF-B506-A248-B9E8-9EF139FDCB87}" type="presParOf" srcId="{34A622B7-CB06-D845-A41E-620B75EE57D7}" destId="{1E8F8254-1427-C342-B720-2BFD69B8629D}" srcOrd="1" destOrd="0" presId="urn:microsoft.com/office/officeart/2008/layout/LinedList"/>
    <dgm:cxn modelId="{678C1B05-724B-D543-9CF3-4E1375D6EDBD}" type="presParOf" srcId="{EF3983E7-83AA-E248-8933-12FAE5F4F1C3}" destId="{3FA0D119-113C-9C47-B860-739222D358DC}" srcOrd="4" destOrd="0" presId="urn:microsoft.com/office/officeart/2008/layout/LinedList"/>
    <dgm:cxn modelId="{2B337070-FC78-564A-A3E3-CAD9785B97CB}" type="presParOf" srcId="{EF3983E7-83AA-E248-8933-12FAE5F4F1C3}" destId="{1324081B-2458-1943-A1CC-FB7A85A5574D}" srcOrd="5" destOrd="0" presId="urn:microsoft.com/office/officeart/2008/layout/LinedList"/>
    <dgm:cxn modelId="{AA4CF336-4312-C242-8C6A-C805F7A6E21F}" type="presParOf" srcId="{1324081B-2458-1943-A1CC-FB7A85A5574D}" destId="{65566578-13D7-6B44-8AB0-9671922A3CC5}" srcOrd="0" destOrd="0" presId="urn:microsoft.com/office/officeart/2008/layout/LinedList"/>
    <dgm:cxn modelId="{4156376F-5BF1-F244-B654-68BE1925E5CB}" type="presParOf" srcId="{1324081B-2458-1943-A1CC-FB7A85A5574D}" destId="{8E0F9104-AB7C-4242-AF3A-A071335E3E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1782C0-4E02-4A98-9C12-2C587F25EC87}"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F426F368-C487-4A4F-99C9-79D082C3599C}">
      <dgm:prSet/>
      <dgm:spPr/>
      <dgm:t>
        <a:bodyPr/>
        <a:lstStyle/>
        <a:p>
          <a:r>
            <a:rPr lang="en-US"/>
            <a:t>Black artists created two types of images repeatedly: </a:t>
          </a:r>
          <a:r>
            <a:rPr lang="en-US" b="1" i="1"/>
            <a:t>“ordinary (everyday), working people (including family)</a:t>
          </a:r>
          <a:r>
            <a:rPr lang="en-US"/>
            <a:t> and </a:t>
          </a:r>
          <a:r>
            <a:rPr lang="en-US" b="1" i="1"/>
            <a:t>violence inflicted upon people of African descent</a:t>
          </a:r>
          <a:r>
            <a:rPr lang="en-US"/>
            <a:t> (War not until the 1960’s) </a:t>
          </a:r>
        </a:p>
      </dgm:t>
    </dgm:pt>
    <dgm:pt modelId="{C9CF5C28-37F3-4241-8261-CA9602C9B890}" type="parTrans" cxnId="{62E26772-8B72-47DC-86B7-84A5B5BD171B}">
      <dgm:prSet/>
      <dgm:spPr/>
      <dgm:t>
        <a:bodyPr/>
        <a:lstStyle/>
        <a:p>
          <a:endParaRPr lang="en-US"/>
        </a:p>
      </dgm:t>
    </dgm:pt>
    <dgm:pt modelId="{9E6C314C-D363-4109-BA98-DDBA81E80C7C}" type="sibTrans" cxnId="{62E26772-8B72-47DC-86B7-84A5B5BD171B}">
      <dgm:prSet/>
      <dgm:spPr/>
      <dgm:t>
        <a:bodyPr/>
        <a:lstStyle/>
        <a:p>
          <a:endParaRPr lang="en-US"/>
        </a:p>
      </dgm:t>
    </dgm:pt>
    <dgm:pt modelId="{2CD00B50-8665-4012-BDE9-2180CDF800B1}">
      <dgm:prSet/>
      <dgm:spPr/>
      <dgm:t>
        <a:bodyPr/>
        <a:lstStyle/>
        <a:p>
          <a:r>
            <a:rPr lang="en-US"/>
            <a:t>Dates of the art </a:t>
          </a:r>
          <a:r>
            <a:rPr lang="en-US" b="1" u="sng"/>
            <a:t>do not coincide with the dates of actual historical events</a:t>
          </a:r>
          <a:r>
            <a:rPr lang="en-US" b="1"/>
            <a:t> </a:t>
          </a:r>
          <a:r>
            <a:rPr lang="en-US"/>
            <a:t>(objective), but more appropriately </a:t>
          </a:r>
          <a:r>
            <a:rPr lang="en-US" i="1"/>
            <a:t>document the changing ways </a:t>
          </a:r>
          <a:r>
            <a:rPr lang="en-US"/>
            <a:t>in which Africans Americans have conceived (subjective) of their history. </a:t>
          </a:r>
        </a:p>
      </dgm:t>
    </dgm:pt>
    <dgm:pt modelId="{261E3525-84CF-4D2F-B199-D83EC399632F}" type="parTrans" cxnId="{026928D5-B30A-4314-AFC0-F322F63D7F89}">
      <dgm:prSet/>
      <dgm:spPr/>
      <dgm:t>
        <a:bodyPr/>
        <a:lstStyle/>
        <a:p>
          <a:endParaRPr lang="en-US"/>
        </a:p>
      </dgm:t>
    </dgm:pt>
    <dgm:pt modelId="{89948749-64E9-4F07-A8FF-3FC61F6E11D4}" type="sibTrans" cxnId="{026928D5-B30A-4314-AFC0-F322F63D7F89}">
      <dgm:prSet/>
      <dgm:spPr/>
      <dgm:t>
        <a:bodyPr/>
        <a:lstStyle/>
        <a:p>
          <a:endParaRPr lang="en-US"/>
        </a:p>
      </dgm:t>
    </dgm:pt>
    <dgm:pt modelId="{92A250E9-B31B-614C-BA2C-9F7EF3423EFB}" type="pres">
      <dgm:prSet presAssocID="{AC1782C0-4E02-4A98-9C12-2C587F25EC87}" presName="hierChild1" presStyleCnt="0">
        <dgm:presLayoutVars>
          <dgm:chPref val="1"/>
          <dgm:dir/>
          <dgm:animOne val="branch"/>
          <dgm:animLvl val="lvl"/>
          <dgm:resizeHandles/>
        </dgm:presLayoutVars>
      </dgm:prSet>
      <dgm:spPr/>
    </dgm:pt>
    <dgm:pt modelId="{6FE9A822-6E37-BC4E-BE30-CCC8EFEFCBFC}" type="pres">
      <dgm:prSet presAssocID="{F426F368-C487-4A4F-99C9-79D082C3599C}" presName="hierRoot1" presStyleCnt="0"/>
      <dgm:spPr/>
    </dgm:pt>
    <dgm:pt modelId="{098BB2A2-5B9C-B644-A8EB-344EA1A123AF}" type="pres">
      <dgm:prSet presAssocID="{F426F368-C487-4A4F-99C9-79D082C3599C}" presName="composite" presStyleCnt="0"/>
      <dgm:spPr/>
    </dgm:pt>
    <dgm:pt modelId="{623C5517-5239-7444-866A-3652C35CE66F}" type="pres">
      <dgm:prSet presAssocID="{F426F368-C487-4A4F-99C9-79D082C3599C}" presName="background" presStyleLbl="node0" presStyleIdx="0" presStyleCnt="2"/>
      <dgm:spPr/>
    </dgm:pt>
    <dgm:pt modelId="{8D244CCD-FD27-A14B-AC37-DB08F0B41386}" type="pres">
      <dgm:prSet presAssocID="{F426F368-C487-4A4F-99C9-79D082C3599C}" presName="text" presStyleLbl="fgAcc0" presStyleIdx="0" presStyleCnt="2">
        <dgm:presLayoutVars>
          <dgm:chPref val="3"/>
        </dgm:presLayoutVars>
      </dgm:prSet>
      <dgm:spPr/>
    </dgm:pt>
    <dgm:pt modelId="{262FF1C3-A35C-7847-82B4-3D7EF7E0CFB2}" type="pres">
      <dgm:prSet presAssocID="{F426F368-C487-4A4F-99C9-79D082C3599C}" presName="hierChild2" presStyleCnt="0"/>
      <dgm:spPr/>
    </dgm:pt>
    <dgm:pt modelId="{4981B132-ABB4-AD48-8203-660048B574B7}" type="pres">
      <dgm:prSet presAssocID="{2CD00B50-8665-4012-BDE9-2180CDF800B1}" presName="hierRoot1" presStyleCnt="0"/>
      <dgm:spPr/>
    </dgm:pt>
    <dgm:pt modelId="{BA370A61-2A1E-8A4E-8D3D-1058B1322FA1}" type="pres">
      <dgm:prSet presAssocID="{2CD00B50-8665-4012-BDE9-2180CDF800B1}" presName="composite" presStyleCnt="0"/>
      <dgm:spPr/>
    </dgm:pt>
    <dgm:pt modelId="{AC1B5D27-C313-9D40-A32C-B9FCEEDD025C}" type="pres">
      <dgm:prSet presAssocID="{2CD00B50-8665-4012-BDE9-2180CDF800B1}" presName="background" presStyleLbl="node0" presStyleIdx="1" presStyleCnt="2"/>
      <dgm:spPr/>
    </dgm:pt>
    <dgm:pt modelId="{B2D8948E-54C3-114B-8A68-A846AC79D9A2}" type="pres">
      <dgm:prSet presAssocID="{2CD00B50-8665-4012-BDE9-2180CDF800B1}" presName="text" presStyleLbl="fgAcc0" presStyleIdx="1" presStyleCnt="2">
        <dgm:presLayoutVars>
          <dgm:chPref val="3"/>
        </dgm:presLayoutVars>
      </dgm:prSet>
      <dgm:spPr/>
    </dgm:pt>
    <dgm:pt modelId="{0CEA5BDB-173D-CF49-A99F-D8090233277D}" type="pres">
      <dgm:prSet presAssocID="{2CD00B50-8665-4012-BDE9-2180CDF800B1}" presName="hierChild2" presStyleCnt="0"/>
      <dgm:spPr/>
    </dgm:pt>
  </dgm:ptLst>
  <dgm:cxnLst>
    <dgm:cxn modelId="{DABDE62C-708C-064D-9453-7742BE714DD9}" type="presOf" srcId="{F426F368-C487-4A4F-99C9-79D082C3599C}" destId="{8D244CCD-FD27-A14B-AC37-DB08F0B41386}" srcOrd="0" destOrd="0" presId="urn:microsoft.com/office/officeart/2005/8/layout/hierarchy1"/>
    <dgm:cxn modelId="{91656A59-424D-9B4C-A0F2-CB5C3DBC15D5}" type="presOf" srcId="{2CD00B50-8665-4012-BDE9-2180CDF800B1}" destId="{B2D8948E-54C3-114B-8A68-A846AC79D9A2}" srcOrd="0" destOrd="0" presId="urn:microsoft.com/office/officeart/2005/8/layout/hierarchy1"/>
    <dgm:cxn modelId="{62E26772-8B72-47DC-86B7-84A5B5BD171B}" srcId="{AC1782C0-4E02-4A98-9C12-2C587F25EC87}" destId="{F426F368-C487-4A4F-99C9-79D082C3599C}" srcOrd="0" destOrd="0" parTransId="{C9CF5C28-37F3-4241-8261-CA9602C9B890}" sibTransId="{9E6C314C-D363-4109-BA98-DDBA81E80C7C}"/>
    <dgm:cxn modelId="{85AB7EA2-0FC6-8A4E-AB3C-0348483EE124}" type="presOf" srcId="{AC1782C0-4E02-4A98-9C12-2C587F25EC87}" destId="{92A250E9-B31B-614C-BA2C-9F7EF3423EFB}" srcOrd="0" destOrd="0" presId="urn:microsoft.com/office/officeart/2005/8/layout/hierarchy1"/>
    <dgm:cxn modelId="{026928D5-B30A-4314-AFC0-F322F63D7F89}" srcId="{AC1782C0-4E02-4A98-9C12-2C587F25EC87}" destId="{2CD00B50-8665-4012-BDE9-2180CDF800B1}" srcOrd="1" destOrd="0" parTransId="{261E3525-84CF-4D2F-B199-D83EC399632F}" sibTransId="{89948749-64E9-4F07-A8FF-3FC61F6E11D4}"/>
    <dgm:cxn modelId="{792E9B0C-7988-CA45-9CE7-39FF92253AF8}" type="presParOf" srcId="{92A250E9-B31B-614C-BA2C-9F7EF3423EFB}" destId="{6FE9A822-6E37-BC4E-BE30-CCC8EFEFCBFC}" srcOrd="0" destOrd="0" presId="urn:microsoft.com/office/officeart/2005/8/layout/hierarchy1"/>
    <dgm:cxn modelId="{DD84596D-5682-DC47-B0F2-F5F8EBEED1D9}" type="presParOf" srcId="{6FE9A822-6E37-BC4E-BE30-CCC8EFEFCBFC}" destId="{098BB2A2-5B9C-B644-A8EB-344EA1A123AF}" srcOrd="0" destOrd="0" presId="urn:microsoft.com/office/officeart/2005/8/layout/hierarchy1"/>
    <dgm:cxn modelId="{5449ACC1-B665-0E45-A66C-C0DA4E93E9F1}" type="presParOf" srcId="{098BB2A2-5B9C-B644-A8EB-344EA1A123AF}" destId="{623C5517-5239-7444-866A-3652C35CE66F}" srcOrd="0" destOrd="0" presId="urn:microsoft.com/office/officeart/2005/8/layout/hierarchy1"/>
    <dgm:cxn modelId="{C77C831E-2CB8-0146-BB64-E818F4F79D46}" type="presParOf" srcId="{098BB2A2-5B9C-B644-A8EB-344EA1A123AF}" destId="{8D244CCD-FD27-A14B-AC37-DB08F0B41386}" srcOrd="1" destOrd="0" presId="urn:microsoft.com/office/officeart/2005/8/layout/hierarchy1"/>
    <dgm:cxn modelId="{A80A13F7-340D-9C43-872E-7F26DA80BF7A}" type="presParOf" srcId="{6FE9A822-6E37-BC4E-BE30-CCC8EFEFCBFC}" destId="{262FF1C3-A35C-7847-82B4-3D7EF7E0CFB2}" srcOrd="1" destOrd="0" presId="urn:microsoft.com/office/officeart/2005/8/layout/hierarchy1"/>
    <dgm:cxn modelId="{661810CE-B722-DD4B-B22C-5CC227C15415}" type="presParOf" srcId="{92A250E9-B31B-614C-BA2C-9F7EF3423EFB}" destId="{4981B132-ABB4-AD48-8203-660048B574B7}" srcOrd="1" destOrd="0" presId="urn:microsoft.com/office/officeart/2005/8/layout/hierarchy1"/>
    <dgm:cxn modelId="{A2E22CD7-76F2-B047-84D2-7D39EA9D67E2}" type="presParOf" srcId="{4981B132-ABB4-AD48-8203-660048B574B7}" destId="{BA370A61-2A1E-8A4E-8D3D-1058B1322FA1}" srcOrd="0" destOrd="0" presId="urn:microsoft.com/office/officeart/2005/8/layout/hierarchy1"/>
    <dgm:cxn modelId="{0B0DD547-3731-0148-A89A-BC0A81CAA4F9}" type="presParOf" srcId="{BA370A61-2A1E-8A4E-8D3D-1058B1322FA1}" destId="{AC1B5D27-C313-9D40-A32C-B9FCEEDD025C}" srcOrd="0" destOrd="0" presId="urn:microsoft.com/office/officeart/2005/8/layout/hierarchy1"/>
    <dgm:cxn modelId="{32777CB4-8B2B-1444-BED6-C7571E7094C2}" type="presParOf" srcId="{BA370A61-2A1E-8A4E-8D3D-1058B1322FA1}" destId="{B2D8948E-54C3-114B-8A68-A846AC79D9A2}" srcOrd="1" destOrd="0" presId="urn:microsoft.com/office/officeart/2005/8/layout/hierarchy1"/>
    <dgm:cxn modelId="{735538B0-110A-6843-A2D8-7BCEE0E18C07}" type="presParOf" srcId="{4981B132-ABB4-AD48-8203-660048B574B7}" destId="{0CEA5BDB-173D-CF49-A99F-D8090233277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6E3FB2-DEEA-4935-850A-18F305BD311E}" type="doc">
      <dgm:prSet loTypeId="urn:microsoft.com/office/officeart/2018/5/layout/CenteredIconLabelDescriptionList" loCatId="icon" qsTypeId="urn:microsoft.com/office/officeart/2005/8/quickstyle/simple4" qsCatId="simple" csTypeId="urn:microsoft.com/office/officeart/2018/5/colors/Iconchunking_neutralbg_colorful5" csCatId="colorful" phldr="1"/>
      <dgm:spPr/>
      <dgm:t>
        <a:bodyPr/>
        <a:lstStyle/>
        <a:p>
          <a:endParaRPr lang="en-US"/>
        </a:p>
      </dgm:t>
    </dgm:pt>
    <dgm:pt modelId="{48E50A3D-1E24-465E-9D0C-40D3D9FD2BAA}">
      <dgm:prSet/>
      <dgm:spPr/>
      <dgm:t>
        <a:bodyPr/>
        <a:lstStyle/>
        <a:p>
          <a:pPr>
            <a:lnSpc>
              <a:spcPct val="100000"/>
            </a:lnSpc>
            <a:defRPr b="1"/>
          </a:pPr>
          <a:r>
            <a:rPr lang="en-US" dirty="0"/>
            <a:t>First Reconstruction </a:t>
          </a:r>
        </a:p>
      </dgm:t>
    </dgm:pt>
    <dgm:pt modelId="{AE69E328-A837-4427-A060-C4E69D5AA14B}" type="parTrans" cxnId="{5E576A85-9178-4AF8-933C-454D1161B1FB}">
      <dgm:prSet/>
      <dgm:spPr/>
      <dgm:t>
        <a:bodyPr/>
        <a:lstStyle/>
        <a:p>
          <a:endParaRPr lang="en-US"/>
        </a:p>
      </dgm:t>
    </dgm:pt>
    <dgm:pt modelId="{C145F79A-CA4A-4347-A2DC-46705FD43F8E}" type="sibTrans" cxnId="{5E576A85-9178-4AF8-933C-454D1161B1FB}">
      <dgm:prSet/>
      <dgm:spPr/>
      <dgm:t>
        <a:bodyPr/>
        <a:lstStyle/>
        <a:p>
          <a:endParaRPr lang="en-US"/>
        </a:p>
      </dgm:t>
    </dgm:pt>
    <dgm:pt modelId="{81EC81CC-EFAC-44F9-AACC-AA95E472E791}">
      <dgm:prSet/>
      <dgm:spPr/>
      <dgm:t>
        <a:bodyPr/>
        <a:lstStyle/>
        <a:p>
          <a:pPr>
            <a:lnSpc>
              <a:spcPct val="100000"/>
            </a:lnSpc>
          </a:pPr>
          <a:r>
            <a:rPr lang="en-US" dirty="0"/>
            <a:t>Conflict: Slavery </a:t>
          </a:r>
        </a:p>
        <a:p>
          <a:pPr>
            <a:lnSpc>
              <a:spcPct val="100000"/>
            </a:lnSpc>
          </a:pPr>
          <a:r>
            <a:rPr lang="en-US" dirty="0"/>
            <a:t>Fruition: Civil War, Reconstruction (13-15 </a:t>
          </a:r>
          <a:r>
            <a:rPr lang="en-US" dirty="0" err="1"/>
            <a:t>Amd</a:t>
          </a:r>
          <a:r>
            <a:rPr lang="en-US" dirty="0"/>
            <a:t>)</a:t>
          </a:r>
        </a:p>
        <a:p>
          <a:pPr>
            <a:lnSpc>
              <a:spcPct val="100000"/>
            </a:lnSpc>
          </a:pPr>
          <a:r>
            <a:rPr lang="en-US" dirty="0"/>
            <a:t>Backlash: Violence vs Blacks, Construction of Jim Crow which becomes Sys of Segregation  </a:t>
          </a:r>
        </a:p>
      </dgm:t>
    </dgm:pt>
    <dgm:pt modelId="{A0C9D56C-EFB5-42EC-A0D9-D2CCA959179E}" type="parTrans" cxnId="{BC78A2DD-F0C8-4C7B-AB6B-72334DC539A9}">
      <dgm:prSet/>
      <dgm:spPr/>
      <dgm:t>
        <a:bodyPr/>
        <a:lstStyle/>
        <a:p>
          <a:endParaRPr lang="en-US"/>
        </a:p>
      </dgm:t>
    </dgm:pt>
    <dgm:pt modelId="{33E0FEBE-BAA2-46B1-939C-E0138B7C1A41}" type="sibTrans" cxnId="{BC78A2DD-F0C8-4C7B-AB6B-72334DC539A9}">
      <dgm:prSet/>
      <dgm:spPr/>
      <dgm:t>
        <a:bodyPr/>
        <a:lstStyle/>
        <a:p>
          <a:endParaRPr lang="en-US"/>
        </a:p>
      </dgm:t>
    </dgm:pt>
    <dgm:pt modelId="{BF1EEB74-FB87-4511-8FB4-032E11043FF2}">
      <dgm:prSet/>
      <dgm:spPr/>
      <dgm:t>
        <a:bodyPr/>
        <a:lstStyle/>
        <a:p>
          <a:pPr>
            <a:lnSpc>
              <a:spcPct val="100000"/>
            </a:lnSpc>
            <a:defRPr b="1"/>
          </a:pPr>
          <a:r>
            <a:rPr lang="en-US" dirty="0"/>
            <a:t>Second Reconstruction </a:t>
          </a:r>
        </a:p>
      </dgm:t>
    </dgm:pt>
    <dgm:pt modelId="{2D51CF82-7C6F-44C5-BD86-B3ABA4AA0104}" type="parTrans" cxnId="{7C59A78B-541A-412A-A5E6-C53F1EB70C76}">
      <dgm:prSet/>
      <dgm:spPr/>
      <dgm:t>
        <a:bodyPr/>
        <a:lstStyle/>
        <a:p>
          <a:endParaRPr lang="en-US"/>
        </a:p>
      </dgm:t>
    </dgm:pt>
    <dgm:pt modelId="{3E3CD4C5-C5CB-428D-9233-DB9C49333A9C}" type="sibTrans" cxnId="{7C59A78B-541A-412A-A5E6-C53F1EB70C76}">
      <dgm:prSet/>
      <dgm:spPr/>
      <dgm:t>
        <a:bodyPr/>
        <a:lstStyle/>
        <a:p>
          <a:endParaRPr lang="en-US"/>
        </a:p>
      </dgm:t>
    </dgm:pt>
    <dgm:pt modelId="{9D0C9B7D-B1E2-4FD4-8D6B-C4556EB45DA7}">
      <dgm:prSet/>
      <dgm:spPr/>
      <dgm:t>
        <a:bodyPr/>
        <a:lstStyle/>
        <a:p>
          <a:pPr>
            <a:lnSpc>
              <a:spcPct val="100000"/>
            </a:lnSpc>
          </a:pPr>
          <a:r>
            <a:rPr lang="en-US" dirty="0"/>
            <a:t>Conflict: Segregation </a:t>
          </a:r>
        </a:p>
      </dgm:t>
    </dgm:pt>
    <dgm:pt modelId="{FC1DEA52-94A2-4377-A75F-411CE76C3DD2}" type="parTrans" cxnId="{EAF327A6-E1AF-4E2B-9CC1-B38B21FAA665}">
      <dgm:prSet/>
      <dgm:spPr/>
      <dgm:t>
        <a:bodyPr/>
        <a:lstStyle/>
        <a:p>
          <a:endParaRPr lang="en-US"/>
        </a:p>
      </dgm:t>
    </dgm:pt>
    <dgm:pt modelId="{4668CB0C-8D07-44D8-A215-71675586B725}" type="sibTrans" cxnId="{EAF327A6-E1AF-4E2B-9CC1-B38B21FAA665}">
      <dgm:prSet/>
      <dgm:spPr/>
      <dgm:t>
        <a:bodyPr/>
        <a:lstStyle/>
        <a:p>
          <a:endParaRPr lang="en-US"/>
        </a:p>
      </dgm:t>
    </dgm:pt>
    <dgm:pt modelId="{772981B4-A084-4992-9679-D74ABA835097}">
      <dgm:prSet/>
      <dgm:spPr/>
      <dgm:t>
        <a:bodyPr/>
        <a:lstStyle/>
        <a:p>
          <a:pPr>
            <a:lnSpc>
              <a:spcPct val="100000"/>
            </a:lnSpc>
            <a:defRPr b="1"/>
          </a:pPr>
          <a:r>
            <a:rPr lang="en-US" dirty="0">
              <a:highlight>
                <a:srgbClr val="FFFF00"/>
              </a:highlight>
            </a:rPr>
            <a:t>Third Reconstruction </a:t>
          </a:r>
        </a:p>
      </dgm:t>
    </dgm:pt>
    <dgm:pt modelId="{ED0ABAE4-5B24-4773-80AA-4D48BAD7322C}" type="parTrans" cxnId="{7D683FF5-97D1-44B0-ADCD-8C8F459AD140}">
      <dgm:prSet/>
      <dgm:spPr/>
      <dgm:t>
        <a:bodyPr/>
        <a:lstStyle/>
        <a:p>
          <a:endParaRPr lang="en-US"/>
        </a:p>
      </dgm:t>
    </dgm:pt>
    <dgm:pt modelId="{A3BBB823-399C-4E20-BC16-0979F8043BF0}" type="sibTrans" cxnId="{7D683FF5-97D1-44B0-ADCD-8C8F459AD140}">
      <dgm:prSet/>
      <dgm:spPr/>
      <dgm:t>
        <a:bodyPr/>
        <a:lstStyle/>
        <a:p>
          <a:endParaRPr lang="en-US"/>
        </a:p>
      </dgm:t>
    </dgm:pt>
    <dgm:pt modelId="{AEF16B68-D639-4774-B7BC-A6C07369E1FC}">
      <dgm:prSet/>
      <dgm:spPr/>
      <dgm:t>
        <a:bodyPr/>
        <a:lstStyle/>
        <a:p>
          <a:pPr>
            <a:lnSpc>
              <a:spcPct val="100000"/>
            </a:lnSpc>
          </a:pPr>
          <a:r>
            <a:rPr lang="en-US" dirty="0">
              <a:highlight>
                <a:srgbClr val="FFFF00"/>
              </a:highlight>
            </a:rPr>
            <a:t>Conflict: Rep Democracy </a:t>
          </a:r>
        </a:p>
      </dgm:t>
    </dgm:pt>
    <dgm:pt modelId="{AE19C2BD-1199-454F-9872-F62B6E72325D}" type="parTrans" cxnId="{77A74318-EE6B-47F6-B5F4-154A402AABA2}">
      <dgm:prSet/>
      <dgm:spPr/>
      <dgm:t>
        <a:bodyPr/>
        <a:lstStyle/>
        <a:p>
          <a:endParaRPr lang="en-US"/>
        </a:p>
      </dgm:t>
    </dgm:pt>
    <dgm:pt modelId="{9CFD2D56-F736-4791-95F7-ADB0D06A7A3A}" type="sibTrans" cxnId="{77A74318-EE6B-47F6-B5F4-154A402AABA2}">
      <dgm:prSet/>
      <dgm:spPr/>
      <dgm:t>
        <a:bodyPr/>
        <a:lstStyle/>
        <a:p>
          <a:endParaRPr lang="en-US"/>
        </a:p>
      </dgm:t>
    </dgm:pt>
    <dgm:pt modelId="{3C68334B-2665-48DE-BC62-3D587995C8ED}">
      <dgm:prSet/>
      <dgm:spPr/>
      <dgm:t>
        <a:bodyPr/>
        <a:lstStyle/>
        <a:p>
          <a:pPr>
            <a:lnSpc>
              <a:spcPct val="100000"/>
            </a:lnSpc>
          </a:pPr>
          <a:r>
            <a:rPr lang="en-US" dirty="0"/>
            <a:t>Fruition: Civil Rights,                 Civil Rights Bills </a:t>
          </a:r>
        </a:p>
      </dgm:t>
    </dgm:pt>
    <dgm:pt modelId="{8ABC5B69-9A69-45E6-966F-C3861DE4D5E2}" type="parTrans" cxnId="{9A46A6E6-845C-435C-AC80-B8B84E67BB05}">
      <dgm:prSet/>
      <dgm:spPr/>
      <dgm:t>
        <a:bodyPr/>
        <a:lstStyle/>
        <a:p>
          <a:endParaRPr lang="en-US"/>
        </a:p>
      </dgm:t>
    </dgm:pt>
    <dgm:pt modelId="{5D89F0C1-E182-4FA4-ACB9-68CE3104CC2B}" type="sibTrans" cxnId="{9A46A6E6-845C-435C-AC80-B8B84E67BB05}">
      <dgm:prSet/>
      <dgm:spPr/>
      <dgm:t>
        <a:bodyPr/>
        <a:lstStyle/>
        <a:p>
          <a:endParaRPr lang="en-US"/>
        </a:p>
      </dgm:t>
    </dgm:pt>
    <dgm:pt modelId="{1E32E027-467F-4529-918B-3F068D2B5828}">
      <dgm:prSet/>
      <dgm:spPr/>
      <dgm:t>
        <a:bodyPr/>
        <a:lstStyle/>
        <a:p>
          <a:pPr>
            <a:lnSpc>
              <a:spcPct val="100000"/>
            </a:lnSpc>
          </a:pPr>
          <a:r>
            <a:rPr lang="en-US" dirty="0"/>
            <a:t>Backlash: Violence vs Blacks, Challenges to Representative Democracy</a:t>
          </a:r>
        </a:p>
      </dgm:t>
    </dgm:pt>
    <dgm:pt modelId="{D09DAA1E-61F9-47D3-A335-F463D874554A}" type="parTrans" cxnId="{BD6CE221-148B-4A5A-AC70-A44A3288BA1B}">
      <dgm:prSet/>
      <dgm:spPr/>
      <dgm:t>
        <a:bodyPr/>
        <a:lstStyle/>
        <a:p>
          <a:endParaRPr lang="en-US"/>
        </a:p>
      </dgm:t>
    </dgm:pt>
    <dgm:pt modelId="{E57A77D3-071A-411A-920B-1800DE62ADD9}" type="sibTrans" cxnId="{BD6CE221-148B-4A5A-AC70-A44A3288BA1B}">
      <dgm:prSet/>
      <dgm:spPr/>
      <dgm:t>
        <a:bodyPr/>
        <a:lstStyle/>
        <a:p>
          <a:endParaRPr lang="en-US"/>
        </a:p>
      </dgm:t>
    </dgm:pt>
    <dgm:pt modelId="{DC9937AC-FB9C-4033-A0CA-128EEC84CC6C}">
      <dgm:prSet/>
      <dgm:spPr/>
      <dgm:t>
        <a:bodyPr/>
        <a:lstStyle/>
        <a:p>
          <a:pPr>
            <a:lnSpc>
              <a:spcPct val="100000"/>
            </a:lnSpc>
          </a:pPr>
          <a:r>
            <a:rPr lang="en-US" dirty="0">
              <a:highlight>
                <a:srgbClr val="FFFF00"/>
              </a:highlight>
            </a:rPr>
            <a:t>Fruition: Election of Obama, Obamacare, Prog. Leg.</a:t>
          </a:r>
        </a:p>
      </dgm:t>
    </dgm:pt>
    <dgm:pt modelId="{FBD5CE05-62BF-46A7-A7AD-F946FB1742F1}" type="parTrans" cxnId="{0085E67B-F9E0-4BD1-9C3E-5F7E805009FA}">
      <dgm:prSet/>
      <dgm:spPr/>
      <dgm:t>
        <a:bodyPr/>
        <a:lstStyle/>
        <a:p>
          <a:endParaRPr lang="en-US"/>
        </a:p>
      </dgm:t>
    </dgm:pt>
    <dgm:pt modelId="{9669F615-1AB8-463C-B9FA-BEEF78A1D505}" type="sibTrans" cxnId="{0085E67B-F9E0-4BD1-9C3E-5F7E805009FA}">
      <dgm:prSet/>
      <dgm:spPr/>
      <dgm:t>
        <a:bodyPr/>
        <a:lstStyle/>
        <a:p>
          <a:endParaRPr lang="en-US"/>
        </a:p>
      </dgm:t>
    </dgm:pt>
    <dgm:pt modelId="{28F05D45-E99C-4E2A-97B1-CD41DA7069F2}">
      <dgm:prSet/>
      <dgm:spPr/>
      <dgm:t>
        <a:bodyPr/>
        <a:lstStyle/>
        <a:p>
          <a:pPr>
            <a:lnSpc>
              <a:spcPct val="100000"/>
            </a:lnSpc>
          </a:pPr>
          <a:r>
            <a:rPr lang="en-US" dirty="0">
              <a:highlight>
                <a:srgbClr val="FFFF00"/>
              </a:highlight>
            </a:rPr>
            <a:t>Backlash: Violence vs Blacks, Challenges to Representative Democracy </a:t>
          </a:r>
        </a:p>
      </dgm:t>
    </dgm:pt>
    <dgm:pt modelId="{2F9FA5A4-E2B0-425E-81DD-D6F0585D84F4}" type="parTrans" cxnId="{E95D19D0-E3DD-406C-96D6-77F965E38907}">
      <dgm:prSet/>
      <dgm:spPr/>
      <dgm:t>
        <a:bodyPr/>
        <a:lstStyle/>
        <a:p>
          <a:endParaRPr lang="en-US"/>
        </a:p>
      </dgm:t>
    </dgm:pt>
    <dgm:pt modelId="{C12D04E8-3DA4-4C48-AE21-6F667AC32632}" type="sibTrans" cxnId="{E95D19D0-E3DD-406C-96D6-77F965E38907}">
      <dgm:prSet/>
      <dgm:spPr/>
      <dgm:t>
        <a:bodyPr/>
        <a:lstStyle/>
        <a:p>
          <a:endParaRPr lang="en-US"/>
        </a:p>
      </dgm:t>
    </dgm:pt>
    <dgm:pt modelId="{ABDD1C18-106B-4D33-8F36-178C05274B7F}" type="pres">
      <dgm:prSet presAssocID="{026E3FB2-DEEA-4935-850A-18F305BD311E}" presName="root" presStyleCnt="0">
        <dgm:presLayoutVars>
          <dgm:dir/>
          <dgm:resizeHandles val="exact"/>
        </dgm:presLayoutVars>
      </dgm:prSet>
      <dgm:spPr/>
    </dgm:pt>
    <dgm:pt modelId="{BB91595B-F008-4AF0-B132-D743E8E44950}" type="pres">
      <dgm:prSet presAssocID="{48E50A3D-1E24-465E-9D0C-40D3D9FD2BAA}" presName="compNode" presStyleCnt="0"/>
      <dgm:spPr/>
    </dgm:pt>
    <dgm:pt modelId="{F390941F-F042-45E1-9B85-99E75149F414}" type="pres">
      <dgm:prSet presAssocID="{48E50A3D-1E24-465E-9D0C-40D3D9FD2B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5ED45B6B-BC85-4927-80C7-5F4215F1744B}" type="pres">
      <dgm:prSet presAssocID="{48E50A3D-1E24-465E-9D0C-40D3D9FD2BAA}" presName="iconSpace" presStyleCnt="0"/>
      <dgm:spPr/>
    </dgm:pt>
    <dgm:pt modelId="{C7D7E0D5-206E-48E3-BF75-07EC180E6D7C}" type="pres">
      <dgm:prSet presAssocID="{48E50A3D-1E24-465E-9D0C-40D3D9FD2BAA}" presName="parTx" presStyleLbl="revTx" presStyleIdx="0" presStyleCnt="6">
        <dgm:presLayoutVars>
          <dgm:chMax val="0"/>
          <dgm:chPref val="0"/>
        </dgm:presLayoutVars>
      </dgm:prSet>
      <dgm:spPr/>
    </dgm:pt>
    <dgm:pt modelId="{3C555FDC-D0A5-4EBB-8526-DA00D793E8CC}" type="pres">
      <dgm:prSet presAssocID="{48E50A3D-1E24-465E-9D0C-40D3D9FD2BAA}" presName="txSpace" presStyleCnt="0"/>
      <dgm:spPr/>
    </dgm:pt>
    <dgm:pt modelId="{8F6B3814-1105-414B-BEF3-AAE5CA0656B9}" type="pres">
      <dgm:prSet presAssocID="{48E50A3D-1E24-465E-9D0C-40D3D9FD2BAA}" presName="desTx" presStyleLbl="revTx" presStyleIdx="1" presStyleCnt="6">
        <dgm:presLayoutVars/>
      </dgm:prSet>
      <dgm:spPr/>
    </dgm:pt>
    <dgm:pt modelId="{B8625B33-0B65-48D3-AF5A-0CBE7C7C40F4}" type="pres">
      <dgm:prSet presAssocID="{C145F79A-CA4A-4347-A2DC-46705FD43F8E}" presName="sibTrans" presStyleCnt="0"/>
      <dgm:spPr/>
    </dgm:pt>
    <dgm:pt modelId="{1569C957-FD68-41BD-A9AB-EFEA2BE3DCCF}" type="pres">
      <dgm:prSet presAssocID="{BF1EEB74-FB87-4511-8FB4-032E11043FF2}" presName="compNode" presStyleCnt="0"/>
      <dgm:spPr/>
    </dgm:pt>
    <dgm:pt modelId="{167C47EA-E534-4883-B35C-D7FBDEA98B46}" type="pres">
      <dgm:prSet presAssocID="{BF1EEB74-FB87-4511-8FB4-032E11043FF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66C7507B-2A1D-489D-AC8F-BA59B69B1106}" type="pres">
      <dgm:prSet presAssocID="{BF1EEB74-FB87-4511-8FB4-032E11043FF2}" presName="iconSpace" presStyleCnt="0"/>
      <dgm:spPr/>
    </dgm:pt>
    <dgm:pt modelId="{10C08F17-75CD-4188-B770-C5286C272E65}" type="pres">
      <dgm:prSet presAssocID="{BF1EEB74-FB87-4511-8FB4-032E11043FF2}" presName="parTx" presStyleLbl="revTx" presStyleIdx="2" presStyleCnt="6">
        <dgm:presLayoutVars>
          <dgm:chMax val="0"/>
          <dgm:chPref val="0"/>
        </dgm:presLayoutVars>
      </dgm:prSet>
      <dgm:spPr/>
    </dgm:pt>
    <dgm:pt modelId="{F7E509A8-344F-4D24-A40E-7CA15844009D}" type="pres">
      <dgm:prSet presAssocID="{BF1EEB74-FB87-4511-8FB4-032E11043FF2}" presName="txSpace" presStyleCnt="0"/>
      <dgm:spPr/>
    </dgm:pt>
    <dgm:pt modelId="{A236F737-D183-4137-A40F-5A78EF0875F9}" type="pres">
      <dgm:prSet presAssocID="{BF1EEB74-FB87-4511-8FB4-032E11043FF2}" presName="desTx" presStyleLbl="revTx" presStyleIdx="3" presStyleCnt="6">
        <dgm:presLayoutVars/>
      </dgm:prSet>
      <dgm:spPr/>
    </dgm:pt>
    <dgm:pt modelId="{C70B063A-0ED3-48F9-9005-29F611422B95}" type="pres">
      <dgm:prSet presAssocID="{3E3CD4C5-C5CB-428D-9233-DB9C49333A9C}" presName="sibTrans" presStyleCnt="0"/>
      <dgm:spPr/>
    </dgm:pt>
    <dgm:pt modelId="{20D55457-E436-45DA-992C-BBA1E9E9251F}" type="pres">
      <dgm:prSet presAssocID="{772981B4-A084-4992-9679-D74ABA835097}" presName="compNode" presStyleCnt="0"/>
      <dgm:spPr/>
    </dgm:pt>
    <dgm:pt modelId="{12332E6A-63DC-4ECE-948C-775D728E9648}" type="pres">
      <dgm:prSet presAssocID="{772981B4-A084-4992-9679-D74ABA8350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Rotate left"/>
        </a:ext>
      </dgm:extLst>
    </dgm:pt>
    <dgm:pt modelId="{53B66B83-F198-4E8F-9897-2EF448B9EB62}" type="pres">
      <dgm:prSet presAssocID="{772981B4-A084-4992-9679-D74ABA835097}" presName="iconSpace" presStyleCnt="0"/>
      <dgm:spPr/>
    </dgm:pt>
    <dgm:pt modelId="{AC38193F-41B1-4536-A235-A908A95422EC}" type="pres">
      <dgm:prSet presAssocID="{772981B4-A084-4992-9679-D74ABA835097}" presName="parTx" presStyleLbl="revTx" presStyleIdx="4" presStyleCnt="6">
        <dgm:presLayoutVars>
          <dgm:chMax val="0"/>
          <dgm:chPref val="0"/>
        </dgm:presLayoutVars>
      </dgm:prSet>
      <dgm:spPr/>
    </dgm:pt>
    <dgm:pt modelId="{A4160A17-7CED-4A67-B8B1-9064205F3D9A}" type="pres">
      <dgm:prSet presAssocID="{772981B4-A084-4992-9679-D74ABA835097}" presName="txSpace" presStyleCnt="0"/>
      <dgm:spPr/>
    </dgm:pt>
    <dgm:pt modelId="{32071785-7684-4B6E-B023-9931F79F25A1}" type="pres">
      <dgm:prSet presAssocID="{772981B4-A084-4992-9679-D74ABA835097}" presName="desTx" presStyleLbl="revTx" presStyleIdx="5" presStyleCnt="6" custLinFactNeighborX="3406" custLinFactNeighborY="0">
        <dgm:presLayoutVars/>
      </dgm:prSet>
      <dgm:spPr/>
    </dgm:pt>
  </dgm:ptLst>
  <dgm:cxnLst>
    <dgm:cxn modelId="{77A74318-EE6B-47F6-B5F4-154A402AABA2}" srcId="{772981B4-A084-4992-9679-D74ABA835097}" destId="{AEF16B68-D639-4774-B7BC-A6C07369E1FC}" srcOrd="0" destOrd="0" parTransId="{AE19C2BD-1199-454F-9872-F62B6E72325D}" sibTransId="{9CFD2D56-F736-4791-95F7-ADB0D06A7A3A}"/>
    <dgm:cxn modelId="{B150B920-9AED-4312-A1BE-DB64033DD818}" type="presOf" srcId="{81EC81CC-EFAC-44F9-AACC-AA95E472E791}" destId="{8F6B3814-1105-414B-BEF3-AAE5CA0656B9}" srcOrd="0" destOrd="0" presId="urn:microsoft.com/office/officeart/2018/5/layout/CenteredIconLabelDescriptionList"/>
    <dgm:cxn modelId="{BD6CE221-148B-4A5A-AC70-A44A3288BA1B}" srcId="{BF1EEB74-FB87-4511-8FB4-032E11043FF2}" destId="{1E32E027-467F-4529-918B-3F068D2B5828}" srcOrd="2" destOrd="0" parTransId="{D09DAA1E-61F9-47D3-A335-F463D874554A}" sibTransId="{E57A77D3-071A-411A-920B-1800DE62ADD9}"/>
    <dgm:cxn modelId="{1BA1BA3B-D95F-4FC7-89B5-BAD6FCC87827}" type="presOf" srcId="{AEF16B68-D639-4774-B7BC-A6C07369E1FC}" destId="{32071785-7684-4B6E-B023-9931F79F25A1}" srcOrd="0" destOrd="0" presId="urn:microsoft.com/office/officeart/2018/5/layout/CenteredIconLabelDescriptionList"/>
    <dgm:cxn modelId="{36B9AB5F-9D32-43EF-A070-5EA2EB51E003}" type="presOf" srcId="{9D0C9B7D-B1E2-4FD4-8D6B-C4556EB45DA7}" destId="{A236F737-D183-4137-A40F-5A78EF0875F9}" srcOrd="0" destOrd="0" presId="urn:microsoft.com/office/officeart/2018/5/layout/CenteredIconLabelDescriptionList"/>
    <dgm:cxn modelId="{6D8EC869-6AC4-4BAA-B794-A8223575FE4D}" type="presOf" srcId="{026E3FB2-DEEA-4935-850A-18F305BD311E}" destId="{ABDD1C18-106B-4D33-8F36-178C05274B7F}" srcOrd="0" destOrd="0" presId="urn:microsoft.com/office/officeart/2018/5/layout/CenteredIconLabelDescriptionList"/>
    <dgm:cxn modelId="{C8BA4170-35CD-4880-B8C7-B74EEFF52FA7}" type="presOf" srcId="{772981B4-A084-4992-9679-D74ABA835097}" destId="{AC38193F-41B1-4536-A235-A908A95422EC}" srcOrd="0" destOrd="0" presId="urn:microsoft.com/office/officeart/2018/5/layout/CenteredIconLabelDescriptionList"/>
    <dgm:cxn modelId="{0085E67B-F9E0-4BD1-9C3E-5F7E805009FA}" srcId="{772981B4-A084-4992-9679-D74ABA835097}" destId="{DC9937AC-FB9C-4033-A0CA-128EEC84CC6C}" srcOrd="1" destOrd="0" parTransId="{FBD5CE05-62BF-46A7-A7AD-F946FB1742F1}" sibTransId="{9669F615-1AB8-463C-B9FA-BEEF78A1D505}"/>
    <dgm:cxn modelId="{5E576A85-9178-4AF8-933C-454D1161B1FB}" srcId="{026E3FB2-DEEA-4935-850A-18F305BD311E}" destId="{48E50A3D-1E24-465E-9D0C-40D3D9FD2BAA}" srcOrd="0" destOrd="0" parTransId="{AE69E328-A837-4427-A060-C4E69D5AA14B}" sibTransId="{C145F79A-CA4A-4347-A2DC-46705FD43F8E}"/>
    <dgm:cxn modelId="{7C59A78B-541A-412A-A5E6-C53F1EB70C76}" srcId="{026E3FB2-DEEA-4935-850A-18F305BD311E}" destId="{BF1EEB74-FB87-4511-8FB4-032E11043FF2}" srcOrd="1" destOrd="0" parTransId="{2D51CF82-7C6F-44C5-BD86-B3ABA4AA0104}" sibTransId="{3E3CD4C5-C5CB-428D-9233-DB9C49333A9C}"/>
    <dgm:cxn modelId="{400995A1-BAFB-436E-B915-7B3FDAA326B5}" type="presOf" srcId="{3C68334B-2665-48DE-BC62-3D587995C8ED}" destId="{A236F737-D183-4137-A40F-5A78EF0875F9}" srcOrd="0" destOrd="1" presId="urn:microsoft.com/office/officeart/2018/5/layout/CenteredIconLabelDescriptionList"/>
    <dgm:cxn modelId="{777D04A6-0EBB-4E24-88AF-E49A77908C17}" type="presOf" srcId="{48E50A3D-1E24-465E-9D0C-40D3D9FD2BAA}" destId="{C7D7E0D5-206E-48E3-BF75-07EC180E6D7C}" srcOrd="0" destOrd="0" presId="urn:microsoft.com/office/officeart/2018/5/layout/CenteredIconLabelDescriptionList"/>
    <dgm:cxn modelId="{EAF327A6-E1AF-4E2B-9CC1-B38B21FAA665}" srcId="{BF1EEB74-FB87-4511-8FB4-032E11043FF2}" destId="{9D0C9B7D-B1E2-4FD4-8D6B-C4556EB45DA7}" srcOrd="0" destOrd="0" parTransId="{FC1DEA52-94A2-4377-A75F-411CE76C3DD2}" sibTransId="{4668CB0C-8D07-44D8-A215-71675586B725}"/>
    <dgm:cxn modelId="{3C84FCC5-20D7-4ACA-8854-CA5CECAC0835}" type="presOf" srcId="{DC9937AC-FB9C-4033-A0CA-128EEC84CC6C}" destId="{32071785-7684-4B6E-B023-9931F79F25A1}" srcOrd="0" destOrd="1" presId="urn:microsoft.com/office/officeart/2018/5/layout/CenteredIconLabelDescriptionList"/>
    <dgm:cxn modelId="{E95D19D0-E3DD-406C-96D6-77F965E38907}" srcId="{772981B4-A084-4992-9679-D74ABA835097}" destId="{28F05D45-E99C-4E2A-97B1-CD41DA7069F2}" srcOrd="2" destOrd="0" parTransId="{2F9FA5A4-E2B0-425E-81DD-D6F0585D84F4}" sibTransId="{C12D04E8-3DA4-4C48-AE21-6F667AC32632}"/>
    <dgm:cxn modelId="{BC78A2DD-F0C8-4C7B-AB6B-72334DC539A9}" srcId="{48E50A3D-1E24-465E-9D0C-40D3D9FD2BAA}" destId="{81EC81CC-EFAC-44F9-AACC-AA95E472E791}" srcOrd="0" destOrd="0" parTransId="{A0C9D56C-EFB5-42EC-A0D9-D2CCA959179E}" sibTransId="{33E0FEBE-BAA2-46B1-939C-E0138B7C1A41}"/>
    <dgm:cxn modelId="{1820C9E1-ED8D-431E-AC98-6ECC56E927FD}" type="presOf" srcId="{1E32E027-467F-4529-918B-3F068D2B5828}" destId="{A236F737-D183-4137-A40F-5A78EF0875F9}" srcOrd="0" destOrd="2" presId="urn:microsoft.com/office/officeart/2018/5/layout/CenteredIconLabelDescriptionList"/>
    <dgm:cxn modelId="{419500E6-2E11-4D78-A2C7-5997A4E0D4D0}" type="presOf" srcId="{28F05D45-E99C-4E2A-97B1-CD41DA7069F2}" destId="{32071785-7684-4B6E-B023-9931F79F25A1}" srcOrd="0" destOrd="2" presId="urn:microsoft.com/office/officeart/2018/5/layout/CenteredIconLabelDescriptionList"/>
    <dgm:cxn modelId="{9A46A6E6-845C-435C-AC80-B8B84E67BB05}" srcId="{BF1EEB74-FB87-4511-8FB4-032E11043FF2}" destId="{3C68334B-2665-48DE-BC62-3D587995C8ED}" srcOrd="1" destOrd="0" parTransId="{8ABC5B69-9A69-45E6-966F-C3861DE4D5E2}" sibTransId="{5D89F0C1-E182-4FA4-ACB9-68CE3104CC2B}"/>
    <dgm:cxn modelId="{7D683FF5-97D1-44B0-ADCD-8C8F459AD140}" srcId="{026E3FB2-DEEA-4935-850A-18F305BD311E}" destId="{772981B4-A084-4992-9679-D74ABA835097}" srcOrd="2" destOrd="0" parTransId="{ED0ABAE4-5B24-4773-80AA-4D48BAD7322C}" sibTransId="{A3BBB823-399C-4E20-BC16-0979F8043BF0}"/>
    <dgm:cxn modelId="{18AE68FF-889C-4ADA-BF4F-5F60892B9658}" type="presOf" srcId="{BF1EEB74-FB87-4511-8FB4-032E11043FF2}" destId="{10C08F17-75CD-4188-B770-C5286C272E65}" srcOrd="0" destOrd="0" presId="urn:microsoft.com/office/officeart/2018/5/layout/CenteredIconLabelDescriptionList"/>
    <dgm:cxn modelId="{0FD279AF-BB9E-421D-A859-1ED499815B33}" type="presParOf" srcId="{ABDD1C18-106B-4D33-8F36-178C05274B7F}" destId="{BB91595B-F008-4AF0-B132-D743E8E44950}" srcOrd="0" destOrd="0" presId="urn:microsoft.com/office/officeart/2018/5/layout/CenteredIconLabelDescriptionList"/>
    <dgm:cxn modelId="{208B3D78-EACF-407F-98E9-1722EC97CDDD}" type="presParOf" srcId="{BB91595B-F008-4AF0-B132-D743E8E44950}" destId="{F390941F-F042-45E1-9B85-99E75149F414}" srcOrd="0" destOrd="0" presId="urn:microsoft.com/office/officeart/2018/5/layout/CenteredIconLabelDescriptionList"/>
    <dgm:cxn modelId="{36F46FE1-AFBD-4B67-8867-2C71CADD09FF}" type="presParOf" srcId="{BB91595B-F008-4AF0-B132-D743E8E44950}" destId="{5ED45B6B-BC85-4927-80C7-5F4215F1744B}" srcOrd="1" destOrd="0" presId="urn:microsoft.com/office/officeart/2018/5/layout/CenteredIconLabelDescriptionList"/>
    <dgm:cxn modelId="{76CE7586-E122-4459-94FA-291625521051}" type="presParOf" srcId="{BB91595B-F008-4AF0-B132-D743E8E44950}" destId="{C7D7E0D5-206E-48E3-BF75-07EC180E6D7C}" srcOrd="2" destOrd="0" presId="urn:microsoft.com/office/officeart/2018/5/layout/CenteredIconLabelDescriptionList"/>
    <dgm:cxn modelId="{EC3F2E6D-86CB-45ED-8190-A3CC466B5546}" type="presParOf" srcId="{BB91595B-F008-4AF0-B132-D743E8E44950}" destId="{3C555FDC-D0A5-4EBB-8526-DA00D793E8CC}" srcOrd="3" destOrd="0" presId="urn:microsoft.com/office/officeart/2018/5/layout/CenteredIconLabelDescriptionList"/>
    <dgm:cxn modelId="{EF43C2CD-7561-4952-B6A8-BB58B61E2E8D}" type="presParOf" srcId="{BB91595B-F008-4AF0-B132-D743E8E44950}" destId="{8F6B3814-1105-414B-BEF3-AAE5CA0656B9}" srcOrd="4" destOrd="0" presId="urn:microsoft.com/office/officeart/2018/5/layout/CenteredIconLabelDescriptionList"/>
    <dgm:cxn modelId="{F0DE7E1C-6E41-4934-8C35-C5CCFECD2D24}" type="presParOf" srcId="{ABDD1C18-106B-4D33-8F36-178C05274B7F}" destId="{B8625B33-0B65-48D3-AF5A-0CBE7C7C40F4}" srcOrd="1" destOrd="0" presId="urn:microsoft.com/office/officeart/2018/5/layout/CenteredIconLabelDescriptionList"/>
    <dgm:cxn modelId="{14A75D7B-440D-496D-994A-02FDBA6E7C75}" type="presParOf" srcId="{ABDD1C18-106B-4D33-8F36-178C05274B7F}" destId="{1569C957-FD68-41BD-A9AB-EFEA2BE3DCCF}" srcOrd="2" destOrd="0" presId="urn:microsoft.com/office/officeart/2018/5/layout/CenteredIconLabelDescriptionList"/>
    <dgm:cxn modelId="{7FB28386-9FD9-43D0-B2FA-9A63E98FE12F}" type="presParOf" srcId="{1569C957-FD68-41BD-A9AB-EFEA2BE3DCCF}" destId="{167C47EA-E534-4883-B35C-D7FBDEA98B46}" srcOrd="0" destOrd="0" presId="urn:microsoft.com/office/officeart/2018/5/layout/CenteredIconLabelDescriptionList"/>
    <dgm:cxn modelId="{47260BD1-3875-455F-8310-CC2F9511731B}" type="presParOf" srcId="{1569C957-FD68-41BD-A9AB-EFEA2BE3DCCF}" destId="{66C7507B-2A1D-489D-AC8F-BA59B69B1106}" srcOrd="1" destOrd="0" presId="urn:microsoft.com/office/officeart/2018/5/layout/CenteredIconLabelDescriptionList"/>
    <dgm:cxn modelId="{27793A74-C540-4CEF-86D8-7788252D1328}" type="presParOf" srcId="{1569C957-FD68-41BD-A9AB-EFEA2BE3DCCF}" destId="{10C08F17-75CD-4188-B770-C5286C272E65}" srcOrd="2" destOrd="0" presId="urn:microsoft.com/office/officeart/2018/5/layout/CenteredIconLabelDescriptionList"/>
    <dgm:cxn modelId="{5DAAFDD0-2072-4EAA-8C00-20A7464A3D30}" type="presParOf" srcId="{1569C957-FD68-41BD-A9AB-EFEA2BE3DCCF}" destId="{F7E509A8-344F-4D24-A40E-7CA15844009D}" srcOrd="3" destOrd="0" presId="urn:microsoft.com/office/officeart/2018/5/layout/CenteredIconLabelDescriptionList"/>
    <dgm:cxn modelId="{4291C7F0-AC84-498A-8F4E-3121C057A32A}" type="presParOf" srcId="{1569C957-FD68-41BD-A9AB-EFEA2BE3DCCF}" destId="{A236F737-D183-4137-A40F-5A78EF0875F9}" srcOrd="4" destOrd="0" presId="urn:microsoft.com/office/officeart/2018/5/layout/CenteredIconLabelDescriptionList"/>
    <dgm:cxn modelId="{75872DDF-555C-426B-BAF2-A8265397AF57}" type="presParOf" srcId="{ABDD1C18-106B-4D33-8F36-178C05274B7F}" destId="{C70B063A-0ED3-48F9-9005-29F611422B95}" srcOrd="3" destOrd="0" presId="urn:microsoft.com/office/officeart/2018/5/layout/CenteredIconLabelDescriptionList"/>
    <dgm:cxn modelId="{6E5B2E8B-0936-4C06-BF70-32DBA6EA595D}" type="presParOf" srcId="{ABDD1C18-106B-4D33-8F36-178C05274B7F}" destId="{20D55457-E436-45DA-992C-BBA1E9E9251F}" srcOrd="4" destOrd="0" presId="urn:microsoft.com/office/officeart/2018/5/layout/CenteredIconLabelDescriptionList"/>
    <dgm:cxn modelId="{7EE323BF-29AB-46D6-A58A-F75B52A40432}" type="presParOf" srcId="{20D55457-E436-45DA-992C-BBA1E9E9251F}" destId="{12332E6A-63DC-4ECE-948C-775D728E9648}" srcOrd="0" destOrd="0" presId="urn:microsoft.com/office/officeart/2018/5/layout/CenteredIconLabelDescriptionList"/>
    <dgm:cxn modelId="{A7CC8E31-379A-4060-AF65-A3192D3C629C}" type="presParOf" srcId="{20D55457-E436-45DA-992C-BBA1E9E9251F}" destId="{53B66B83-F198-4E8F-9897-2EF448B9EB62}" srcOrd="1" destOrd="0" presId="urn:microsoft.com/office/officeart/2018/5/layout/CenteredIconLabelDescriptionList"/>
    <dgm:cxn modelId="{8362E66B-753D-455F-A5F3-48FE06FB0E22}" type="presParOf" srcId="{20D55457-E436-45DA-992C-BBA1E9E9251F}" destId="{AC38193F-41B1-4536-A235-A908A95422EC}" srcOrd="2" destOrd="0" presId="urn:microsoft.com/office/officeart/2018/5/layout/CenteredIconLabelDescriptionList"/>
    <dgm:cxn modelId="{5852DB62-EB26-4B82-97B1-2511AAAE47E7}" type="presParOf" srcId="{20D55457-E436-45DA-992C-BBA1E9E9251F}" destId="{A4160A17-7CED-4A67-B8B1-9064205F3D9A}" srcOrd="3" destOrd="0" presId="urn:microsoft.com/office/officeart/2018/5/layout/CenteredIconLabelDescriptionList"/>
    <dgm:cxn modelId="{CE5D4F6A-3B07-49BF-AA9A-7EA0E59361CB}" type="presParOf" srcId="{20D55457-E436-45DA-992C-BBA1E9E9251F}" destId="{32071785-7684-4B6E-B023-9931F79F25A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6E3FB2-DEEA-4935-850A-18F305BD311E}" type="doc">
      <dgm:prSet loTypeId="urn:microsoft.com/office/officeart/2018/5/layout/CenteredIconLabelDescriptionList" loCatId="icon" qsTypeId="urn:microsoft.com/office/officeart/2005/8/quickstyle/simple4" qsCatId="simple" csTypeId="urn:microsoft.com/office/officeart/2018/5/colors/Iconchunking_neutralbg_colorful5" csCatId="colorful" phldr="1"/>
      <dgm:spPr/>
      <dgm:t>
        <a:bodyPr/>
        <a:lstStyle/>
        <a:p>
          <a:endParaRPr lang="en-US"/>
        </a:p>
      </dgm:t>
    </dgm:pt>
    <dgm:pt modelId="{48E50A3D-1E24-465E-9D0C-40D3D9FD2BAA}">
      <dgm:prSet/>
      <dgm:spPr/>
      <dgm:t>
        <a:bodyPr/>
        <a:lstStyle/>
        <a:p>
          <a:pPr>
            <a:lnSpc>
              <a:spcPct val="100000"/>
            </a:lnSpc>
            <a:defRPr b="1"/>
          </a:pPr>
          <a:r>
            <a:rPr lang="en-US" dirty="0"/>
            <a:t>Massive Conflict</a:t>
          </a:r>
        </a:p>
      </dgm:t>
    </dgm:pt>
    <dgm:pt modelId="{AE69E328-A837-4427-A060-C4E69D5AA14B}" type="parTrans" cxnId="{5E576A85-9178-4AF8-933C-454D1161B1FB}">
      <dgm:prSet/>
      <dgm:spPr/>
      <dgm:t>
        <a:bodyPr/>
        <a:lstStyle/>
        <a:p>
          <a:endParaRPr lang="en-US"/>
        </a:p>
      </dgm:t>
    </dgm:pt>
    <dgm:pt modelId="{C145F79A-CA4A-4347-A2DC-46705FD43F8E}" type="sibTrans" cxnId="{5E576A85-9178-4AF8-933C-454D1161B1FB}">
      <dgm:prSet/>
      <dgm:spPr/>
      <dgm:t>
        <a:bodyPr/>
        <a:lstStyle/>
        <a:p>
          <a:endParaRPr lang="en-US"/>
        </a:p>
      </dgm:t>
    </dgm:pt>
    <dgm:pt modelId="{BF1EEB74-FB87-4511-8FB4-032E11043FF2}">
      <dgm:prSet/>
      <dgm:spPr/>
      <dgm:t>
        <a:bodyPr/>
        <a:lstStyle/>
        <a:p>
          <a:pPr>
            <a:lnSpc>
              <a:spcPct val="100000"/>
            </a:lnSpc>
            <a:defRPr b="1"/>
          </a:pPr>
          <a:r>
            <a:rPr lang="en-US" dirty="0"/>
            <a:t>Fruition </a:t>
          </a:r>
        </a:p>
      </dgm:t>
    </dgm:pt>
    <dgm:pt modelId="{2D51CF82-7C6F-44C5-BD86-B3ABA4AA0104}" type="parTrans" cxnId="{7C59A78B-541A-412A-A5E6-C53F1EB70C76}">
      <dgm:prSet/>
      <dgm:spPr/>
      <dgm:t>
        <a:bodyPr/>
        <a:lstStyle/>
        <a:p>
          <a:endParaRPr lang="en-US"/>
        </a:p>
      </dgm:t>
    </dgm:pt>
    <dgm:pt modelId="{3E3CD4C5-C5CB-428D-9233-DB9C49333A9C}" type="sibTrans" cxnId="{7C59A78B-541A-412A-A5E6-C53F1EB70C76}">
      <dgm:prSet/>
      <dgm:spPr/>
      <dgm:t>
        <a:bodyPr/>
        <a:lstStyle/>
        <a:p>
          <a:endParaRPr lang="en-US"/>
        </a:p>
      </dgm:t>
    </dgm:pt>
    <dgm:pt modelId="{772981B4-A084-4992-9679-D74ABA835097}">
      <dgm:prSet/>
      <dgm:spPr/>
      <dgm:t>
        <a:bodyPr/>
        <a:lstStyle/>
        <a:p>
          <a:pPr>
            <a:lnSpc>
              <a:spcPct val="100000"/>
            </a:lnSpc>
            <a:defRPr b="1"/>
          </a:pPr>
          <a:r>
            <a:rPr lang="en-US" dirty="0"/>
            <a:t>Backlash? </a:t>
          </a:r>
        </a:p>
      </dgm:t>
    </dgm:pt>
    <dgm:pt modelId="{ED0ABAE4-5B24-4773-80AA-4D48BAD7322C}" type="parTrans" cxnId="{7D683FF5-97D1-44B0-ADCD-8C8F459AD140}">
      <dgm:prSet/>
      <dgm:spPr/>
      <dgm:t>
        <a:bodyPr/>
        <a:lstStyle/>
        <a:p>
          <a:endParaRPr lang="en-US"/>
        </a:p>
      </dgm:t>
    </dgm:pt>
    <dgm:pt modelId="{A3BBB823-399C-4E20-BC16-0979F8043BF0}" type="sibTrans" cxnId="{7D683FF5-97D1-44B0-ADCD-8C8F459AD140}">
      <dgm:prSet/>
      <dgm:spPr/>
      <dgm:t>
        <a:bodyPr/>
        <a:lstStyle/>
        <a:p>
          <a:endParaRPr lang="en-US"/>
        </a:p>
      </dgm:t>
    </dgm:pt>
    <dgm:pt modelId="{ABDD1C18-106B-4D33-8F36-178C05274B7F}" type="pres">
      <dgm:prSet presAssocID="{026E3FB2-DEEA-4935-850A-18F305BD311E}" presName="root" presStyleCnt="0">
        <dgm:presLayoutVars>
          <dgm:dir/>
          <dgm:resizeHandles val="exact"/>
        </dgm:presLayoutVars>
      </dgm:prSet>
      <dgm:spPr/>
    </dgm:pt>
    <dgm:pt modelId="{BB91595B-F008-4AF0-B132-D743E8E44950}" type="pres">
      <dgm:prSet presAssocID="{48E50A3D-1E24-465E-9D0C-40D3D9FD2BAA}" presName="compNode" presStyleCnt="0"/>
      <dgm:spPr/>
    </dgm:pt>
    <dgm:pt modelId="{F390941F-F042-45E1-9B85-99E75149F414}" type="pres">
      <dgm:prSet presAssocID="{48E50A3D-1E24-465E-9D0C-40D3D9FD2BAA}" presName="iconRect" presStyleLbl="node1" presStyleIdx="0" presStyleCnt="3" custLinFactY="-16797" custLinFactNeighborX="-15972"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5ED45B6B-BC85-4927-80C7-5F4215F1744B}" type="pres">
      <dgm:prSet presAssocID="{48E50A3D-1E24-465E-9D0C-40D3D9FD2BAA}" presName="iconSpace" presStyleCnt="0"/>
      <dgm:spPr/>
    </dgm:pt>
    <dgm:pt modelId="{C7D7E0D5-206E-48E3-BF75-07EC180E6D7C}" type="pres">
      <dgm:prSet presAssocID="{48E50A3D-1E24-465E-9D0C-40D3D9FD2BAA}" presName="parTx" presStyleLbl="revTx" presStyleIdx="0" presStyleCnt="6" custLinFactY="-100000" custLinFactNeighborX="-209" custLinFactNeighborY="-186502">
        <dgm:presLayoutVars>
          <dgm:chMax val="0"/>
          <dgm:chPref val="0"/>
        </dgm:presLayoutVars>
      </dgm:prSet>
      <dgm:spPr/>
    </dgm:pt>
    <dgm:pt modelId="{3C555FDC-D0A5-4EBB-8526-DA00D793E8CC}" type="pres">
      <dgm:prSet presAssocID="{48E50A3D-1E24-465E-9D0C-40D3D9FD2BAA}" presName="txSpace" presStyleCnt="0"/>
      <dgm:spPr/>
    </dgm:pt>
    <dgm:pt modelId="{8F6B3814-1105-414B-BEF3-AAE5CA0656B9}" type="pres">
      <dgm:prSet presAssocID="{48E50A3D-1E24-465E-9D0C-40D3D9FD2BAA}" presName="desTx" presStyleLbl="revTx" presStyleIdx="1" presStyleCnt="6" custLinFactY="48638" custLinFactNeighborX="-282" custLinFactNeighborY="100000">
        <dgm:presLayoutVars/>
      </dgm:prSet>
      <dgm:spPr/>
    </dgm:pt>
    <dgm:pt modelId="{B8625B33-0B65-48D3-AF5A-0CBE7C7C40F4}" type="pres">
      <dgm:prSet presAssocID="{C145F79A-CA4A-4347-A2DC-46705FD43F8E}" presName="sibTrans" presStyleCnt="0"/>
      <dgm:spPr/>
    </dgm:pt>
    <dgm:pt modelId="{1569C957-FD68-41BD-A9AB-EFEA2BE3DCCF}" type="pres">
      <dgm:prSet presAssocID="{BF1EEB74-FB87-4511-8FB4-032E11043FF2}" presName="compNode" presStyleCnt="0"/>
      <dgm:spPr/>
    </dgm:pt>
    <dgm:pt modelId="{167C47EA-E534-4883-B35C-D7FBDEA98B46}" type="pres">
      <dgm:prSet presAssocID="{BF1EEB74-FB87-4511-8FB4-032E11043FF2}" presName="iconRect" presStyleLbl="node1" presStyleIdx="1" presStyleCnt="3" custLinFactY="-24524" custLinFactNeighborX="-20964"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66C7507B-2A1D-489D-AC8F-BA59B69B1106}" type="pres">
      <dgm:prSet presAssocID="{BF1EEB74-FB87-4511-8FB4-032E11043FF2}" presName="iconSpace" presStyleCnt="0"/>
      <dgm:spPr/>
    </dgm:pt>
    <dgm:pt modelId="{10C08F17-75CD-4188-B770-C5286C272E65}" type="pres">
      <dgm:prSet presAssocID="{BF1EEB74-FB87-4511-8FB4-032E11043FF2}" presName="parTx" presStyleLbl="revTx" presStyleIdx="2" presStyleCnt="6" custLinFactY="-100000" custLinFactNeighborX="2715" custLinFactNeighborY="-184173">
        <dgm:presLayoutVars>
          <dgm:chMax val="0"/>
          <dgm:chPref val="0"/>
        </dgm:presLayoutVars>
      </dgm:prSet>
      <dgm:spPr/>
    </dgm:pt>
    <dgm:pt modelId="{F7E509A8-344F-4D24-A40E-7CA15844009D}" type="pres">
      <dgm:prSet presAssocID="{BF1EEB74-FB87-4511-8FB4-032E11043FF2}" presName="txSpace" presStyleCnt="0"/>
      <dgm:spPr/>
    </dgm:pt>
    <dgm:pt modelId="{A236F737-D183-4137-A40F-5A78EF0875F9}" type="pres">
      <dgm:prSet presAssocID="{BF1EEB74-FB87-4511-8FB4-032E11043FF2}" presName="desTx" presStyleLbl="revTx" presStyleIdx="3" presStyleCnt="6">
        <dgm:presLayoutVars/>
      </dgm:prSet>
      <dgm:spPr/>
    </dgm:pt>
    <dgm:pt modelId="{C70B063A-0ED3-48F9-9005-29F611422B95}" type="pres">
      <dgm:prSet presAssocID="{3E3CD4C5-C5CB-428D-9233-DB9C49333A9C}" presName="sibTrans" presStyleCnt="0"/>
      <dgm:spPr/>
    </dgm:pt>
    <dgm:pt modelId="{20D55457-E436-45DA-992C-BBA1E9E9251F}" type="pres">
      <dgm:prSet presAssocID="{772981B4-A084-4992-9679-D74ABA835097}" presName="compNode" presStyleCnt="0"/>
      <dgm:spPr/>
    </dgm:pt>
    <dgm:pt modelId="{12332E6A-63DC-4ECE-948C-775D728E9648}" type="pres">
      <dgm:prSet presAssocID="{772981B4-A084-4992-9679-D74ABA835097}" presName="iconRect" presStyleLbl="node1" presStyleIdx="2" presStyleCnt="3" custLinFactY="-14801" custLinFactNeighborX="-5990"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Rotate left"/>
        </a:ext>
      </dgm:extLst>
    </dgm:pt>
    <dgm:pt modelId="{53B66B83-F198-4E8F-9897-2EF448B9EB62}" type="pres">
      <dgm:prSet presAssocID="{772981B4-A084-4992-9679-D74ABA835097}" presName="iconSpace" presStyleCnt="0"/>
      <dgm:spPr/>
    </dgm:pt>
    <dgm:pt modelId="{AC38193F-41B1-4536-A235-A908A95422EC}" type="pres">
      <dgm:prSet presAssocID="{772981B4-A084-4992-9679-D74ABA835097}" presName="parTx" presStyleLbl="revTx" presStyleIdx="4" presStyleCnt="6" custLinFactY="-102807" custLinFactNeighborX="209" custLinFactNeighborY="-200000">
        <dgm:presLayoutVars>
          <dgm:chMax val="0"/>
          <dgm:chPref val="0"/>
        </dgm:presLayoutVars>
      </dgm:prSet>
      <dgm:spPr/>
    </dgm:pt>
    <dgm:pt modelId="{A4160A17-7CED-4A67-B8B1-9064205F3D9A}" type="pres">
      <dgm:prSet presAssocID="{772981B4-A084-4992-9679-D74ABA835097}" presName="txSpace" presStyleCnt="0"/>
      <dgm:spPr/>
    </dgm:pt>
    <dgm:pt modelId="{32071785-7684-4B6E-B023-9931F79F25A1}" type="pres">
      <dgm:prSet presAssocID="{772981B4-A084-4992-9679-D74ABA835097}" presName="desTx" presStyleLbl="revTx" presStyleIdx="5" presStyleCnt="6" custLinFactNeighborX="3406" custLinFactNeighborY="0">
        <dgm:presLayoutVars/>
      </dgm:prSet>
      <dgm:spPr/>
    </dgm:pt>
  </dgm:ptLst>
  <dgm:cxnLst>
    <dgm:cxn modelId="{6D8EC869-6AC4-4BAA-B794-A8223575FE4D}" type="presOf" srcId="{026E3FB2-DEEA-4935-850A-18F305BD311E}" destId="{ABDD1C18-106B-4D33-8F36-178C05274B7F}" srcOrd="0" destOrd="0" presId="urn:microsoft.com/office/officeart/2018/5/layout/CenteredIconLabelDescriptionList"/>
    <dgm:cxn modelId="{C8BA4170-35CD-4880-B8C7-B74EEFF52FA7}" type="presOf" srcId="{772981B4-A084-4992-9679-D74ABA835097}" destId="{AC38193F-41B1-4536-A235-A908A95422EC}" srcOrd="0" destOrd="0" presId="urn:microsoft.com/office/officeart/2018/5/layout/CenteredIconLabelDescriptionList"/>
    <dgm:cxn modelId="{5E576A85-9178-4AF8-933C-454D1161B1FB}" srcId="{026E3FB2-DEEA-4935-850A-18F305BD311E}" destId="{48E50A3D-1E24-465E-9D0C-40D3D9FD2BAA}" srcOrd="0" destOrd="0" parTransId="{AE69E328-A837-4427-A060-C4E69D5AA14B}" sibTransId="{C145F79A-CA4A-4347-A2DC-46705FD43F8E}"/>
    <dgm:cxn modelId="{7C59A78B-541A-412A-A5E6-C53F1EB70C76}" srcId="{026E3FB2-DEEA-4935-850A-18F305BD311E}" destId="{BF1EEB74-FB87-4511-8FB4-032E11043FF2}" srcOrd="1" destOrd="0" parTransId="{2D51CF82-7C6F-44C5-BD86-B3ABA4AA0104}" sibTransId="{3E3CD4C5-C5CB-428D-9233-DB9C49333A9C}"/>
    <dgm:cxn modelId="{777D04A6-0EBB-4E24-88AF-E49A77908C17}" type="presOf" srcId="{48E50A3D-1E24-465E-9D0C-40D3D9FD2BAA}" destId="{C7D7E0D5-206E-48E3-BF75-07EC180E6D7C}" srcOrd="0" destOrd="0" presId="urn:microsoft.com/office/officeart/2018/5/layout/CenteredIconLabelDescriptionList"/>
    <dgm:cxn modelId="{7D683FF5-97D1-44B0-ADCD-8C8F459AD140}" srcId="{026E3FB2-DEEA-4935-850A-18F305BD311E}" destId="{772981B4-A084-4992-9679-D74ABA835097}" srcOrd="2" destOrd="0" parTransId="{ED0ABAE4-5B24-4773-80AA-4D48BAD7322C}" sibTransId="{A3BBB823-399C-4E20-BC16-0979F8043BF0}"/>
    <dgm:cxn modelId="{18AE68FF-889C-4ADA-BF4F-5F60892B9658}" type="presOf" srcId="{BF1EEB74-FB87-4511-8FB4-032E11043FF2}" destId="{10C08F17-75CD-4188-B770-C5286C272E65}" srcOrd="0" destOrd="0" presId="urn:microsoft.com/office/officeart/2018/5/layout/CenteredIconLabelDescriptionList"/>
    <dgm:cxn modelId="{0FD279AF-BB9E-421D-A859-1ED499815B33}" type="presParOf" srcId="{ABDD1C18-106B-4D33-8F36-178C05274B7F}" destId="{BB91595B-F008-4AF0-B132-D743E8E44950}" srcOrd="0" destOrd="0" presId="urn:microsoft.com/office/officeart/2018/5/layout/CenteredIconLabelDescriptionList"/>
    <dgm:cxn modelId="{208B3D78-EACF-407F-98E9-1722EC97CDDD}" type="presParOf" srcId="{BB91595B-F008-4AF0-B132-D743E8E44950}" destId="{F390941F-F042-45E1-9B85-99E75149F414}" srcOrd="0" destOrd="0" presId="urn:microsoft.com/office/officeart/2018/5/layout/CenteredIconLabelDescriptionList"/>
    <dgm:cxn modelId="{36F46FE1-AFBD-4B67-8867-2C71CADD09FF}" type="presParOf" srcId="{BB91595B-F008-4AF0-B132-D743E8E44950}" destId="{5ED45B6B-BC85-4927-80C7-5F4215F1744B}" srcOrd="1" destOrd="0" presId="urn:microsoft.com/office/officeart/2018/5/layout/CenteredIconLabelDescriptionList"/>
    <dgm:cxn modelId="{76CE7586-E122-4459-94FA-291625521051}" type="presParOf" srcId="{BB91595B-F008-4AF0-B132-D743E8E44950}" destId="{C7D7E0D5-206E-48E3-BF75-07EC180E6D7C}" srcOrd="2" destOrd="0" presId="urn:microsoft.com/office/officeart/2018/5/layout/CenteredIconLabelDescriptionList"/>
    <dgm:cxn modelId="{EC3F2E6D-86CB-45ED-8190-A3CC466B5546}" type="presParOf" srcId="{BB91595B-F008-4AF0-B132-D743E8E44950}" destId="{3C555FDC-D0A5-4EBB-8526-DA00D793E8CC}" srcOrd="3" destOrd="0" presId="urn:microsoft.com/office/officeart/2018/5/layout/CenteredIconLabelDescriptionList"/>
    <dgm:cxn modelId="{EF43C2CD-7561-4952-B6A8-BB58B61E2E8D}" type="presParOf" srcId="{BB91595B-F008-4AF0-B132-D743E8E44950}" destId="{8F6B3814-1105-414B-BEF3-AAE5CA0656B9}" srcOrd="4" destOrd="0" presId="urn:microsoft.com/office/officeart/2018/5/layout/CenteredIconLabelDescriptionList"/>
    <dgm:cxn modelId="{F0DE7E1C-6E41-4934-8C35-C5CCFECD2D24}" type="presParOf" srcId="{ABDD1C18-106B-4D33-8F36-178C05274B7F}" destId="{B8625B33-0B65-48D3-AF5A-0CBE7C7C40F4}" srcOrd="1" destOrd="0" presId="urn:microsoft.com/office/officeart/2018/5/layout/CenteredIconLabelDescriptionList"/>
    <dgm:cxn modelId="{14A75D7B-440D-496D-994A-02FDBA6E7C75}" type="presParOf" srcId="{ABDD1C18-106B-4D33-8F36-178C05274B7F}" destId="{1569C957-FD68-41BD-A9AB-EFEA2BE3DCCF}" srcOrd="2" destOrd="0" presId="urn:microsoft.com/office/officeart/2018/5/layout/CenteredIconLabelDescriptionList"/>
    <dgm:cxn modelId="{7FB28386-9FD9-43D0-B2FA-9A63E98FE12F}" type="presParOf" srcId="{1569C957-FD68-41BD-A9AB-EFEA2BE3DCCF}" destId="{167C47EA-E534-4883-B35C-D7FBDEA98B46}" srcOrd="0" destOrd="0" presId="urn:microsoft.com/office/officeart/2018/5/layout/CenteredIconLabelDescriptionList"/>
    <dgm:cxn modelId="{47260BD1-3875-455F-8310-CC2F9511731B}" type="presParOf" srcId="{1569C957-FD68-41BD-A9AB-EFEA2BE3DCCF}" destId="{66C7507B-2A1D-489D-AC8F-BA59B69B1106}" srcOrd="1" destOrd="0" presId="urn:microsoft.com/office/officeart/2018/5/layout/CenteredIconLabelDescriptionList"/>
    <dgm:cxn modelId="{27793A74-C540-4CEF-86D8-7788252D1328}" type="presParOf" srcId="{1569C957-FD68-41BD-A9AB-EFEA2BE3DCCF}" destId="{10C08F17-75CD-4188-B770-C5286C272E65}" srcOrd="2" destOrd="0" presId="urn:microsoft.com/office/officeart/2018/5/layout/CenteredIconLabelDescriptionList"/>
    <dgm:cxn modelId="{5DAAFDD0-2072-4EAA-8C00-20A7464A3D30}" type="presParOf" srcId="{1569C957-FD68-41BD-A9AB-EFEA2BE3DCCF}" destId="{F7E509A8-344F-4D24-A40E-7CA15844009D}" srcOrd="3" destOrd="0" presId="urn:microsoft.com/office/officeart/2018/5/layout/CenteredIconLabelDescriptionList"/>
    <dgm:cxn modelId="{4291C7F0-AC84-498A-8F4E-3121C057A32A}" type="presParOf" srcId="{1569C957-FD68-41BD-A9AB-EFEA2BE3DCCF}" destId="{A236F737-D183-4137-A40F-5A78EF0875F9}" srcOrd="4" destOrd="0" presId="urn:microsoft.com/office/officeart/2018/5/layout/CenteredIconLabelDescriptionList"/>
    <dgm:cxn modelId="{75872DDF-555C-426B-BAF2-A8265397AF57}" type="presParOf" srcId="{ABDD1C18-106B-4D33-8F36-178C05274B7F}" destId="{C70B063A-0ED3-48F9-9005-29F611422B95}" srcOrd="3" destOrd="0" presId="urn:microsoft.com/office/officeart/2018/5/layout/CenteredIconLabelDescriptionList"/>
    <dgm:cxn modelId="{6E5B2E8B-0936-4C06-BF70-32DBA6EA595D}" type="presParOf" srcId="{ABDD1C18-106B-4D33-8F36-178C05274B7F}" destId="{20D55457-E436-45DA-992C-BBA1E9E9251F}" srcOrd="4" destOrd="0" presId="urn:microsoft.com/office/officeart/2018/5/layout/CenteredIconLabelDescriptionList"/>
    <dgm:cxn modelId="{7EE323BF-29AB-46D6-A58A-F75B52A40432}" type="presParOf" srcId="{20D55457-E436-45DA-992C-BBA1E9E9251F}" destId="{12332E6A-63DC-4ECE-948C-775D728E9648}" srcOrd="0" destOrd="0" presId="urn:microsoft.com/office/officeart/2018/5/layout/CenteredIconLabelDescriptionList"/>
    <dgm:cxn modelId="{A7CC8E31-379A-4060-AF65-A3192D3C629C}" type="presParOf" srcId="{20D55457-E436-45DA-992C-BBA1E9E9251F}" destId="{53B66B83-F198-4E8F-9897-2EF448B9EB62}" srcOrd="1" destOrd="0" presId="urn:microsoft.com/office/officeart/2018/5/layout/CenteredIconLabelDescriptionList"/>
    <dgm:cxn modelId="{8362E66B-753D-455F-A5F3-48FE06FB0E22}" type="presParOf" srcId="{20D55457-E436-45DA-992C-BBA1E9E9251F}" destId="{AC38193F-41B1-4536-A235-A908A95422EC}" srcOrd="2" destOrd="0" presId="urn:microsoft.com/office/officeart/2018/5/layout/CenteredIconLabelDescriptionList"/>
    <dgm:cxn modelId="{5852DB62-EB26-4B82-97B1-2511AAAE47E7}" type="presParOf" srcId="{20D55457-E436-45DA-992C-BBA1E9E9251F}" destId="{A4160A17-7CED-4A67-B8B1-9064205F3D9A}" srcOrd="3" destOrd="0" presId="urn:microsoft.com/office/officeart/2018/5/layout/CenteredIconLabelDescriptionList"/>
    <dgm:cxn modelId="{CE5D4F6A-3B07-49BF-AA9A-7EA0E59361CB}" type="presParOf" srcId="{20D55457-E436-45DA-992C-BBA1E9E9251F}" destId="{32071785-7684-4B6E-B023-9931F79F25A1}"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7ED4F2-1BC6-41DC-9E8E-9F214FD54E03}" type="doc">
      <dgm:prSet loTypeId="urn:microsoft.com/office/officeart/2005/8/layout/cycle8" loCatId="cycle" qsTypeId="urn:microsoft.com/office/officeart/2005/8/quickstyle/simple2" qsCatId="simple" csTypeId="urn:microsoft.com/office/officeart/2005/8/colors/accent1_2" csCatId="accent1" phldr="1"/>
      <dgm:spPr/>
      <dgm:t>
        <a:bodyPr/>
        <a:lstStyle/>
        <a:p>
          <a:endParaRPr lang="en-US"/>
        </a:p>
      </dgm:t>
    </dgm:pt>
    <dgm:pt modelId="{6E835970-8083-4AC4-9314-61FAE9A9EA32}">
      <dgm:prSet/>
      <dgm:spPr/>
      <dgm:t>
        <a:bodyPr/>
        <a:lstStyle/>
        <a:p>
          <a:r>
            <a:rPr lang="en-US" dirty="0"/>
            <a:t>Tunde </a:t>
          </a:r>
          <a:r>
            <a:rPr lang="en-US" dirty="0" err="1"/>
            <a:t>Adleke</a:t>
          </a:r>
          <a:r>
            <a:rPr lang="en-US" dirty="0"/>
            <a:t> – “</a:t>
          </a:r>
          <a:r>
            <a:rPr lang="en-US" dirty="0" err="1"/>
            <a:t>Slavocentric</a:t>
          </a:r>
          <a:r>
            <a:rPr lang="en-US" dirty="0"/>
            <a:t>” – Culture constructed in resistance </a:t>
          </a:r>
        </a:p>
      </dgm:t>
    </dgm:pt>
    <dgm:pt modelId="{9A79BE40-52EE-4BDC-9D84-088575740CF8}" type="parTrans" cxnId="{48643572-1040-404F-90A7-786077B806D9}">
      <dgm:prSet/>
      <dgm:spPr/>
      <dgm:t>
        <a:bodyPr/>
        <a:lstStyle/>
        <a:p>
          <a:endParaRPr lang="en-US"/>
        </a:p>
      </dgm:t>
    </dgm:pt>
    <dgm:pt modelId="{BB55CE53-13DF-4E06-8FA8-7EE236F39F18}" type="sibTrans" cxnId="{48643572-1040-404F-90A7-786077B806D9}">
      <dgm:prSet/>
      <dgm:spPr/>
      <dgm:t>
        <a:bodyPr/>
        <a:lstStyle/>
        <a:p>
          <a:endParaRPr lang="en-US"/>
        </a:p>
      </dgm:t>
    </dgm:pt>
    <dgm:pt modelId="{AC7C6553-D4DC-4189-A074-C12A5166F90F}">
      <dgm:prSet/>
      <dgm:spPr/>
      <dgm:t>
        <a:bodyPr/>
        <a:lstStyle/>
        <a:p>
          <a:r>
            <a:rPr lang="en-US" dirty="0"/>
            <a:t>Walker &amp; Gilroy: Historiography, The Black Atlantic</a:t>
          </a:r>
        </a:p>
      </dgm:t>
    </dgm:pt>
    <dgm:pt modelId="{E1FC96C0-51ED-4986-B4DF-EC2DC9437956}" type="parTrans" cxnId="{2800F80B-C760-4B72-B970-8FA95EDF809B}">
      <dgm:prSet/>
      <dgm:spPr/>
      <dgm:t>
        <a:bodyPr/>
        <a:lstStyle/>
        <a:p>
          <a:endParaRPr lang="en-US"/>
        </a:p>
      </dgm:t>
    </dgm:pt>
    <dgm:pt modelId="{770A4F18-E0E6-4B85-9EFF-A993CABFBCDF}" type="sibTrans" cxnId="{2800F80B-C760-4B72-B970-8FA95EDF809B}">
      <dgm:prSet/>
      <dgm:spPr/>
      <dgm:t>
        <a:bodyPr/>
        <a:lstStyle/>
        <a:p>
          <a:endParaRPr lang="en-US"/>
        </a:p>
      </dgm:t>
    </dgm:pt>
    <dgm:pt modelId="{FB15FDE3-29CD-4AAC-AFBC-739BCF1C8199}">
      <dgm:prSet/>
      <dgm:spPr/>
      <dgm:t>
        <a:bodyPr/>
        <a:lstStyle/>
        <a:p>
          <a:r>
            <a:rPr lang="en-US" dirty="0"/>
            <a:t>Holloway &amp; Asante: Africanisms and Afrocentricity, Negritude </a:t>
          </a:r>
        </a:p>
      </dgm:t>
    </dgm:pt>
    <dgm:pt modelId="{F1F3C6AE-F39B-453D-9046-AACFBC3C2328}" type="parTrans" cxnId="{586AE5B0-F04A-44CD-B57B-1AF10671216F}">
      <dgm:prSet/>
      <dgm:spPr/>
      <dgm:t>
        <a:bodyPr/>
        <a:lstStyle/>
        <a:p>
          <a:endParaRPr lang="en-US"/>
        </a:p>
      </dgm:t>
    </dgm:pt>
    <dgm:pt modelId="{A704C5C7-B9A4-4DB5-9720-C2EC2EA6E4B8}" type="sibTrans" cxnId="{586AE5B0-F04A-44CD-B57B-1AF10671216F}">
      <dgm:prSet/>
      <dgm:spPr/>
      <dgm:t>
        <a:bodyPr/>
        <a:lstStyle/>
        <a:p>
          <a:endParaRPr lang="en-US"/>
        </a:p>
      </dgm:t>
    </dgm:pt>
    <dgm:pt modelId="{628440D6-F75A-4819-AF0D-33D1065A5A74}">
      <dgm:prSet/>
      <dgm:spPr/>
      <dgm:t>
        <a:bodyPr/>
        <a:lstStyle/>
        <a:p>
          <a:r>
            <a:rPr lang="en-US" dirty="0"/>
            <a:t>DuBois: Double Consciousness – “Ever-twoness”</a:t>
          </a:r>
        </a:p>
      </dgm:t>
    </dgm:pt>
    <dgm:pt modelId="{176C6EC0-57D5-46BF-BF0B-0CA18D2A19E0}" type="parTrans" cxnId="{4F11F865-908F-4500-B75A-44D4A9D25964}">
      <dgm:prSet/>
      <dgm:spPr/>
      <dgm:t>
        <a:bodyPr/>
        <a:lstStyle/>
        <a:p>
          <a:endParaRPr lang="en-US"/>
        </a:p>
      </dgm:t>
    </dgm:pt>
    <dgm:pt modelId="{E5EA9B66-B028-43B5-AA44-F6A07383D391}" type="sibTrans" cxnId="{4F11F865-908F-4500-B75A-44D4A9D25964}">
      <dgm:prSet/>
      <dgm:spPr/>
      <dgm:t>
        <a:bodyPr/>
        <a:lstStyle/>
        <a:p>
          <a:endParaRPr lang="en-US"/>
        </a:p>
      </dgm:t>
    </dgm:pt>
    <dgm:pt modelId="{4DF9517C-095F-488D-B972-EF0C4F11F811}">
      <dgm:prSet/>
      <dgm:spPr/>
      <dgm:t>
        <a:bodyPr/>
        <a:lstStyle/>
        <a:p>
          <a:r>
            <a:rPr lang="en-US" dirty="0"/>
            <a:t>T. Coates:</a:t>
          </a:r>
        </a:p>
        <a:p>
          <a:r>
            <a:rPr lang="en-US" dirty="0"/>
            <a:t> The Black Body </a:t>
          </a:r>
        </a:p>
      </dgm:t>
    </dgm:pt>
    <dgm:pt modelId="{2469E26F-0C41-40AF-B381-57F2DE78FE6D}" type="parTrans" cxnId="{CB03F4F7-C5F4-49A9-8CB0-864091A0A4E3}">
      <dgm:prSet/>
      <dgm:spPr/>
      <dgm:t>
        <a:bodyPr/>
        <a:lstStyle/>
        <a:p>
          <a:endParaRPr lang="en-US"/>
        </a:p>
      </dgm:t>
    </dgm:pt>
    <dgm:pt modelId="{15D4B159-6A9B-4ED8-BDAF-86408C4F44C1}" type="sibTrans" cxnId="{CB03F4F7-C5F4-49A9-8CB0-864091A0A4E3}">
      <dgm:prSet/>
      <dgm:spPr/>
      <dgm:t>
        <a:bodyPr/>
        <a:lstStyle/>
        <a:p>
          <a:endParaRPr lang="en-US"/>
        </a:p>
      </dgm:t>
    </dgm:pt>
    <dgm:pt modelId="{5013F756-0903-41DD-AC41-82DF721559D1}">
      <dgm:prSet/>
      <dgm:spPr/>
      <dgm:t>
        <a:bodyPr/>
        <a:lstStyle/>
        <a:p>
          <a:r>
            <a:rPr lang="en-US" dirty="0" err="1"/>
            <a:t>Guiner</a:t>
          </a:r>
          <a:r>
            <a:rPr lang="en-US" dirty="0"/>
            <a:t>: Race is a Canary in the Coal Mine, or an indicator not a pathology.</a:t>
          </a:r>
        </a:p>
      </dgm:t>
    </dgm:pt>
    <dgm:pt modelId="{2BD19C21-E609-47FB-819D-133EFE065987}" type="parTrans" cxnId="{D81CE32F-30CA-4488-A995-B0A43A3D29EA}">
      <dgm:prSet/>
      <dgm:spPr/>
      <dgm:t>
        <a:bodyPr/>
        <a:lstStyle/>
        <a:p>
          <a:endParaRPr lang="en-US"/>
        </a:p>
      </dgm:t>
    </dgm:pt>
    <dgm:pt modelId="{EC47C736-9F15-4A60-A0E5-8EEC4E5D8729}" type="sibTrans" cxnId="{D81CE32F-30CA-4488-A995-B0A43A3D29EA}">
      <dgm:prSet/>
      <dgm:spPr/>
      <dgm:t>
        <a:bodyPr/>
        <a:lstStyle/>
        <a:p>
          <a:endParaRPr lang="en-US"/>
        </a:p>
      </dgm:t>
    </dgm:pt>
    <dgm:pt modelId="{7DBFA3B7-5FA8-4F47-B65B-3CFCA1D76B2E}">
      <dgm:prSet/>
      <dgm:spPr/>
      <dgm:t>
        <a:bodyPr/>
        <a:lstStyle/>
        <a:p>
          <a:r>
            <a:rPr lang="en-US" dirty="0" err="1"/>
            <a:t>Herskovitz</a:t>
          </a:r>
          <a:r>
            <a:rPr lang="en-US" dirty="0"/>
            <a:t> &amp; Frazier : African Culture Survived?</a:t>
          </a:r>
        </a:p>
      </dgm:t>
    </dgm:pt>
    <dgm:pt modelId="{244D8971-E933-45BA-A12F-25C75E98806C}" type="sibTrans" cxnId="{636CA675-182B-45BE-9C77-11C166379229}">
      <dgm:prSet/>
      <dgm:spPr/>
      <dgm:t>
        <a:bodyPr/>
        <a:lstStyle/>
        <a:p>
          <a:endParaRPr lang="en-US"/>
        </a:p>
      </dgm:t>
    </dgm:pt>
    <dgm:pt modelId="{B55B42FB-8C21-4EBB-8A99-9850D17C3C95}" type="parTrans" cxnId="{636CA675-182B-45BE-9C77-11C166379229}">
      <dgm:prSet/>
      <dgm:spPr/>
      <dgm:t>
        <a:bodyPr/>
        <a:lstStyle/>
        <a:p>
          <a:endParaRPr lang="en-US"/>
        </a:p>
      </dgm:t>
    </dgm:pt>
    <dgm:pt modelId="{1B6BAA23-06E5-4191-88C1-007E76C38192}" type="pres">
      <dgm:prSet presAssocID="{357ED4F2-1BC6-41DC-9E8E-9F214FD54E03}" presName="compositeShape" presStyleCnt="0">
        <dgm:presLayoutVars>
          <dgm:chMax val="7"/>
          <dgm:dir/>
          <dgm:resizeHandles val="exact"/>
        </dgm:presLayoutVars>
      </dgm:prSet>
      <dgm:spPr/>
    </dgm:pt>
    <dgm:pt modelId="{C51CAADD-8FAF-426E-9DA6-340EBD576AC0}" type="pres">
      <dgm:prSet presAssocID="{357ED4F2-1BC6-41DC-9E8E-9F214FD54E03}" presName="wedge1" presStyleLbl="node1" presStyleIdx="0" presStyleCnt="7"/>
      <dgm:spPr/>
    </dgm:pt>
    <dgm:pt modelId="{235CCAA4-96FF-4887-845F-D3551F6C6C3E}" type="pres">
      <dgm:prSet presAssocID="{357ED4F2-1BC6-41DC-9E8E-9F214FD54E03}" presName="dummy1a" presStyleCnt="0"/>
      <dgm:spPr/>
    </dgm:pt>
    <dgm:pt modelId="{2479D26D-FFB6-45A4-A337-66C2011DCECC}" type="pres">
      <dgm:prSet presAssocID="{357ED4F2-1BC6-41DC-9E8E-9F214FD54E03}" presName="dummy1b" presStyleCnt="0"/>
      <dgm:spPr/>
    </dgm:pt>
    <dgm:pt modelId="{4AB4B728-2EE4-45EF-945D-B19F412ECF00}" type="pres">
      <dgm:prSet presAssocID="{357ED4F2-1BC6-41DC-9E8E-9F214FD54E03}" presName="wedge1Tx" presStyleLbl="node1" presStyleIdx="0" presStyleCnt="7">
        <dgm:presLayoutVars>
          <dgm:chMax val="0"/>
          <dgm:chPref val="0"/>
          <dgm:bulletEnabled val="1"/>
        </dgm:presLayoutVars>
      </dgm:prSet>
      <dgm:spPr/>
    </dgm:pt>
    <dgm:pt modelId="{9BA48B0D-81E5-4145-B047-98E825CBFD79}" type="pres">
      <dgm:prSet presAssocID="{357ED4F2-1BC6-41DC-9E8E-9F214FD54E03}" presName="wedge2" presStyleLbl="node1" presStyleIdx="1" presStyleCnt="7" custScaleX="105191"/>
      <dgm:spPr/>
    </dgm:pt>
    <dgm:pt modelId="{B4049156-331D-4A04-A8D2-331A96BAF91D}" type="pres">
      <dgm:prSet presAssocID="{357ED4F2-1BC6-41DC-9E8E-9F214FD54E03}" presName="dummy2a" presStyleCnt="0"/>
      <dgm:spPr/>
    </dgm:pt>
    <dgm:pt modelId="{11E2C4C1-4B41-4481-AF00-1884076CCD8C}" type="pres">
      <dgm:prSet presAssocID="{357ED4F2-1BC6-41DC-9E8E-9F214FD54E03}" presName="dummy2b" presStyleCnt="0"/>
      <dgm:spPr/>
    </dgm:pt>
    <dgm:pt modelId="{53631CF3-4B87-4F08-B54D-870113BB480A}" type="pres">
      <dgm:prSet presAssocID="{357ED4F2-1BC6-41DC-9E8E-9F214FD54E03}" presName="wedge2Tx" presStyleLbl="node1" presStyleIdx="1" presStyleCnt="7">
        <dgm:presLayoutVars>
          <dgm:chMax val="0"/>
          <dgm:chPref val="0"/>
          <dgm:bulletEnabled val="1"/>
        </dgm:presLayoutVars>
      </dgm:prSet>
      <dgm:spPr/>
    </dgm:pt>
    <dgm:pt modelId="{DC3046EC-0670-46E3-BF22-A77DFAB61DCB}" type="pres">
      <dgm:prSet presAssocID="{357ED4F2-1BC6-41DC-9E8E-9F214FD54E03}" presName="wedge3" presStyleLbl="node1" presStyleIdx="2" presStyleCnt="7"/>
      <dgm:spPr/>
    </dgm:pt>
    <dgm:pt modelId="{BC85DE24-242E-459F-80C2-D5C2982E8049}" type="pres">
      <dgm:prSet presAssocID="{357ED4F2-1BC6-41DC-9E8E-9F214FD54E03}" presName="dummy3a" presStyleCnt="0"/>
      <dgm:spPr/>
    </dgm:pt>
    <dgm:pt modelId="{369E6EA6-55DC-4EF8-8A5B-975693C20D3A}" type="pres">
      <dgm:prSet presAssocID="{357ED4F2-1BC6-41DC-9E8E-9F214FD54E03}" presName="dummy3b" presStyleCnt="0"/>
      <dgm:spPr/>
    </dgm:pt>
    <dgm:pt modelId="{792F8439-4D27-441D-8DFC-E8E144D9B4F0}" type="pres">
      <dgm:prSet presAssocID="{357ED4F2-1BC6-41DC-9E8E-9F214FD54E03}" presName="wedge3Tx" presStyleLbl="node1" presStyleIdx="2" presStyleCnt="7">
        <dgm:presLayoutVars>
          <dgm:chMax val="0"/>
          <dgm:chPref val="0"/>
          <dgm:bulletEnabled val="1"/>
        </dgm:presLayoutVars>
      </dgm:prSet>
      <dgm:spPr/>
    </dgm:pt>
    <dgm:pt modelId="{F50B875E-1DC6-4953-A297-0BA268AA7315}" type="pres">
      <dgm:prSet presAssocID="{357ED4F2-1BC6-41DC-9E8E-9F214FD54E03}" presName="wedge4" presStyleLbl="node1" presStyleIdx="3" presStyleCnt="7"/>
      <dgm:spPr/>
    </dgm:pt>
    <dgm:pt modelId="{1C96FB13-52A8-4C03-BCA0-8C534DA1700C}" type="pres">
      <dgm:prSet presAssocID="{357ED4F2-1BC6-41DC-9E8E-9F214FD54E03}" presName="dummy4a" presStyleCnt="0"/>
      <dgm:spPr/>
    </dgm:pt>
    <dgm:pt modelId="{2E46BF24-362A-4509-A062-1B2F75FDAD30}" type="pres">
      <dgm:prSet presAssocID="{357ED4F2-1BC6-41DC-9E8E-9F214FD54E03}" presName="dummy4b" presStyleCnt="0"/>
      <dgm:spPr/>
    </dgm:pt>
    <dgm:pt modelId="{01EF36E8-659E-436E-9566-1E2D4EBC0C7A}" type="pres">
      <dgm:prSet presAssocID="{357ED4F2-1BC6-41DC-9E8E-9F214FD54E03}" presName="wedge4Tx" presStyleLbl="node1" presStyleIdx="3" presStyleCnt="7">
        <dgm:presLayoutVars>
          <dgm:chMax val="0"/>
          <dgm:chPref val="0"/>
          <dgm:bulletEnabled val="1"/>
        </dgm:presLayoutVars>
      </dgm:prSet>
      <dgm:spPr/>
    </dgm:pt>
    <dgm:pt modelId="{3334FA23-D973-4093-9F3A-DC44E6C2A202}" type="pres">
      <dgm:prSet presAssocID="{357ED4F2-1BC6-41DC-9E8E-9F214FD54E03}" presName="wedge5" presStyleLbl="node1" presStyleIdx="4" presStyleCnt="7"/>
      <dgm:spPr/>
    </dgm:pt>
    <dgm:pt modelId="{D3046741-094F-46C5-B748-0561F40F426C}" type="pres">
      <dgm:prSet presAssocID="{357ED4F2-1BC6-41DC-9E8E-9F214FD54E03}" presName="dummy5a" presStyleCnt="0"/>
      <dgm:spPr/>
    </dgm:pt>
    <dgm:pt modelId="{8627D3D5-5BD3-42B2-8497-97DC4F21C858}" type="pres">
      <dgm:prSet presAssocID="{357ED4F2-1BC6-41DC-9E8E-9F214FD54E03}" presName="dummy5b" presStyleCnt="0"/>
      <dgm:spPr/>
    </dgm:pt>
    <dgm:pt modelId="{CE6772DA-9DF9-408F-A558-235CD6C1CD8A}" type="pres">
      <dgm:prSet presAssocID="{357ED4F2-1BC6-41DC-9E8E-9F214FD54E03}" presName="wedge5Tx" presStyleLbl="node1" presStyleIdx="4" presStyleCnt="7">
        <dgm:presLayoutVars>
          <dgm:chMax val="0"/>
          <dgm:chPref val="0"/>
          <dgm:bulletEnabled val="1"/>
        </dgm:presLayoutVars>
      </dgm:prSet>
      <dgm:spPr/>
    </dgm:pt>
    <dgm:pt modelId="{EB4A9A08-A6C5-4557-82B5-EEA54B6F15A6}" type="pres">
      <dgm:prSet presAssocID="{357ED4F2-1BC6-41DC-9E8E-9F214FD54E03}" presName="wedge6" presStyleLbl="node1" presStyleIdx="5" presStyleCnt="7"/>
      <dgm:spPr/>
    </dgm:pt>
    <dgm:pt modelId="{EA1FD8C2-EE0D-4EF5-9165-BD31BD3DC357}" type="pres">
      <dgm:prSet presAssocID="{357ED4F2-1BC6-41DC-9E8E-9F214FD54E03}" presName="dummy6a" presStyleCnt="0"/>
      <dgm:spPr/>
    </dgm:pt>
    <dgm:pt modelId="{DD066060-BF30-4B0C-B8D0-A0604EE528CA}" type="pres">
      <dgm:prSet presAssocID="{357ED4F2-1BC6-41DC-9E8E-9F214FD54E03}" presName="dummy6b" presStyleCnt="0"/>
      <dgm:spPr/>
    </dgm:pt>
    <dgm:pt modelId="{5DB04FAC-48C5-45C3-86C2-3DCBDD2FE7BF}" type="pres">
      <dgm:prSet presAssocID="{357ED4F2-1BC6-41DC-9E8E-9F214FD54E03}" presName="wedge6Tx" presStyleLbl="node1" presStyleIdx="5" presStyleCnt="7">
        <dgm:presLayoutVars>
          <dgm:chMax val="0"/>
          <dgm:chPref val="0"/>
          <dgm:bulletEnabled val="1"/>
        </dgm:presLayoutVars>
      </dgm:prSet>
      <dgm:spPr/>
    </dgm:pt>
    <dgm:pt modelId="{31A7EC0E-8537-485D-98BD-E3F1BD980EA2}" type="pres">
      <dgm:prSet presAssocID="{357ED4F2-1BC6-41DC-9E8E-9F214FD54E03}" presName="wedge7" presStyleLbl="node1" presStyleIdx="6" presStyleCnt="7"/>
      <dgm:spPr/>
    </dgm:pt>
    <dgm:pt modelId="{4A09FDB1-FFED-4F50-9B5A-32B8E6FF73DD}" type="pres">
      <dgm:prSet presAssocID="{357ED4F2-1BC6-41DC-9E8E-9F214FD54E03}" presName="dummy7a" presStyleCnt="0"/>
      <dgm:spPr/>
    </dgm:pt>
    <dgm:pt modelId="{F8AEB4AE-440F-42BA-B123-B5E45761EB97}" type="pres">
      <dgm:prSet presAssocID="{357ED4F2-1BC6-41DC-9E8E-9F214FD54E03}" presName="dummy7b" presStyleCnt="0"/>
      <dgm:spPr/>
    </dgm:pt>
    <dgm:pt modelId="{99A83B06-9BC0-4317-B588-FC2F375CC061}" type="pres">
      <dgm:prSet presAssocID="{357ED4F2-1BC6-41DC-9E8E-9F214FD54E03}" presName="wedge7Tx" presStyleLbl="node1" presStyleIdx="6" presStyleCnt="7">
        <dgm:presLayoutVars>
          <dgm:chMax val="0"/>
          <dgm:chPref val="0"/>
          <dgm:bulletEnabled val="1"/>
        </dgm:presLayoutVars>
      </dgm:prSet>
      <dgm:spPr/>
    </dgm:pt>
    <dgm:pt modelId="{19935BE5-476B-4FE7-87B3-F35A4C4B216C}" type="pres">
      <dgm:prSet presAssocID="{BB55CE53-13DF-4E06-8FA8-7EE236F39F18}" presName="arrowWedge1" presStyleLbl="fgSibTrans2D1" presStyleIdx="0" presStyleCnt="7"/>
      <dgm:spPr/>
    </dgm:pt>
    <dgm:pt modelId="{DFFF4394-5954-412B-B805-C3FA6685BE36}" type="pres">
      <dgm:prSet presAssocID="{244D8971-E933-45BA-A12F-25C75E98806C}" presName="arrowWedge2" presStyleLbl="fgSibTrans2D1" presStyleIdx="1" presStyleCnt="7"/>
      <dgm:spPr/>
    </dgm:pt>
    <dgm:pt modelId="{D832E978-FC4C-436F-9413-261A923E7048}" type="pres">
      <dgm:prSet presAssocID="{770A4F18-E0E6-4B85-9EFF-A993CABFBCDF}" presName="arrowWedge3" presStyleLbl="fgSibTrans2D1" presStyleIdx="2" presStyleCnt="7"/>
      <dgm:spPr/>
    </dgm:pt>
    <dgm:pt modelId="{0B228338-72E7-4BDA-82D4-B4926F46FF65}" type="pres">
      <dgm:prSet presAssocID="{A704C5C7-B9A4-4DB5-9720-C2EC2EA6E4B8}" presName="arrowWedge4" presStyleLbl="fgSibTrans2D1" presStyleIdx="3" presStyleCnt="7"/>
      <dgm:spPr/>
    </dgm:pt>
    <dgm:pt modelId="{21ABC523-44AD-4A49-8972-C648C92189AE}" type="pres">
      <dgm:prSet presAssocID="{E5EA9B66-B028-43B5-AA44-F6A07383D391}" presName="arrowWedge5" presStyleLbl="fgSibTrans2D1" presStyleIdx="4" presStyleCnt="7"/>
      <dgm:spPr/>
    </dgm:pt>
    <dgm:pt modelId="{28D0C9CA-1F0E-43D9-94DD-10BF6FD74EC0}" type="pres">
      <dgm:prSet presAssocID="{15D4B159-6A9B-4ED8-BDAF-86408C4F44C1}" presName="arrowWedge6" presStyleLbl="fgSibTrans2D1" presStyleIdx="5" presStyleCnt="7"/>
      <dgm:spPr/>
    </dgm:pt>
    <dgm:pt modelId="{098AE33C-2C91-4535-9D2C-8DDC9513F56F}" type="pres">
      <dgm:prSet presAssocID="{EC47C736-9F15-4A60-A0E5-8EEC4E5D8729}" presName="arrowWedge7" presStyleLbl="fgSibTrans2D1" presStyleIdx="6" presStyleCnt="7"/>
      <dgm:spPr/>
    </dgm:pt>
  </dgm:ptLst>
  <dgm:cxnLst>
    <dgm:cxn modelId="{2800F80B-C760-4B72-B970-8FA95EDF809B}" srcId="{357ED4F2-1BC6-41DC-9E8E-9F214FD54E03}" destId="{AC7C6553-D4DC-4189-A074-C12A5166F90F}" srcOrd="2" destOrd="0" parTransId="{E1FC96C0-51ED-4986-B4DF-EC2DC9437956}" sibTransId="{770A4F18-E0E6-4B85-9EFF-A993CABFBCDF}"/>
    <dgm:cxn modelId="{4876D718-1E4E-9242-B52C-61E0A444CC93}" type="presOf" srcId="{4DF9517C-095F-488D-B972-EF0C4F11F811}" destId="{5DB04FAC-48C5-45C3-86C2-3DCBDD2FE7BF}" srcOrd="1" destOrd="0" presId="urn:microsoft.com/office/officeart/2005/8/layout/cycle8"/>
    <dgm:cxn modelId="{08FC511E-8DA9-9A45-A448-4B3561E9C496}" type="presOf" srcId="{AC7C6553-D4DC-4189-A074-C12A5166F90F}" destId="{DC3046EC-0670-46E3-BF22-A77DFAB61DCB}" srcOrd="0" destOrd="0" presId="urn:microsoft.com/office/officeart/2005/8/layout/cycle8"/>
    <dgm:cxn modelId="{5F07F121-ACD1-554F-91D8-A2E6DE1B5110}" type="presOf" srcId="{6E835970-8083-4AC4-9314-61FAE9A9EA32}" destId="{4AB4B728-2EE4-45EF-945D-B19F412ECF00}" srcOrd="1" destOrd="0" presId="urn:microsoft.com/office/officeart/2005/8/layout/cycle8"/>
    <dgm:cxn modelId="{6FA09B2B-FE16-C84B-B7D5-955A6E167B5C}" type="presOf" srcId="{AC7C6553-D4DC-4189-A074-C12A5166F90F}" destId="{792F8439-4D27-441D-8DFC-E8E144D9B4F0}" srcOrd="1" destOrd="0" presId="urn:microsoft.com/office/officeart/2005/8/layout/cycle8"/>
    <dgm:cxn modelId="{E850D22C-B495-5143-900E-8D8792997FCF}" type="presOf" srcId="{5013F756-0903-41DD-AC41-82DF721559D1}" destId="{99A83B06-9BC0-4317-B588-FC2F375CC061}" srcOrd="1" destOrd="0" presId="urn:microsoft.com/office/officeart/2005/8/layout/cycle8"/>
    <dgm:cxn modelId="{D81CE32F-30CA-4488-A995-B0A43A3D29EA}" srcId="{357ED4F2-1BC6-41DC-9E8E-9F214FD54E03}" destId="{5013F756-0903-41DD-AC41-82DF721559D1}" srcOrd="6" destOrd="0" parTransId="{2BD19C21-E609-47FB-819D-133EFE065987}" sibTransId="{EC47C736-9F15-4A60-A0E5-8EEC4E5D8729}"/>
    <dgm:cxn modelId="{9BD87E32-F8C9-274E-8E85-FAAADC31735B}" type="presOf" srcId="{6E835970-8083-4AC4-9314-61FAE9A9EA32}" destId="{C51CAADD-8FAF-426E-9DA6-340EBD576AC0}" srcOrd="0" destOrd="0" presId="urn:microsoft.com/office/officeart/2005/8/layout/cycle8"/>
    <dgm:cxn modelId="{4F11F865-908F-4500-B75A-44D4A9D25964}" srcId="{357ED4F2-1BC6-41DC-9E8E-9F214FD54E03}" destId="{628440D6-F75A-4819-AF0D-33D1065A5A74}" srcOrd="4" destOrd="0" parTransId="{176C6EC0-57D5-46BF-BF0B-0CA18D2A19E0}" sibTransId="{E5EA9B66-B028-43B5-AA44-F6A07383D391}"/>
    <dgm:cxn modelId="{48643572-1040-404F-90A7-786077B806D9}" srcId="{357ED4F2-1BC6-41DC-9E8E-9F214FD54E03}" destId="{6E835970-8083-4AC4-9314-61FAE9A9EA32}" srcOrd="0" destOrd="0" parTransId="{9A79BE40-52EE-4BDC-9D84-088575740CF8}" sibTransId="{BB55CE53-13DF-4E06-8FA8-7EE236F39F18}"/>
    <dgm:cxn modelId="{B172EC72-8A7C-9A44-AB96-A39C8E0B9C95}" type="presOf" srcId="{357ED4F2-1BC6-41DC-9E8E-9F214FD54E03}" destId="{1B6BAA23-06E5-4191-88C1-007E76C38192}" srcOrd="0" destOrd="0" presId="urn:microsoft.com/office/officeart/2005/8/layout/cycle8"/>
    <dgm:cxn modelId="{636CA675-182B-45BE-9C77-11C166379229}" srcId="{357ED4F2-1BC6-41DC-9E8E-9F214FD54E03}" destId="{7DBFA3B7-5FA8-4F47-B65B-3CFCA1D76B2E}" srcOrd="1" destOrd="0" parTransId="{B55B42FB-8C21-4EBB-8A99-9850D17C3C95}" sibTransId="{244D8971-E933-45BA-A12F-25C75E98806C}"/>
    <dgm:cxn modelId="{C1B559A2-1F91-9048-B99D-9B19F7D5510E}" type="presOf" srcId="{7DBFA3B7-5FA8-4F47-B65B-3CFCA1D76B2E}" destId="{9BA48B0D-81E5-4145-B047-98E825CBFD79}" srcOrd="0" destOrd="0" presId="urn:microsoft.com/office/officeart/2005/8/layout/cycle8"/>
    <dgm:cxn modelId="{17C072A9-B058-BB44-AF4D-C20E6775D91B}" type="presOf" srcId="{628440D6-F75A-4819-AF0D-33D1065A5A74}" destId="{3334FA23-D973-4093-9F3A-DC44E6C2A202}" srcOrd="0" destOrd="0" presId="urn:microsoft.com/office/officeart/2005/8/layout/cycle8"/>
    <dgm:cxn modelId="{586AE5B0-F04A-44CD-B57B-1AF10671216F}" srcId="{357ED4F2-1BC6-41DC-9E8E-9F214FD54E03}" destId="{FB15FDE3-29CD-4AAC-AFBC-739BCF1C8199}" srcOrd="3" destOrd="0" parTransId="{F1F3C6AE-F39B-453D-9046-AACFBC3C2328}" sibTransId="{A704C5C7-B9A4-4DB5-9720-C2EC2EA6E4B8}"/>
    <dgm:cxn modelId="{79C38DBA-CDA9-764A-9118-0599C40477AA}" type="presOf" srcId="{FB15FDE3-29CD-4AAC-AFBC-739BCF1C8199}" destId="{01EF36E8-659E-436E-9566-1E2D4EBC0C7A}" srcOrd="1" destOrd="0" presId="urn:microsoft.com/office/officeart/2005/8/layout/cycle8"/>
    <dgm:cxn modelId="{9B8428C6-1F01-2D4E-AAF3-9BFECE4DE0CC}" type="presOf" srcId="{FB15FDE3-29CD-4AAC-AFBC-739BCF1C8199}" destId="{F50B875E-1DC6-4953-A297-0BA268AA7315}" srcOrd="0" destOrd="0" presId="urn:microsoft.com/office/officeart/2005/8/layout/cycle8"/>
    <dgm:cxn modelId="{62C16CD4-5772-CA49-9F55-8520809E55D1}" type="presOf" srcId="{628440D6-F75A-4819-AF0D-33D1065A5A74}" destId="{CE6772DA-9DF9-408F-A558-235CD6C1CD8A}" srcOrd="1" destOrd="0" presId="urn:microsoft.com/office/officeart/2005/8/layout/cycle8"/>
    <dgm:cxn modelId="{A162C8D6-AF1F-5947-9896-496B14A33DB4}" type="presOf" srcId="{5013F756-0903-41DD-AC41-82DF721559D1}" destId="{31A7EC0E-8537-485D-98BD-E3F1BD980EA2}" srcOrd="0" destOrd="0" presId="urn:microsoft.com/office/officeart/2005/8/layout/cycle8"/>
    <dgm:cxn modelId="{87D629DA-8FB7-7D40-8D97-397AB031D76D}" type="presOf" srcId="{7DBFA3B7-5FA8-4F47-B65B-3CFCA1D76B2E}" destId="{53631CF3-4B87-4F08-B54D-870113BB480A}" srcOrd="1" destOrd="0" presId="urn:microsoft.com/office/officeart/2005/8/layout/cycle8"/>
    <dgm:cxn modelId="{4B398EEC-272F-CA4C-B167-2889711A2105}" type="presOf" srcId="{4DF9517C-095F-488D-B972-EF0C4F11F811}" destId="{EB4A9A08-A6C5-4557-82B5-EEA54B6F15A6}" srcOrd="0" destOrd="0" presId="urn:microsoft.com/office/officeart/2005/8/layout/cycle8"/>
    <dgm:cxn modelId="{CB03F4F7-C5F4-49A9-8CB0-864091A0A4E3}" srcId="{357ED4F2-1BC6-41DC-9E8E-9F214FD54E03}" destId="{4DF9517C-095F-488D-B972-EF0C4F11F811}" srcOrd="5" destOrd="0" parTransId="{2469E26F-0C41-40AF-B381-57F2DE78FE6D}" sibTransId="{15D4B159-6A9B-4ED8-BDAF-86408C4F44C1}"/>
    <dgm:cxn modelId="{5532B425-D0A5-4041-B601-C33C45042FE8}" type="presParOf" srcId="{1B6BAA23-06E5-4191-88C1-007E76C38192}" destId="{C51CAADD-8FAF-426E-9DA6-340EBD576AC0}" srcOrd="0" destOrd="0" presId="urn:microsoft.com/office/officeart/2005/8/layout/cycle8"/>
    <dgm:cxn modelId="{E8C54C4E-AC82-D946-B5E4-A3320FA928CC}" type="presParOf" srcId="{1B6BAA23-06E5-4191-88C1-007E76C38192}" destId="{235CCAA4-96FF-4887-845F-D3551F6C6C3E}" srcOrd="1" destOrd="0" presId="urn:microsoft.com/office/officeart/2005/8/layout/cycle8"/>
    <dgm:cxn modelId="{5CACBFFA-8413-4A43-902A-FF43A8F21689}" type="presParOf" srcId="{1B6BAA23-06E5-4191-88C1-007E76C38192}" destId="{2479D26D-FFB6-45A4-A337-66C2011DCECC}" srcOrd="2" destOrd="0" presId="urn:microsoft.com/office/officeart/2005/8/layout/cycle8"/>
    <dgm:cxn modelId="{55102E7C-BFFD-2749-823D-55F321ED78A1}" type="presParOf" srcId="{1B6BAA23-06E5-4191-88C1-007E76C38192}" destId="{4AB4B728-2EE4-45EF-945D-B19F412ECF00}" srcOrd="3" destOrd="0" presId="urn:microsoft.com/office/officeart/2005/8/layout/cycle8"/>
    <dgm:cxn modelId="{2107C5E0-D6A8-F24C-B499-841A0B360CD4}" type="presParOf" srcId="{1B6BAA23-06E5-4191-88C1-007E76C38192}" destId="{9BA48B0D-81E5-4145-B047-98E825CBFD79}" srcOrd="4" destOrd="0" presId="urn:microsoft.com/office/officeart/2005/8/layout/cycle8"/>
    <dgm:cxn modelId="{D26B195D-6DCD-674D-B1B6-9EED2C1B3524}" type="presParOf" srcId="{1B6BAA23-06E5-4191-88C1-007E76C38192}" destId="{B4049156-331D-4A04-A8D2-331A96BAF91D}" srcOrd="5" destOrd="0" presId="urn:microsoft.com/office/officeart/2005/8/layout/cycle8"/>
    <dgm:cxn modelId="{96953F93-6779-C046-AF29-9E4078C7A52A}" type="presParOf" srcId="{1B6BAA23-06E5-4191-88C1-007E76C38192}" destId="{11E2C4C1-4B41-4481-AF00-1884076CCD8C}" srcOrd="6" destOrd="0" presId="urn:microsoft.com/office/officeart/2005/8/layout/cycle8"/>
    <dgm:cxn modelId="{95E33CBF-4C00-C043-8154-9AC15FD18079}" type="presParOf" srcId="{1B6BAA23-06E5-4191-88C1-007E76C38192}" destId="{53631CF3-4B87-4F08-B54D-870113BB480A}" srcOrd="7" destOrd="0" presId="urn:microsoft.com/office/officeart/2005/8/layout/cycle8"/>
    <dgm:cxn modelId="{0E61CE4F-CE9E-C94F-A560-C394614F37AC}" type="presParOf" srcId="{1B6BAA23-06E5-4191-88C1-007E76C38192}" destId="{DC3046EC-0670-46E3-BF22-A77DFAB61DCB}" srcOrd="8" destOrd="0" presId="urn:microsoft.com/office/officeart/2005/8/layout/cycle8"/>
    <dgm:cxn modelId="{C03C1061-15CD-854E-B220-7A71D2D3C948}" type="presParOf" srcId="{1B6BAA23-06E5-4191-88C1-007E76C38192}" destId="{BC85DE24-242E-459F-80C2-D5C2982E8049}" srcOrd="9" destOrd="0" presId="urn:microsoft.com/office/officeart/2005/8/layout/cycle8"/>
    <dgm:cxn modelId="{71A7D323-BABA-3E43-810C-747124328236}" type="presParOf" srcId="{1B6BAA23-06E5-4191-88C1-007E76C38192}" destId="{369E6EA6-55DC-4EF8-8A5B-975693C20D3A}" srcOrd="10" destOrd="0" presId="urn:microsoft.com/office/officeart/2005/8/layout/cycle8"/>
    <dgm:cxn modelId="{33870B89-42DF-DA46-A0D5-E884041F18C6}" type="presParOf" srcId="{1B6BAA23-06E5-4191-88C1-007E76C38192}" destId="{792F8439-4D27-441D-8DFC-E8E144D9B4F0}" srcOrd="11" destOrd="0" presId="urn:microsoft.com/office/officeart/2005/8/layout/cycle8"/>
    <dgm:cxn modelId="{E84AF2CA-04D8-CB4F-A56E-B4CB4DEBCD22}" type="presParOf" srcId="{1B6BAA23-06E5-4191-88C1-007E76C38192}" destId="{F50B875E-1DC6-4953-A297-0BA268AA7315}" srcOrd="12" destOrd="0" presId="urn:microsoft.com/office/officeart/2005/8/layout/cycle8"/>
    <dgm:cxn modelId="{92587677-A98C-7641-9295-2329F2A0DB41}" type="presParOf" srcId="{1B6BAA23-06E5-4191-88C1-007E76C38192}" destId="{1C96FB13-52A8-4C03-BCA0-8C534DA1700C}" srcOrd="13" destOrd="0" presId="urn:microsoft.com/office/officeart/2005/8/layout/cycle8"/>
    <dgm:cxn modelId="{1E4B6F2B-4B66-CB43-9888-1F4F879D86B9}" type="presParOf" srcId="{1B6BAA23-06E5-4191-88C1-007E76C38192}" destId="{2E46BF24-362A-4509-A062-1B2F75FDAD30}" srcOrd="14" destOrd="0" presId="urn:microsoft.com/office/officeart/2005/8/layout/cycle8"/>
    <dgm:cxn modelId="{C5F8CBBB-817B-814F-878B-47E1C7DD7BBF}" type="presParOf" srcId="{1B6BAA23-06E5-4191-88C1-007E76C38192}" destId="{01EF36E8-659E-436E-9566-1E2D4EBC0C7A}" srcOrd="15" destOrd="0" presId="urn:microsoft.com/office/officeart/2005/8/layout/cycle8"/>
    <dgm:cxn modelId="{D53079FB-D90C-9648-9A1A-A7178D456FA7}" type="presParOf" srcId="{1B6BAA23-06E5-4191-88C1-007E76C38192}" destId="{3334FA23-D973-4093-9F3A-DC44E6C2A202}" srcOrd="16" destOrd="0" presId="urn:microsoft.com/office/officeart/2005/8/layout/cycle8"/>
    <dgm:cxn modelId="{ADC5A2A8-CF22-7F42-ACBB-7779C7FA2629}" type="presParOf" srcId="{1B6BAA23-06E5-4191-88C1-007E76C38192}" destId="{D3046741-094F-46C5-B748-0561F40F426C}" srcOrd="17" destOrd="0" presId="urn:microsoft.com/office/officeart/2005/8/layout/cycle8"/>
    <dgm:cxn modelId="{4050085F-72A8-034F-98B0-2038FCED6531}" type="presParOf" srcId="{1B6BAA23-06E5-4191-88C1-007E76C38192}" destId="{8627D3D5-5BD3-42B2-8497-97DC4F21C858}" srcOrd="18" destOrd="0" presId="urn:microsoft.com/office/officeart/2005/8/layout/cycle8"/>
    <dgm:cxn modelId="{B6CE588C-C1C5-8041-B5E8-F0789ACCDA35}" type="presParOf" srcId="{1B6BAA23-06E5-4191-88C1-007E76C38192}" destId="{CE6772DA-9DF9-408F-A558-235CD6C1CD8A}" srcOrd="19" destOrd="0" presId="urn:microsoft.com/office/officeart/2005/8/layout/cycle8"/>
    <dgm:cxn modelId="{457268B1-BB9B-D746-AD2C-F8763F91A524}" type="presParOf" srcId="{1B6BAA23-06E5-4191-88C1-007E76C38192}" destId="{EB4A9A08-A6C5-4557-82B5-EEA54B6F15A6}" srcOrd="20" destOrd="0" presId="urn:microsoft.com/office/officeart/2005/8/layout/cycle8"/>
    <dgm:cxn modelId="{09EA8901-232F-C747-A87E-B34E4DFE8E74}" type="presParOf" srcId="{1B6BAA23-06E5-4191-88C1-007E76C38192}" destId="{EA1FD8C2-EE0D-4EF5-9165-BD31BD3DC357}" srcOrd="21" destOrd="0" presId="urn:microsoft.com/office/officeart/2005/8/layout/cycle8"/>
    <dgm:cxn modelId="{610A7CB5-8486-E440-BF8F-CAB9CFB40FD2}" type="presParOf" srcId="{1B6BAA23-06E5-4191-88C1-007E76C38192}" destId="{DD066060-BF30-4B0C-B8D0-A0604EE528CA}" srcOrd="22" destOrd="0" presId="urn:microsoft.com/office/officeart/2005/8/layout/cycle8"/>
    <dgm:cxn modelId="{D08C0732-D53C-6844-9E9B-8FE534C72749}" type="presParOf" srcId="{1B6BAA23-06E5-4191-88C1-007E76C38192}" destId="{5DB04FAC-48C5-45C3-86C2-3DCBDD2FE7BF}" srcOrd="23" destOrd="0" presId="urn:microsoft.com/office/officeart/2005/8/layout/cycle8"/>
    <dgm:cxn modelId="{F2813BD5-FB54-924A-86AB-F9EAE0E4C72F}" type="presParOf" srcId="{1B6BAA23-06E5-4191-88C1-007E76C38192}" destId="{31A7EC0E-8537-485D-98BD-E3F1BD980EA2}" srcOrd="24" destOrd="0" presId="urn:microsoft.com/office/officeart/2005/8/layout/cycle8"/>
    <dgm:cxn modelId="{20326708-B528-524C-94C3-1D4F41A02B01}" type="presParOf" srcId="{1B6BAA23-06E5-4191-88C1-007E76C38192}" destId="{4A09FDB1-FFED-4F50-9B5A-32B8E6FF73DD}" srcOrd="25" destOrd="0" presId="urn:microsoft.com/office/officeart/2005/8/layout/cycle8"/>
    <dgm:cxn modelId="{22CE6DAC-E4A7-174E-BB23-A00BA94F10F7}" type="presParOf" srcId="{1B6BAA23-06E5-4191-88C1-007E76C38192}" destId="{F8AEB4AE-440F-42BA-B123-B5E45761EB97}" srcOrd="26" destOrd="0" presId="urn:microsoft.com/office/officeart/2005/8/layout/cycle8"/>
    <dgm:cxn modelId="{9231EE19-29BC-A848-B82F-8F683D71BF53}" type="presParOf" srcId="{1B6BAA23-06E5-4191-88C1-007E76C38192}" destId="{99A83B06-9BC0-4317-B588-FC2F375CC061}" srcOrd="27" destOrd="0" presId="urn:microsoft.com/office/officeart/2005/8/layout/cycle8"/>
    <dgm:cxn modelId="{295633F4-2726-3448-AF46-23EFD6A03520}" type="presParOf" srcId="{1B6BAA23-06E5-4191-88C1-007E76C38192}" destId="{19935BE5-476B-4FE7-87B3-F35A4C4B216C}" srcOrd="28" destOrd="0" presId="urn:microsoft.com/office/officeart/2005/8/layout/cycle8"/>
    <dgm:cxn modelId="{4EBB697C-EC18-A244-8EB1-AA41D814DAB9}" type="presParOf" srcId="{1B6BAA23-06E5-4191-88C1-007E76C38192}" destId="{DFFF4394-5954-412B-B805-C3FA6685BE36}" srcOrd="29" destOrd="0" presId="urn:microsoft.com/office/officeart/2005/8/layout/cycle8"/>
    <dgm:cxn modelId="{B9C56AE0-307D-A846-BF1C-41CCED8101A7}" type="presParOf" srcId="{1B6BAA23-06E5-4191-88C1-007E76C38192}" destId="{D832E978-FC4C-436F-9413-261A923E7048}" srcOrd="30" destOrd="0" presId="urn:microsoft.com/office/officeart/2005/8/layout/cycle8"/>
    <dgm:cxn modelId="{9457EB5B-0A21-A141-84A5-68F21855858A}" type="presParOf" srcId="{1B6BAA23-06E5-4191-88C1-007E76C38192}" destId="{0B228338-72E7-4BDA-82D4-B4926F46FF65}" srcOrd="31" destOrd="0" presId="urn:microsoft.com/office/officeart/2005/8/layout/cycle8"/>
    <dgm:cxn modelId="{2D3BB1B4-EDAA-D148-ABD8-3E463240C3E9}" type="presParOf" srcId="{1B6BAA23-06E5-4191-88C1-007E76C38192}" destId="{21ABC523-44AD-4A49-8972-C648C92189AE}" srcOrd="32" destOrd="0" presId="urn:microsoft.com/office/officeart/2005/8/layout/cycle8"/>
    <dgm:cxn modelId="{2812321E-9C93-C740-AC4E-0A1554E712E1}" type="presParOf" srcId="{1B6BAA23-06E5-4191-88C1-007E76C38192}" destId="{28D0C9CA-1F0E-43D9-94DD-10BF6FD74EC0}" srcOrd="33" destOrd="0" presId="urn:microsoft.com/office/officeart/2005/8/layout/cycle8"/>
    <dgm:cxn modelId="{8E1847EA-9FAA-9A4E-9F32-73BBD8851DD4}" type="presParOf" srcId="{1B6BAA23-06E5-4191-88C1-007E76C38192}" destId="{098AE33C-2C91-4535-9D2C-8DDC9513F56F}"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CAADD-8FAF-426E-9DA6-340EBD576AC0}">
      <dsp:nvSpPr>
        <dsp:cNvPr id="0" name=""/>
        <dsp:cNvSpPr/>
      </dsp:nvSpPr>
      <dsp:spPr>
        <a:xfrm>
          <a:off x="1324220" y="400549"/>
          <a:ext cx="5515758" cy="5515758"/>
        </a:xfrm>
        <a:prstGeom prst="pie">
          <a:avLst>
            <a:gd name="adj1" fmla="val 16200000"/>
            <a:gd name="adj2" fmla="val 192857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Tunde </a:t>
          </a:r>
          <a:r>
            <a:rPr lang="en-US" sz="1200" kern="1200" dirty="0" err="1"/>
            <a:t>Adleke</a:t>
          </a:r>
          <a:r>
            <a:rPr lang="en-US" sz="1200" kern="1200" dirty="0"/>
            <a:t> – “</a:t>
          </a:r>
          <a:r>
            <a:rPr lang="en-US" sz="1200" kern="1200" dirty="0" err="1"/>
            <a:t>Slavocentric</a:t>
          </a:r>
          <a:r>
            <a:rPr lang="en-US" sz="1200" kern="1200" dirty="0"/>
            <a:t>” – Culture constructed in resistance </a:t>
          </a:r>
        </a:p>
      </dsp:txBody>
      <dsp:txXfrm>
        <a:off x="4221963" y="912726"/>
        <a:ext cx="1313275" cy="1050620"/>
      </dsp:txXfrm>
    </dsp:sp>
    <dsp:sp modelId="{9BA48B0D-81E5-4145-B047-98E825CBFD79}">
      <dsp:nvSpPr>
        <dsp:cNvPr id="0" name=""/>
        <dsp:cNvSpPr/>
      </dsp:nvSpPr>
      <dsp:spPr>
        <a:xfrm>
          <a:off x="1251975" y="489195"/>
          <a:ext cx="5802081" cy="5515758"/>
        </a:xfrm>
        <a:prstGeom prst="pie">
          <a:avLst>
            <a:gd name="adj1" fmla="val 19285716"/>
            <a:gd name="adj2" fmla="val 771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err="1"/>
            <a:t>Herskovitz</a:t>
          </a:r>
          <a:r>
            <a:rPr lang="en-US" sz="1200" kern="1200" dirty="0"/>
            <a:t> &amp; Frazier : African Culture Survived?</a:t>
          </a:r>
        </a:p>
      </dsp:txBody>
      <dsp:txXfrm>
        <a:off x="5192555" y="2488657"/>
        <a:ext cx="1588665" cy="919293"/>
      </dsp:txXfrm>
    </dsp:sp>
    <dsp:sp modelId="{DC3046EC-0670-46E3-BF22-A77DFAB61DCB}">
      <dsp:nvSpPr>
        <dsp:cNvPr id="0" name=""/>
        <dsp:cNvSpPr/>
      </dsp:nvSpPr>
      <dsp:spPr>
        <a:xfrm>
          <a:off x="1369528" y="600823"/>
          <a:ext cx="5515758" cy="5515758"/>
        </a:xfrm>
        <a:prstGeom prst="pie">
          <a:avLst>
            <a:gd name="adj1" fmla="val 771428"/>
            <a:gd name="adj2" fmla="val 385714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Walker &amp; Gilroy: Historiography, The Black Atlantic</a:t>
          </a:r>
        </a:p>
      </dsp:txBody>
      <dsp:txXfrm>
        <a:off x="4911432" y="3867597"/>
        <a:ext cx="1313275" cy="1017788"/>
      </dsp:txXfrm>
    </dsp:sp>
    <dsp:sp modelId="{F50B875E-1DC6-4953-A297-0BA268AA7315}">
      <dsp:nvSpPr>
        <dsp:cNvPr id="0" name=""/>
        <dsp:cNvSpPr/>
      </dsp:nvSpPr>
      <dsp:spPr>
        <a:xfrm>
          <a:off x="1267092" y="650071"/>
          <a:ext cx="5515758" cy="5515758"/>
        </a:xfrm>
        <a:prstGeom prst="pie">
          <a:avLst>
            <a:gd name="adj1" fmla="val 3857226"/>
            <a:gd name="adj2" fmla="val 69428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Holloway &amp; Asante: Africanisms and Afrocentricity, Negritude </a:t>
          </a:r>
        </a:p>
      </dsp:txBody>
      <dsp:txXfrm>
        <a:off x="3384749" y="4983881"/>
        <a:ext cx="1280443" cy="919293"/>
      </dsp:txXfrm>
    </dsp:sp>
    <dsp:sp modelId="{3334FA23-D973-4093-9F3A-DC44E6C2A202}">
      <dsp:nvSpPr>
        <dsp:cNvPr id="0" name=""/>
        <dsp:cNvSpPr/>
      </dsp:nvSpPr>
      <dsp:spPr>
        <a:xfrm>
          <a:off x="1164657" y="600823"/>
          <a:ext cx="5515758" cy="5515758"/>
        </a:xfrm>
        <a:prstGeom prst="pie">
          <a:avLst>
            <a:gd name="adj1" fmla="val 6942858"/>
            <a:gd name="adj2" fmla="val 100285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DuBois: Double Consciousness – “Ever-twoness”</a:t>
          </a:r>
        </a:p>
      </dsp:txBody>
      <dsp:txXfrm>
        <a:off x="1825234" y="3867597"/>
        <a:ext cx="1313275" cy="1017788"/>
      </dsp:txXfrm>
    </dsp:sp>
    <dsp:sp modelId="{EB4A9A08-A6C5-4557-82B5-EEA54B6F15A6}">
      <dsp:nvSpPr>
        <dsp:cNvPr id="0" name=""/>
        <dsp:cNvSpPr/>
      </dsp:nvSpPr>
      <dsp:spPr>
        <a:xfrm>
          <a:off x="1139048" y="489195"/>
          <a:ext cx="5515758" cy="5515758"/>
        </a:xfrm>
        <a:prstGeom prst="pie">
          <a:avLst>
            <a:gd name="adj1" fmla="val 10028574"/>
            <a:gd name="adj2" fmla="val 131142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 Coates:</a:t>
          </a:r>
        </a:p>
        <a:p>
          <a:pPr marL="0" lvl="0" indent="0" algn="ctr" defTabSz="533400">
            <a:lnSpc>
              <a:spcPct val="90000"/>
            </a:lnSpc>
            <a:spcBef>
              <a:spcPct val="0"/>
            </a:spcBef>
            <a:spcAft>
              <a:spcPct val="35000"/>
            </a:spcAft>
            <a:buNone/>
          </a:pPr>
          <a:r>
            <a:rPr lang="en-US" sz="1200" kern="1200" dirty="0"/>
            <a:t> The Black Body </a:t>
          </a:r>
        </a:p>
      </dsp:txBody>
      <dsp:txXfrm>
        <a:off x="1398420" y="2488657"/>
        <a:ext cx="1510267" cy="919293"/>
      </dsp:txXfrm>
    </dsp:sp>
    <dsp:sp modelId="{31A7EC0E-8537-485D-98BD-E3F1BD980EA2}">
      <dsp:nvSpPr>
        <dsp:cNvPr id="0" name=""/>
        <dsp:cNvSpPr/>
      </dsp:nvSpPr>
      <dsp:spPr>
        <a:xfrm>
          <a:off x="1209965" y="400549"/>
          <a:ext cx="5515758" cy="5515758"/>
        </a:xfrm>
        <a:prstGeom prst="pie">
          <a:avLst>
            <a:gd name="adj1" fmla="val 13114284"/>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err="1"/>
            <a:t>Guiner</a:t>
          </a:r>
          <a:r>
            <a:rPr lang="en-US" sz="1200" kern="1200" dirty="0"/>
            <a:t>: Race is a Canary in the Coal Mine, or an indicator not a pathology.</a:t>
          </a:r>
        </a:p>
      </dsp:txBody>
      <dsp:txXfrm>
        <a:off x="2514704" y="912726"/>
        <a:ext cx="1313275" cy="1050620"/>
      </dsp:txXfrm>
    </dsp:sp>
    <dsp:sp modelId="{19935BE5-476B-4FE7-87B3-F35A4C4B216C}">
      <dsp:nvSpPr>
        <dsp:cNvPr id="0" name=""/>
        <dsp:cNvSpPr/>
      </dsp:nvSpPr>
      <dsp:spPr>
        <a:xfrm>
          <a:off x="982493" y="59097"/>
          <a:ext cx="6198661" cy="6198661"/>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FFF4394-5954-412B-B805-C3FA6685BE36}">
      <dsp:nvSpPr>
        <dsp:cNvPr id="0" name=""/>
        <dsp:cNvSpPr/>
      </dsp:nvSpPr>
      <dsp:spPr>
        <a:xfrm>
          <a:off x="1052921" y="148136"/>
          <a:ext cx="6198661" cy="6198661"/>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832E978-FC4C-436F-9413-261A923E7048}">
      <dsp:nvSpPr>
        <dsp:cNvPr id="0" name=""/>
        <dsp:cNvSpPr/>
      </dsp:nvSpPr>
      <dsp:spPr>
        <a:xfrm>
          <a:off x="1028156" y="259505"/>
          <a:ext cx="6198661" cy="6198661"/>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B228338-72E7-4BDA-82D4-B4926F46FF65}">
      <dsp:nvSpPr>
        <dsp:cNvPr id="0" name=""/>
        <dsp:cNvSpPr/>
      </dsp:nvSpPr>
      <dsp:spPr>
        <a:xfrm>
          <a:off x="925640" y="308475"/>
          <a:ext cx="6198661" cy="6198661"/>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1ABC523-44AD-4A49-8972-C648C92189AE}">
      <dsp:nvSpPr>
        <dsp:cNvPr id="0" name=""/>
        <dsp:cNvSpPr/>
      </dsp:nvSpPr>
      <dsp:spPr>
        <a:xfrm>
          <a:off x="823125" y="259505"/>
          <a:ext cx="6198661" cy="6198661"/>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8D0C9CA-1F0E-43D9-94DD-10BF6FD74EC0}">
      <dsp:nvSpPr>
        <dsp:cNvPr id="0" name=""/>
        <dsp:cNvSpPr/>
      </dsp:nvSpPr>
      <dsp:spPr>
        <a:xfrm>
          <a:off x="797425" y="148136"/>
          <a:ext cx="6198661" cy="6198661"/>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98AE33C-2C91-4535-9D2C-8DDC9513F56F}">
      <dsp:nvSpPr>
        <dsp:cNvPr id="0" name=""/>
        <dsp:cNvSpPr/>
      </dsp:nvSpPr>
      <dsp:spPr>
        <a:xfrm>
          <a:off x="868788" y="59097"/>
          <a:ext cx="6198661" cy="6198661"/>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D0A04-A6A9-480D-8A63-95BF4F5CF271}">
      <dsp:nvSpPr>
        <dsp:cNvPr id="0" name=""/>
        <dsp:cNvSpPr/>
      </dsp:nvSpPr>
      <dsp:spPr>
        <a:xfrm>
          <a:off x="1079" y="331209"/>
          <a:ext cx="2525739" cy="2115142"/>
        </a:xfrm>
        <a:prstGeom prst="roundRect">
          <a:avLst>
            <a:gd name="adj" fmla="val 10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chemeClr val="tx1"/>
              </a:solidFill>
            </a:rPr>
            <a:t>Marable’s</a:t>
          </a:r>
          <a:r>
            <a:rPr lang="en-US" sz="1500" kern="1200" dirty="0">
              <a:solidFill>
                <a:schemeClr val="tx1"/>
              </a:solidFill>
            </a:rPr>
            <a:t> conceptualization is Informed by WEB </a:t>
          </a:r>
          <a:r>
            <a:rPr lang="en-US" sz="1500" kern="1200" dirty="0" err="1">
              <a:solidFill>
                <a:schemeClr val="tx1"/>
              </a:solidFill>
            </a:rPr>
            <a:t>DuBois</a:t>
          </a:r>
          <a:r>
            <a:rPr lang="en-US" sz="1500" kern="1200" dirty="0">
              <a:solidFill>
                <a:schemeClr val="tx1"/>
              </a:solidFill>
            </a:rPr>
            <a:t>’ </a:t>
          </a:r>
          <a:r>
            <a:rPr lang="en-US" sz="1500" u="sng" kern="1200" dirty="0">
              <a:solidFill>
                <a:schemeClr val="tx1"/>
              </a:solidFill>
            </a:rPr>
            <a:t>Black Reconstruction (1935)</a:t>
          </a:r>
          <a:r>
            <a:rPr lang="en-US" sz="1500" kern="1200" dirty="0">
              <a:solidFill>
                <a:schemeClr val="tx1"/>
              </a:solidFill>
            </a:rPr>
            <a:t>  </a:t>
          </a:r>
          <a:r>
            <a:rPr lang="en-US" sz="1500" i="1" kern="1200" dirty="0">
              <a:solidFill>
                <a:schemeClr val="tx1"/>
              </a:solidFill>
            </a:rPr>
            <a:t>(Black Reconstruction rewrites the history of Reconstruction  to combat the “propaganda” of history that helps </a:t>
          </a:r>
          <a:r>
            <a:rPr lang="en-US" sz="1500" i="1" kern="1200" dirty="0" err="1">
              <a:solidFill>
                <a:schemeClr val="tx1"/>
              </a:solidFill>
            </a:rPr>
            <a:t>est</a:t>
          </a:r>
          <a:r>
            <a:rPr lang="en-US" sz="1500" i="1" kern="1200" dirty="0">
              <a:solidFill>
                <a:schemeClr val="tx1"/>
              </a:solidFill>
            </a:rPr>
            <a:t> Jim Crow)</a:t>
          </a:r>
        </a:p>
      </dsp:txBody>
      <dsp:txXfrm>
        <a:off x="63029" y="393159"/>
        <a:ext cx="2401839" cy="1991242"/>
      </dsp:txXfrm>
    </dsp:sp>
    <dsp:sp modelId="{006CCEAF-3427-47E6-9F63-3F67F4E295F2}">
      <dsp:nvSpPr>
        <dsp:cNvPr id="0" name=""/>
        <dsp:cNvSpPr/>
      </dsp:nvSpPr>
      <dsp:spPr>
        <a:xfrm>
          <a:off x="3158254" y="331209"/>
          <a:ext cx="2525739" cy="1262869"/>
        </a:xfrm>
        <a:prstGeom prst="roundRect">
          <a:avLst>
            <a:gd name="adj" fmla="val 10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R1 – “The first was developed in…” </a:t>
          </a:r>
        </a:p>
      </dsp:txBody>
      <dsp:txXfrm>
        <a:off x="3195242" y="368197"/>
        <a:ext cx="2451763" cy="1188893"/>
      </dsp:txXfrm>
    </dsp:sp>
    <dsp:sp modelId="{044F57C4-2016-47AB-A553-181BA4ACB54A}">
      <dsp:nvSpPr>
        <dsp:cNvPr id="0" name=""/>
        <dsp:cNvSpPr/>
      </dsp:nvSpPr>
      <dsp:spPr>
        <a:xfrm>
          <a:off x="3410828" y="1594079"/>
          <a:ext cx="252573" cy="947152"/>
        </a:xfrm>
        <a:custGeom>
          <a:avLst/>
          <a:gdLst/>
          <a:ahLst/>
          <a:cxnLst/>
          <a:rect l="0" t="0" r="0" b="0"/>
          <a:pathLst>
            <a:path>
              <a:moveTo>
                <a:pt x="0" y="0"/>
              </a:moveTo>
              <a:lnTo>
                <a:pt x="0" y="947152"/>
              </a:lnTo>
              <a:lnTo>
                <a:pt x="252573" y="947152"/>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9C1B99-AE16-42E2-BB53-29669390647A}">
      <dsp:nvSpPr>
        <dsp:cNvPr id="0" name=""/>
        <dsp:cNvSpPr/>
      </dsp:nvSpPr>
      <dsp:spPr>
        <a:xfrm>
          <a:off x="3663402" y="1909796"/>
          <a:ext cx="2020591" cy="1262869"/>
        </a:xfrm>
        <a:prstGeom prst="roundRect">
          <a:avLst>
            <a:gd name="adj" fmla="val 10000"/>
          </a:avLst>
        </a:prstGeom>
        <a:solidFill>
          <a:schemeClr val="lt1">
            <a:alpha val="90000"/>
            <a:hueOff val="0"/>
            <a:satOff val="0"/>
            <a:lumOff val="0"/>
            <a:alphaOff val="0"/>
          </a:schemeClr>
        </a:solidFill>
        <a:ln w="57150" cap="flat" cmpd="sng" algn="ctr">
          <a:solidFill>
            <a:srgbClr val="C0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Massive Conflicts: </a:t>
          </a:r>
          <a:r>
            <a:rPr lang="en-US" sz="1300" kern="1200" dirty="0"/>
            <a:t>“Concerning the status of Blacks before [and including] the Civil War”(1861-65). </a:t>
          </a:r>
        </a:p>
      </dsp:txBody>
      <dsp:txXfrm>
        <a:off x="3700390" y="1946784"/>
        <a:ext cx="1946615" cy="1188893"/>
      </dsp:txXfrm>
    </dsp:sp>
    <dsp:sp modelId="{AA714B2E-206D-4E8E-97CF-92AF8B86A7D6}">
      <dsp:nvSpPr>
        <dsp:cNvPr id="0" name=""/>
        <dsp:cNvSpPr/>
      </dsp:nvSpPr>
      <dsp:spPr>
        <a:xfrm>
          <a:off x="3410828" y="1594079"/>
          <a:ext cx="252573" cy="2525739"/>
        </a:xfrm>
        <a:custGeom>
          <a:avLst/>
          <a:gdLst/>
          <a:ahLst/>
          <a:cxnLst/>
          <a:rect l="0" t="0" r="0" b="0"/>
          <a:pathLst>
            <a:path>
              <a:moveTo>
                <a:pt x="0" y="0"/>
              </a:moveTo>
              <a:lnTo>
                <a:pt x="0" y="2525739"/>
              </a:lnTo>
              <a:lnTo>
                <a:pt x="252573" y="2525739"/>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1F5517-ED89-40CD-91B2-C30C44214E25}">
      <dsp:nvSpPr>
        <dsp:cNvPr id="0" name=""/>
        <dsp:cNvSpPr/>
      </dsp:nvSpPr>
      <dsp:spPr>
        <a:xfrm>
          <a:off x="3663402" y="3488384"/>
          <a:ext cx="2020591" cy="1262869"/>
        </a:xfrm>
        <a:prstGeom prst="roundRect">
          <a:avLst>
            <a:gd name="adj" fmla="val 10000"/>
          </a:avLst>
        </a:prstGeom>
        <a:solidFill>
          <a:schemeClr val="lt1">
            <a:alpha val="90000"/>
            <a:hueOff val="0"/>
            <a:satOff val="0"/>
            <a:lumOff val="0"/>
            <a:alphaOff val="0"/>
          </a:schemeClr>
        </a:solidFill>
        <a:ln w="57150" cap="flat" cmpd="sng" algn="ctr">
          <a:solidFill>
            <a:srgbClr val="7030A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Fruition: </a:t>
          </a:r>
          <a:r>
            <a:rPr lang="en-US" sz="1300" kern="1200" dirty="0"/>
            <a:t>“During the 12 yr. period of Reconstruction” (1865-77). Change in public policy related to Blacks (13-15</a:t>
          </a:r>
          <a:r>
            <a:rPr lang="en-US" sz="1300" kern="1200" baseline="30000" dirty="0"/>
            <a:t>th</a:t>
          </a:r>
          <a:r>
            <a:rPr lang="en-US" sz="1300" kern="1200" dirty="0"/>
            <a:t> Amendments)</a:t>
          </a:r>
        </a:p>
      </dsp:txBody>
      <dsp:txXfrm>
        <a:off x="3700390" y="3525372"/>
        <a:ext cx="1946615" cy="1188893"/>
      </dsp:txXfrm>
    </dsp:sp>
    <dsp:sp modelId="{F8ED5189-D13B-4C1D-A654-2169570207D5}">
      <dsp:nvSpPr>
        <dsp:cNvPr id="0" name=""/>
        <dsp:cNvSpPr/>
      </dsp:nvSpPr>
      <dsp:spPr>
        <a:xfrm>
          <a:off x="3410828" y="1594079"/>
          <a:ext cx="484739" cy="4104327"/>
        </a:xfrm>
        <a:custGeom>
          <a:avLst/>
          <a:gdLst/>
          <a:ahLst/>
          <a:cxnLst/>
          <a:rect l="0" t="0" r="0" b="0"/>
          <a:pathLst>
            <a:path>
              <a:moveTo>
                <a:pt x="0" y="0"/>
              </a:moveTo>
              <a:lnTo>
                <a:pt x="0" y="4104327"/>
              </a:lnTo>
              <a:lnTo>
                <a:pt x="484739" y="4104327"/>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E86CAE-7369-426B-9E5A-65F57FCA13E8}">
      <dsp:nvSpPr>
        <dsp:cNvPr id="0" name=""/>
        <dsp:cNvSpPr/>
      </dsp:nvSpPr>
      <dsp:spPr>
        <a:xfrm>
          <a:off x="3895568" y="5066971"/>
          <a:ext cx="2020591" cy="1262869"/>
        </a:xfrm>
        <a:prstGeom prst="roundRect">
          <a:avLst>
            <a:gd name="adj" fmla="val 10000"/>
          </a:avLst>
        </a:prstGeom>
        <a:solidFill>
          <a:srgbClr val="FFFF00">
            <a:alpha val="90000"/>
          </a:srgb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Backlash</a:t>
          </a:r>
          <a:r>
            <a:rPr lang="en-US" sz="1300" kern="1200" dirty="0"/>
            <a:t>: Rise of the Klan, Establishment of Jim Crow*” (1877 -forward). </a:t>
          </a:r>
        </a:p>
      </dsp:txBody>
      <dsp:txXfrm>
        <a:off x="3932556" y="5103959"/>
        <a:ext cx="1946615" cy="1188893"/>
      </dsp:txXfrm>
    </dsp:sp>
    <dsp:sp modelId="{414E14C9-5FD0-4E2A-A072-D513CB7CD34A}">
      <dsp:nvSpPr>
        <dsp:cNvPr id="0" name=""/>
        <dsp:cNvSpPr/>
      </dsp:nvSpPr>
      <dsp:spPr>
        <a:xfrm>
          <a:off x="6315428" y="331209"/>
          <a:ext cx="2525739" cy="1262869"/>
        </a:xfrm>
        <a:prstGeom prst="roundRect">
          <a:avLst>
            <a:gd name="adj" fmla="val 10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i="1" kern="1200" dirty="0">
              <a:solidFill>
                <a:schemeClr val="tx1"/>
              </a:solidFill>
            </a:rPr>
            <a:t>100 years later a 2</a:t>
          </a:r>
          <a:r>
            <a:rPr lang="en-US" sz="1500" i="1" kern="1200" baseline="30000" dirty="0">
              <a:solidFill>
                <a:schemeClr val="tx1"/>
              </a:solidFill>
            </a:rPr>
            <a:t>nd</a:t>
          </a:r>
          <a:r>
            <a:rPr lang="en-US" sz="1500" i="1" kern="1200" dirty="0">
              <a:solidFill>
                <a:schemeClr val="tx1"/>
              </a:solidFill>
            </a:rPr>
            <a:t> Reconstruction (Civil Rights Movement) developed in…</a:t>
          </a:r>
          <a:endParaRPr lang="en-US" sz="1500" kern="1200" dirty="0">
            <a:solidFill>
              <a:schemeClr val="tx1"/>
            </a:solidFill>
          </a:endParaRPr>
        </a:p>
      </dsp:txBody>
      <dsp:txXfrm>
        <a:off x="6352416" y="368197"/>
        <a:ext cx="2451763" cy="1188893"/>
      </dsp:txXfrm>
    </dsp:sp>
    <dsp:sp modelId="{6DC318CA-4959-4D05-B740-B348605CD40C}">
      <dsp:nvSpPr>
        <dsp:cNvPr id="0" name=""/>
        <dsp:cNvSpPr/>
      </dsp:nvSpPr>
      <dsp:spPr>
        <a:xfrm>
          <a:off x="6568002" y="1594079"/>
          <a:ext cx="252573" cy="947152"/>
        </a:xfrm>
        <a:custGeom>
          <a:avLst/>
          <a:gdLst/>
          <a:ahLst/>
          <a:cxnLst/>
          <a:rect l="0" t="0" r="0" b="0"/>
          <a:pathLst>
            <a:path>
              <a:moveTo>
                <a:pt x="0" y="0"/>
              </a:moveTo>
              <a:lnTo>
                <a:pt x="0" y="947152"/>
              </a:lnTo>
              <a:lnTo>
                <a:pt x="252573" y="947152"/>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7F93560-8FE3-4B86-8635-FF853E26E46A}">
      <dsp:nvSpPr>
        <dsp:cNvPr id="0" name=""/>
        <dsp:cNvSpPr/>
      </dsp:nvSpPr>
      <dsp:spPr>
        <a:xfrm>
          <a:off x="6820576" y="1909796"/>
          <a:ext cx="2020591" cy="1262869"/>
        </a:xfrm>
        <a:prstGeom prst="roundRect">
          <a:avLst>
            <a:gd name="adj" fmla="val 10000"/>
          </a:avLst>
        </a:prstGeom>
        <a:solidFill>
          <a:schemeClr val="lt1">
            <a:alpha val="90000"/>
            <a:hueOff val="0"/>
            <a:satOff val="0"/>
            <a:lumOff val="0"/>
            <a:alphaOff val="0"/>
          </a:schemeClr>
        </a:solidFill>
        <a:ln w="38100" cap="flat" cmpd="sng" algn="ctr">
          <a:solidFill>
            <a:srgbClr val="C0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Massive conflicts </a:t>
          </a:r>
          <a:r>
            <a:rPr lang="en-US" sz="1300" kern="1200" dirty="0"/>
            <a:t>– Concerning the status of Blacks. </a:t>
          </a:r>
        </a:p>
      </dsp:txBody>
      <dsp:txXfrm>
        <a:off x="6857564" y="1946784"/>
        <a:ext cx="1946615" cy="1188893"/>
      </dsp:txXfrm>
    </dsp:sp>
    <dsp:sp modelId="{23A08BC7-306B-448C-8367-BFD07A583FE3}">
      <dsp:nvSpPr>
        <dsp:cNvPr id="0" name=""/>
        <dsp:cNvSpPr/>
      </dsp:nvSpPr>
      <dsp:spPr>
        <a:xfrm>
          <a:off x="6568002" y="1594079"/>
          <a:ext cx="252573" cy="2525739"/>
        </a:xfrm>
        <a:custGeom>
          <a:avLst/>
          <a:gdLst/>
          <a:ahLst/>
          <a:cxnLst/>
          <a:rect l="0" t="0" r="0" b="0"/>
          <a:pathLst>
            <a:path>
              <a:moveTo>
                <a:pt x="0" y="0"/>
              </a:moveTo>
              <a:lnTo>
                <a:pt x="0" y="2525739"/>
              </a:lnTo>
              <a:lnTo>
                <a:pt x="252573" y="2525739"/>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8F6235-746F-4F67-9F5A-1AA09A0D3416}">
      <dsp:nvSpPr>
        <dsp:cNvPr id="0" name=""/>
        <dsp:cNvSpPr/>
      </dsp:nvSpPr>
      <dsp:spPr>
        <a:xfrm>
          <a:off x="6820576" y="3488384"/>
          <a:ext cx="2020591" cy="1262869"/>
        </a:xfrm>
        <a:prstGeom prst="roundRect">
          <a:avLst>
            <a:gd name="adj" fmla="val 10000"/>
          </a:avLst>
        </a:prstGeom>
        <a:solidFill>
          <a:schemeClr val="lt1">
            <a:alpha val="90000"/>
            <a:hueOff val="0"/>
            <a:satOff val="0"/>
            <a:lumOff val="0"/>
            <a:alphaOff val="0"/>
          </a:schemeClr>
        </a:solidFill>
        <a:ln w="57150" cap="flat" cmpd="sng" algn="ctr">
          <a:solidFill>
            <a:srgbClr val="7030A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Fruition </a:t>
          </a:r>
          <a:r>
            <a:rPr lang="en-US" sz="1300" kern="1200" dirty="0"/>
            <a:t>- Change in public policy related to Blacks. </a:t>
          </a:r>
        </a:p>
      </dsp:txBody>
      <dsp:txXfrm>
        <a:off x="6857564" y="3525372"/>
        <a:ext cx="1946615" cy="1188893"/>
      </dsp:txXfrm>
    </dsp:sp>
    <dsp:sp modelId="{DF854284-3D4D-45F3-ABEB-A601DA4F0165}">
      <dsp:nvSpPr>
        <dsp:cNvPr id="0" name=""/>
        <dsp:cNvSpPr/>
      </dsp:nvSpPr>
      <dsp:spPr>
        <a:xfrm>
          <a:off x="6568002" y="1594079"/>
          <a:ext cx="252573" cy="4104327"/>
        </a:xfrm>
        <a:custGeom>
          <a:avLst/>
          <a:gdLst/>
          <a:ahLst/>
          <a:cxnLst/>
          <a:rect l="0" t="0" r="0" b="0"/>
          <a:pathLst>
            <a:path>
              <a:moveTo>
                <a:pt x="0" y="0"/>
              </a:moveTo>
              <a:lnTo>
                <a:pt x="0" y="4104327"/>
              </a:lnTo>
              <a:lnTo>
                <a:pt x="252573" y="4104327"/>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38D8902-0492-4FDF-B6F5-1493ACB33D5C}">
      <dsp:nvSpPr>
        <dsp:cNvPr id="0" name=""/>
        <dsp:cNvSpPr/>
      </dsp:nvSpPr>
      <dsp:spPr>
        <a:xfrm>
          <a:off x="6820576" y="5066971"/>
          <a:ext cx="2020591" cy="1262869"/>
        </a:xfrm>
        <a:prstGeom prst="roundRect">
          <a:avLst>
            <a:gd name="adj" fmla="val 10000"/>
          </a:avLst>
        </a:prstGeom>
        <a:solidFill>
          <a:srgbClr val="FFFF00">
            <a:alpha val="90000"/>
          </a:srgb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Backlash</a:t>
          </a:r>
          <a:r>
            <a:rPr lang="en-US" sz="1300" kern="1200" dirty="0"/>
            <a:t> – Public violence, changes to the public policy.</a:t>
          </a:r>
        </a:p>
      </dsp:txBody>
      <dsp:txXfrm>
        <a:off x="6857564" y="5103959"/>
        <a:ext cx="1946615" cy="11888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0941F-F042-45E1-9B85-99E75149F414}">
      <dsp:nvSpPr>
        <dsp:cNvPr id="0" name=""/>
        <dsp:cNvSpPr/>
      </dsp:nvSpPr>
      <dsp:spPr>
        <a:xfrm>
          <a:off x="1144008" y="187409"/>
          <a:ext cx="1225546" cy="12255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7D7E0D5-206E-48E3-BF75-07EC180E6D7C}">
      <dsp:nvSpPr>
        <dsp:cNvPr id="0" name=""/>
        <dsp:cNvSpPr/>
      </dsp:nvSpPr>
      <dsp:spPr>
        <a:xfrm>
          <a:off x="6000" y="1575260"/>
          <a:ext cx="3501562"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dirty="0"/>
            <a:t>First Reconstruction </a:t>
          </a:r>
        </a:p>
      </dsp:txBody>
      <dsp:txXfrm>
        <a:off x="6000" y="1575260"/>
        <a:ext cx="3501562" cy="525234"/>
      </dsp:txXfrm>
    </dsp:sp>
    <dsp:sp modelId="{8F6B3814-1105-414B-BEF3-AAE5CA0656B9}">
      <dsp:nvSpPr>
        <dsp:cNvPr id="0" name=""/>
        <dsp:cNvSpPr/>
      </dsp:nvSpPr>
      <dsp:spPr>
        <a:xfrm>
          <a:off x="6000" y="2175985"/>
          <a:ext cx="3501562" cy="1785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Conflict: Slavery </a:t>
          </a:r>
        </a:p>
        <a:p>
          <a:pPr marL="0" lvl="0" indent="0" algn="ctr" defTabSz="755650">
            <a:lnSpc>
              <a:spcPct val="100000"/>
            </a:lnSpc>
            <a:spcBef>
              <a:spcPct val="0"/>
            </a:spcBef>
            <a:spcAft>
              <a:spcPct val="35000"/>
            </a:spcAft>
            <a:buNone/>
          </a:pPr>
          <a:r>
            <a:rPr lang="en-US" sz="1700" kern="1200" dirty="0"/>
            <a:t>Fruition: Civil War, Reconstruction (13-15 </a:t>
          </a:r>
          <a:r>
            <a:rPr lang="en-US" sz="1700" kern="1200" dirty="0" err="1"/>
            <a:t>Amd</a:t>
          </a:r>
          <a:r>
            <a:rPr lang="en-US" sz="1700" kern="1200" dirty="0"/>
            <a:t>.)</a:t>
          </a:r>
        </a:p>
        <a:p>
          <a:pPr marL="0" lvl="0" indent="0" algn="ctr" defTabSz="755650">
            <a:lnSpc>
              <a:spcPct val="100000"/>
            </a:lnSpc>
            <a:spcBef>
              <a:spcPct val="0"/>
            </a:spcBef>
            <a:spcAft>
              <a:spcPct val="35000"/>
            </a:spcAft>
            <a:buNone/>
          </a:pPr>
          <a:r>
            <a:rPr lang="en-US" sz="1700" kern="1200" dirty="0"/>
            <a:t>Backlash: Violence vs Blacks, Construction of Jim Crow which becomes Sys of Segregation  </a:t>
          </a:r>
        </a:p>
      </dsp:txBody>
      <dsp:txXfrm>
        <a:off x="6000" y="2175985"/>
        <a:ext cx="3501562" cy="1785943"/>
      </dsp:txXfrm>
    </dsp:sp>
    <dsp:sp modelId="{167C47EA-E534-4883-B35C-D7FBDEA98B46}">
      <dsp:nvSpPr>
        <dsp:cNvPr id="0" name=""/>
        <dsp:cNvSpPr/>
      </dsp:nvSpPr>
      <dsp:spPr>
        <a:xfrm>
          <a:off x="5258344" y="187409"/>
          <a:ext cx="1225546" cy="12255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C08F17-75CD-4188-B770-C5286C272E65}">
      <dsp:nvSpPr>
        <dsp:cNvPr id="0" name=""/>
        <dsp:cNvSpPr/>
      </dsp:nvSpPr>
      <dsp:spPr>
        <a:xfrm>
          <a:off x="4120336" y="1575260"/>
          <a:ext cx="3501562"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dirty="0"/>
            <a:t>Second Reconstruction </a:t>
          </a:r>
        </a:p>
      </dsp:txBody>
      <dsp:txXfrm>
        <a:off x="4120336" y="1575260"/>
        <a:ext cx="3501562" cy="525234"/>
      </dsp:txXfrm>
    </dsp:sp>
    <dsp:sp modelId="{A236F737-D183-4137-A40F-5A78EF0875F9}">
      <dsp:nvSpPr>
        <dsp:cNvPr id="0" name=""/>
        <dsp:cNvSpPr/>
      </dsp:nvSpPr>
      <dsp:spPr>
        <a:xfrm>
          <a:off x="4120336" y="2175985"/>
          <a:ext cx="3501562" cy="1785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Conflict: Segregation </a:t>
          </a:r>
        </a:p>
        <a:p>
          <a:pPr marL="0" lvl="0" indent="0" algn="ctr" defTabSz="755650">
            <a:lnSpc>
              <a:spcPct val="100000"/>
            </a:lnSpc>
            <a:spcBef>
              <a:spcPct val="0"/>
            </a:spcBef>
            <a:spcAft>
              <a:spcPct val="35000"/>
            </a:spcAft>
            <a:buNone/>
          </a:pPr>
          <a:r>
            <a:rPr lang="en-US" sz="1700" kern="1200" dirty="0"/>
            <a:t>Fruition: Civil Rights, Civil Rights Bills </a:t>
          </a:r>
        </a:p>
        <a:p>
          <a:pPr marL="0" lvl="0" indent="0" algn="ctr" defTabSz="755650">
            <a:lnSpc>
              <a:spcPct val="100000"/>
            </a:lnSpc>
            <a:spcBef>
              <a:spcPct val="0"/>
            </a:spcBef>
            <a:spcAft>
              <a:spcPct val="35000"/>
            </a:spcAft>
            <a:buNone/>
          </a:pPr>
          <a:r>
            <a:rPr lang="en-US" sz="1700" kern="1200" dirty="0"/>
            <a:t>Backlash: Violence vs Blacks, Challenges to Representative Democracy</a:t>
          </a:r>
        </a:p>
      </dsp:txBody>
      <dsp:txXfrm>
        <a:off x="4120336" y="2175985"/>
        <a:ext cx="3501562" cy="1785943"/>
      </dsp:txXfrm>
    </dsp:sp>
    <dsp:sp modelId="{12332E6A-63DC-4ECE-948C-775D728E9648}">
      <dsp:nvSpPr>
        <dsp:cNvPr id="0" name=""/>
        <dsp:cNvSpPr/>
      </dsp:nvSpPr>
      <dsp:spPr>
        <a:xfrm>
          <a:off x="9372680" y="187409"/>
          <a:ext cx="1225546" cy="12255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C38193F-41B1-4536-A235-A908A95422EC}">
      <dsp:nvSpPr>
        <dsp:cNvPr id="0" name=""/>
        <dsp:cNvSpPr/>
      </dsp:nvSpPr>
      <dsp:spPr>
        <a:xfrm>
          <a:off x="8234672" y="1575260"/>
          <a:ext cx="3501562"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dirty="0"/>
            <a:t>Third Reconstruction </a:t>
          </a:r>
        </a:p>
      </dsp:txBody>
      <dsp:txXfrm>
        <a:off x="8234672" y="1575260"/>
        <a:ext cx="3501562" cy="525234"/>
      </dsp:txXfrm>
    </dsp:sp>
    <dsp:sp modelId="{32071785-7684-4B6E-B023-9931F79F25A1}">
      <dsp:nvSpPr>
        <dsp:cNvPr id="0" name=""/>
        <dsp:cNvSpPr/>
      </dsp:nvSpPr>
      <dsp:spPr>
        <a:xfrm>
          <a:off x="8240672" y="2175985"/>
          <a:ext cx="3501562" cy="1785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Conflict: Rep Democracy </a:t>
          </a:r>
        </a:p>
        <a:p>
          <a:pPr marL="0" lvl="0" indent="0" algn="ctr" defTabSz="755650">
            <a:lnSpc>
              <a:spcPct val="100000"/>
            </a:lnSpc>
            <a:spcBef>
              <a:spcPct val="0"/>
            </a:spcBef>
            <a:spcAft>
              <a:spcPct val="35000"/>
            </a:spcAft>
            <a:buNone/>
          </a:pPr>
          <a:r>
            <a:rPr lang="en-US" sz="1700" kern="1200" dirty="0"/>
            <a:t>Fruition: Election of Obama, Obamacare, Prog. Leg.</a:t>
          </a:r>
        </a:p>
        <a:p>
          <a:pPr marL="0" lvl="0" indent="0" algn="ctr" defTabSz="755650">
            <a:lnSpc>
              <a:spcPct val="100000"/>
            </a:lnSpc>
            <a:spcBef>
              <a:spcPct val="0"/>
            </a:spcBef>
            <a:spcAft>
              <a:spcPct val="35000"/>
            </a:spcAft>
            <a:buNone/>
          </a:pPr>
          <a:r>
            <a:rPr lang="en-US" sz="1700" kern="1200" dirty="0"/>
            <a:t>Backlash: Violence vs Blacks, Challenges to Representative Democracy </a:t>
          </a:r>
        </a:p>
      </dsp:txBody>
      <dsp:txXfrm>
        <a:off x="8240672" y="2175985"/>
        <a:ext cx="3501562" cy="1785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6292A-931E-0341-BD9C-BA17C2C20694}">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E61F9-A598-834F-9979-3F152DF34DA9}">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Black art is an example of African American </a:t>
          </a:r>
          <a:r>
            <a:rPr lang="en-US" sz="2700" kern="1200" dirty="0">
              <a:highlight>
                <a:srgbClr val="FFFF00"/>
              </a:highlight>
            </a:rPr>
            <a:t>“historical agency” </a:t>
          </a:r>
          <a:r>
            <a:rPr lang="en-US" sz="2700" kern="1200" dirty="0"/>
            <a:t>which makes black people historical actors, </a:t>
          </a:r>
          <a:r>
            <a:rPr lang="en-US" sz="2700" b="1" i="1" kern="1200" dirty="0"/>
            <a:t>not passive victims of history</a:t>
          </a:r>
          <a:r>
            <a:rPr lang="en-US" sz="2700" kern="1200" dirty="0"/>
            <a:t>. </a:t>
          </a:r>
        </a:p>
      </dsp:txBody>
      <dsp:txXfrm>
        <a:off x="0" y="2703"/>
        <a:ext cx="6900512" cy="1843578"/>
      </dsp:txXfrm>
    </dsp:sp>
    <dsp:sp modelId="{A9027D44-271B-FB4F-8C78-885945CB0E56}">
      <dsp:nvSpPr>
        <dsp:cNvPr id="0" name=""/>
        <dsp:cNvSpPr/>
      </dsp:nvSpPr>
      <dsp:spPr>
        <a:xfrm>
          <a:off x="0" y="1846281"/>
          <a:ext cx="6900512"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A4F19-9744-A845-812A-158D39A87270}">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highlight>
                <a:srgbClr val="FFFF00"/>
              </a:highlight>
            </a:rPr>
            <a:t>Visual arts help “create” African American history </a:t>
          </a:r>
          <a:r>
            <a:rPr lang="en-US" sz="2700" kern="1200" dirty="0"/>
            <a:t>–present to past, past to present, creating </a:t>
          </a:r>
          <a:r>
            <a:rPr lang="en-US" sz="2700" b="1" i="1" kern="1200" dirty="0"/>
            <a:t>(1) new issues, with (2) new questions, and providing (3) new answers. </a:t>
          </a:r>
          <a:endParaRPr lang="en-US" sz="2700" kern="1200" dirty="0"/>
        </a:p>
      </dsp:txBody>
      <dsp:txXfrm>
        <a:off x="0" y="1846281"/>
        <a:ext cx="6900512" cy="1843578"/>
      </dsp:txXfrm>
    </dsp:sp>
    <dsp:sp modelId="{3FA0D119-113C-9C47-B860-739222D358DC}">
      <dsp:nvSpPr>
        <dsp:cNvPr id="0" name=""/>
        <dsp:cNvSpPr/>
      </dsp:nvSpPr>
      <dsp:spPr>
        <a:xfrm>
          <a:off x="0" y="3689859"/>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66578-13D7-6B44-8AB0-9671922A3CC5}">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u="sng" kern="1200" dirty="0"/>
            <a:t>Beauty, value, brilliance </a:t>
          </a:r>
          <a:r>
            <a:rPr lang="en-US" sz="2700" kern="1200" dirty="0">
              <a:highlight>
                <a:srgbClr val="FFFF00"/>
              </a:highlight>
            </a:rPr>
            <a:t>to counter Ugly, disposable, deplorable (biologically, intellectually).</a:t>
          </a:r>
        </a:p>
      </dsp:txBody>
      <dsp:txXfrm>
        <a:off x="0" y="3689859"/>
        <a:ext cx="6900512" cy="18435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C5517-5239-7444-866A-3652C35CE66F}">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44CCD-FD27-A14B-AC37-DB08F0B41386}">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Black artists created two types of images repeatedly: </a:t>
          </a:r>
          <a:r>
            <a:rPr lang="en-US" sz="2300" b="1" i="1" kern="1200"/>
            <a:t>“ordinary (everyday), working people (including family)</a:t>
          </a:r>
          <a:r>
            <a:rPr lang="en-US" sz="2300" kern="1200"/>
            <a:t> and </a:t>
          </a:r>
          <a:r>
            <a:rPr lang="en-US" sz="2300" b="1" i="1" kern="1200"/>
            <a:t>violence inflicted upon people of African descent</a:t>
          </a:r>
          <a:r>
            <a:rPr lang="en-US" sz="2300" kern="1200"/>
            <a:t> (War not until the 1960’s) </a:t>
          </a:r>
        </a:p>
      </dsp:txBody>
      <dsp:txXfrm>
        <a:off x="608661" y="692298"/>
        <a:ext cx="4508047" cy="2799040"/>
      </dsp:txXfrm>
    </dsp:sp>
    <dsp:sp modelId="{AC1B5D27-C313-9D40-A32C-B9FCEEDD025C}">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D8948E-54C3-114B-8A68-A846AC79D9A2}">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Dates of the art </a:t>
          </a:r>
          <a:r>
            <a:rPr lang="en-US" sz="2300" b="1" u="sng" kern="1200"/>
            <a:t>do not coincide with the dates of actual historical events</a:t>
          </a:r>
          <a:r>
            <a:rPr lang="en-US" sz="2300" b="1" kern="1200"/>
            <a:t> </a:t>
          </a:r>
          <a:r>
            <a:rPr lang="en-US" sz="2300" kern="1200"/>
            <a:t>(objective), but more appropriately </a:t>
          </a:r>
          <a:r>
            <a:rPr lang="en-US" sz="2300" i="1" kern="1200"/>
            <a:t>document the changing ways </a:t>
          </a:r>
          <a:r>
            <a:rPr lang="en-US" sz="2300" kern="1200"/>
            <a:t>in which Africans Americans have conceived (subjective) of their history. </a:t>
          </a:r>
        </a:p>
      </dsp:txBody>
      <dsp:txXfrm>
        <a:off x="6331365" y="692298"/>
        <a:ext cx="4508047" cy="2799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0941F-F042-45E1-9B85-99E75149F414}">
      <dsp:nvSpPr>
        <dsp:cNvPr id="0" name=""/>
        <dsp:cNvSpPr/>
      </dsp:nvSpPr>
      <dsp:spPr>
        <a:xfrm>
          <a:off x="1138910" y="466938"/>
          <a:ext cx="1219640" cy="12196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7D7E0D5-206E-48E3-BF75-07EC180E6D7C}">
      <dsp:nvSpPr>
        <dsp:cNvPr id="0" name=""/>
        <dsp:cNvSpPr/>
      </dsp:nvSpPr>
      <dsp:spPr>
        <a:xfrm>
          <a:off x="6386" y="1848339"/>
          <a:ext cx="3484687" cy="522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dirty="0"/>
            <a:t>First Reconstruction </a:t>
          </a:r>
        </a:p>
      </dsp:txBody>
      <dsp:txXfrm>
        <a:off x="6386" y="1848339"/>
        <a:ext cx="3484687" cy="522703"/>
      </dsp:txXfrm>
    </dsp:sp>
    <dsp:sp modelId="{8F6B3814-1105-414B-BEF3-AAE5CA0656B9}">
      <dsp:nvSpPr>
        <dsp:cNvPr id="0" name=""/>
        <dsp:cNvSpPr/>
      </dsp:nvSpPr>
      <dsp:spPr>
        <a:xfrm>
          <a:off x="6386" y="2446279"/>
          <a:ext cx="3484687" cy="178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Conflict: Slavery </a:t>
          </a:r>
        </a:p>
        <a:p>
          <a:pPr marL="0" lvl="0" indent="0" algn="ctr" defTabSz="755650">
            <a:lnSpc>
              <a:spcPct val="100000"/>
            </a:lnSpc>
            <a:spcBef>
              <a:spcPct val="0"/>
            </a:spcBef>
            <a:spcAft>
              <a:spcPct val="35000"/>
            </a:spcAft>
            <a:buNone/>
          </a:pPr>
          <a:r>
            <a:rPr lang="en-US" sz="1700" kern="1200" dirty="0"/>
            <a:t>Fruition: Civil War, Reconstruction (13-15 </a:t>
          </a:r>
          <a:r>
            <a:rPr lang="en-US" sz="1700" kern="1200" dirty="0" err="1"/>
            <a:t>Amd</a:t>
          </a:r>
          <a:r>
            <a:rPr lang="en-US" sz="1700" kern="1200" dirty="0"/>
            <a:t>)</a:t>
          </a:r>
        </a:p>
        <a:p>
          <a:pPr marL="0" lvl="0" indent="0" algn="ctr" defTabSz="755650">
            <a:lnSpc>
              <a:spcPct val="100000"/>
            </a:lnSpc>
            <a:spcBef>
              <a:spcPct val="0"/>
            </a:spcBef>
            <a:spcAft>
              <a:spcPct val="35000"/>
            </a:spcAft>
            <a:buNone/>
          </a:pPr>
          <a:r>
            <a:rPr lang="en-US" sz="1700" kern="1200" dirty="0"/>
            <a:t>Backlash: Violence vs Blacks, Construction of Jim Crow which becomes Sys of Segregation  </a:t>
          </a:r>
        </a:p>
      </dsp:txBody>
      <dsp:txXfrm>
        <a:off x="6386" y="2446279"/>
        <a:ext cx="3484687" cy="1782530"/>
      </dsp:txXfrm>
    </dsp:sp>
    <dsp:sp modelId="{167C47EA-E534-4883-B35C-D7FBDEA98B46}">
      <dsp:nvSpPr>
        <dsp:cNvPr id="0" name=""/>
        <dsp:cNvSpPr/>
      </dsp:nvSpPr>
      <dsp:spPr>
        <a:xfrm>
          <a:off x="5233418" y="466938"/>
          <a:ext cx="1219640" cy="12196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C08F17-75CD-4188-B770-C5286C272E65}">
      <dsp:nvSpPr>
        <dsp:cNvPr id="0" name=""/>
        <dsp:cNvSpPr/>
      </dsp:nvSpPr>
      <dsp:spPr>
        <a:xfrm>
          <a:off x="4100894" y="1848339"/>
          <a:ext cx="3484687" cy="522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dirty="0"/>
            <a:t>Second Reconstruction </a:t>
          </a:r>
        </a:p>
      </dsp:txBody>
      <dsp:txXfrm>
        <a:off x="4100894" y="1848339"/>
        <a:ext cx="3484687" cy="522703"/>
      </dsp:txXfrm>
    </dsp:sp>
    <dsp:sp modelId="{A236F737-D183-4137-A40F-5A78EF0875F9}">
      <dsp:nvSpPr>
        <dsp:cNvPr id="0" name=""/>
        <dsp:cNvSpPr/>
      </dsp:nvSpPr>
      <dsp:spPr>
        <a:xfrm>
          <a:off x="4100894" y="2446279"/>
          <a:ext cx="3484687" cy="178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Conflict: Segregation </a:t>
          </a:r>
        </a:p>
        <a:p>
          <a:pPr marL="0" lvl="0" indent="0" algn="ctr" defTabSz="755650">
            <a:lnSpc>
              <a:spcPct val="100000"/>
            </a:lnSpc>
            <a:spcBef>
              <a:spcPct val="0"/>
            </a:spcBef>
            <a:spcAft>
              <a:spcPct val="35000"/>
            </a:spcAft>
            <a:buNone/>
          </a:pPr>
          <a:r>
            <a:rPr lang="en-US" sz="1700" kern="1200" dirty="0"/>
            <a:t>Fruition: Civil Rights,                 Civil Rights Bills </a:t>
          </a:r>
        </a:p>
        <a:p>
          <a:pPr marL="0" lvl="0" indent="0" algn="ctr" defTabSz="755650">
            <a:lnSpc>
              <a:spcPct val="100000"/>
            </a:lnSpc>
            <a:spcBef>
              <a:spcPct val="0"/>
            </a:spcBef>
            <a:spcAft>
              <a:spcPct val="35000"/>
            </a:spcAft>
            <a:buNone/>
          </a:pPr>
          <a:r>
            <a:rPr lang="en-US" sz="1700" kern="1200" dirty="0"/>
            <a:t>Backlash: Violence vs Blacks, Challenges to Representative Democracy</a:t>
          </a:r>
        </a:p>
      </dsp:txBody>
      <dsp:txXfrm>
        <a:off x="4100894" y="2446279"/>
        <a:ext cx="3484687" cy="1782530"/>
      </dsp:txXfrm>
    </dsp:sp>
    <dsp:sp modelId="{12332E6A-63DC-4ECE-948C-775D728E9648}">
      <dsp:nvSpPr>
        <dsp:cNvPr id="0" name=""/>
        <dsp:cNvSpPr/>
      </dsp:nvSpPr>
      <dsp:spPr>
        <a:xfrm>
          <a:off x="9327925" y="466938"/>
          <a:ext cx="1219640" cy="12196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C38193F-41B1-4536-A235-A908A95422EC}">
      <dsp:nvSpPr>
        <dsp:cNvPr id="0" name=""/>
        <dsp:cNvSpPr/>
      </dsp:nvSpPr>
      <dsp:spPr>
        <a:xfrm>
          <a:off x="8195402" y="1848339"/>
          <a:ext cx="3484687" cy="522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dirty="0">
              <a:highlight>
                <a:srgbClr val="FFFF00"/>
              </a:highlight>
            </a:rPr>
            <a:t>Third Reconstruction </a:t>
          </a:r>
        </a:p>
      </dsp:txBody>
      <dsp:txXfrm>
        <a:off x="8195402" y="1848339"/>
        <a:ext cx="3484687" cy="522703"/>
      </dsp:txXfrm>
    </dsp:sp>
    <dsp:sp modelId="{32071785-7684-4B6E-B023-9931F79F25A1}">
      <dsp:nvSpPr>
        <dsp:cNvPr id="0" name=""/>
        <dsp:cNvSpPr/>
      </dsp:nvSpPr>
      <dsp:spPr>
        <a:xfrm>
          <a:off x="8201789" y="2446279"/>
          <a:ext cx="3484687" cy="178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highlight>
                <a:srgbClr val="FFFF00"/>
              </a:highlight>
            </a:rPr>
            <a:t>Conflict: Rep Democracy </a:t>
          </a:r>
        </a:p>
        <a:p>
          <a:pPr marL="0" lvl="0" indent="0" algn="ctr" defTabSz="755650">
            <a:lnSpc>
              <a:spcPct val="100000"/>
            </a:lnSpc>
            <a:spcBef>
              <a:spcPct val="0"/>
            </a:spcBef>
            <a:spcAft>
              <a:spcPct val="35000"/>
            </a:spcAft>
            <a:buNone/>
          </a:pPr>
          <a:r>
            <a:rPr lang="en-US" sz="1700" kern="1200" dirty="0">
              <a:highlight>
                <a:srgbClr val="FFFF00"/>
              </a:highlight>
            </a:rPr>
            <a:t>Fruition: Election of Obama, Obamacare, Prog. Leg.</a:t>
          </a:r>
        </a:p>
        <a:p>
          <a:pPr marL="0" lvl="0" indent="0" algn="ctr" defTabSz="755650">
            <a:lnSpc>
              <a:spcPct val="100000"/>
            </a:lnSpc>
            <a:spcBef>
              <a:spcPct val="0"/>
            </a:spcBef>
            <a:spcAft>
              <a:spcPct val="35000"/>
            </a:spcAft>
            <a:buNone/>
          </a:pPr>
          <a:r>
            <a:rPr lang="en-US" sz="1700" kern="1200" dirty="0">
              <a:highlight>
                <a:srgbClr val="FFFF00"/>
              </a:highlight>
            </a:rPr>
            <a:t>Backlash: Violence vs Blacks, Challenges to Representative Democracy </a:t>
          </a:r>
        </a:p>
      </dsp:txBody>
      <dsp:txXfrm>
        <a:off x="8201789" y="2446279"/>
        <a:ext cx="3484687" cy="17825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0941F-F042-45E1-9B85-99E75149F414}">
      <dsp:nvSpPr>
        <dsp:cNvPr id="0" name=""/>
        <dsp:cNvSpPr/>
      </dsp:nvSpPr>
      <dsp:spPr>
        <a:xfrm>
          <a:off x="821434" y="81916"/>
          <a:ext cx="1060171" cy="1060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7D7E0D5-206E-48E3-BF75-07EC180E6D7C}">
      <dsp:nvSpPr>
        <dsp:cNvPr id="0" name=""/>
        <dsp:cNvSpPr/>
      </dsp:nvSpPr>
      <dsp:spPr>
        <a:xfrm>
          <a:off x="0" y="1171479"/>
          <a:ext cx="3029062" cy="45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kern="1200" dirty="0"/>
            <a:t>Massive Conflict</a:t>
          </a:r>
        </a:p>
      </dsp:txBody>
      <dsp:txXfrm>
        <a:off x="0" y="1171479"/>
        <a:ext cx="3029062" cy="454359"/>
      </dsp:txXfrm>
    </dsp:sp>
    <dsp:sp modelId="{8F6B3814-1105-414B-BEF3-AAE5CA0656B9}">
      <dsp:nvSpPr>
        <dsp:cNvPr id="0" name=""/>
        <dsp:cNvSpPr/>
      </dsp:nvSpPr>
      <dsp:spPr>
        <a:xfrm>
          <a:off x="0" y="3728314"/>
          <a:ext cx="3029062" cy="509641"/>
        </a:xfrm>
        <a:prstGeom prst="rect">
          <a:avLst/>
        </a:prstGeom>
        <a:noFill/>
        <a:ln>
          <a:noFill/>
        </a:ln>
        <a:effectLst/>
      </dsp:spPr>
      <dsp:style>
        <a:lnRef idx="0">
          <a:scrgbClr r="0" g="0" b="0"/>
        </a:lnRef>
        <a:fillRef idx="0">
          <a:scrgbClr r="0" g="0" b="0"/>
        </a:fillRef>
        <a:effectRef idx="0">
          <a:scrgbClr r="0" g="0" b="0"/>
        </a:effectRef>
        <a:fontRef idx="minor"/>
      </dsp:style>
    </dsp:sp>
    <dsp:sp modelId="{167C47EA-E534-4883-B35C-D7FBDEA98B46}">
      <dsp:nvSpPr>
        <dsp:cNvPr id="0" name=""/>
        <dsp:cNvSpPr/>
      </dsp:nvSpPr>
      <dsp:spPr>
        <a:xfrm>
          <a:off x="4327659" y="0"/>
          <a:ext cx="1060171" cy="1060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C08F17-75CD-4188-B770-C5286C272E65}">
      <dsp:nvSpPr>
        <dsp:cNvPr id="0" name=""/>
        <dsp:cNvSpPr/>
      </dsp:nvSpPr>
      <dsp:spPr>
        <a:xfrm>
          <a:off x="3647707" y="1182061"/>
          <a:ext cx="3029062" cy="45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kern="1200" dirty="0"/>
            <a:t>Fruition </a:t>
          </a:r>
        </a:p>
      </dsp:txBody>
      <dsp:txXfrm>
        <a:off x="3647707" y="1182061"/>
        <a:ext cx="3029062" cy="454359"/>
      </dsp:txXfrm>
    </dsp:sp>
    <dsp:sp modelId="{A236F737-D183-4137-A40F-5A78EF0875F9}">
      <dsp:nvSpPr>
        <dsp:cNvPr id="0" name=""/>
        <dsp:cNvSpPr/>
      </dsp:nvSpPr>
      <dsp:spPr>
        <a:xfrm>
          <a:off x="3565468" y="2970793"/>
          <a:ext cx="3029062" cy="509641"/>
        </a:xfrm>
        <a:prstGeom prst="rect">
          <a:avLst/>
        </a:prstGeom>
        <a:noFill/>
        <a:ln>
          <a:noFill/>
        </a:ln>
        <a:effectLst/>
      </dsp:spPr>
      <dsp:style>
        <a:lnRef idx="0">
          <a:scrgbClr r="0" g="0" b="0"/>
        </a:lnRef>
        <a:fillRef idx="0">
          <a:scrgbClr r="0" g="0" b="0"/>
        </a:fillRef>
        <a:effectRef idx="0">
          <a:scrgbClr r="0" g="0" b="0"/>
        </a:effectRef>
        <a:fontRef idx="minor"/>
      </dsp:style>
    </dsp:sp>
    <dsp:sp modelId="{12332E6A-63DC-4ECE-948C-775D728E9648}">
      <dsp:nvSpPr>
        <dsp:cNvPr id="0" name=""/>
        <dsp:cNvSpPr/>
      </dsp:nvSpPr>
      <dsp:spPr>
        <a:xfrm>
          <a:off x="8045558" y="103077"/>
          <a:ext cx="1060171" cy="1060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C38193F-41B1-4536-A235-A908A95422EC}">
      <dsp:nvSpPr>
        <dsp:cNvPr id="0" name=""/>
        <dsp:cNvSpPr/>
      </dsp:nvSpPr>
      <dsp:spPr>
        <a:xfrm>
          <a:off x="7130937" y="1097396"/>
          <a:ext cx="3029062" cy="45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kern="1200" dirty="0"/>
            <a:t>Backlash? </a:t>
          </a:r>
        </a:p>
      </dsp:txBody>
      <dsp:txXfrm>
        <a:off x="7130937" y="1097396"/>
        <a:ext cx="3029062" cy="454359"/>
      </dsp:txXfrm>
    </dsp:sp>
    <dsp:sp modelId="{32071785-7684-4B6E-B023-9931F79F25A1}">
      <dsp:nvSpPr>
        <dsp:cNvPr id="0" name=""/>
        <dsp:cNvSpPr/>
      </dsp:nvSpPr>
      <dsp:spPr>
        <a:xfrm>
          <a:off x="7130937" y="2970793"/>
          <a:ext cx="3029062" cy="50964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CAADD-8FAF-426E-9DA6-340EBD576AC0}">
      <dsp:nvSpPr>
        <dsp:cNvPr id="0" name=""/>
        <dsp:cNvSpPr/>
      </dsp:nvSpPr>
      <dsp:spPr>
        <a:xfrm>
          <a:off x="1324220" y="400549"/>
          <a:ext cx="5515758" cy="5515758"/>
        </a:xfrm>
        <a:prstGeom prst="pie">
          <a:avLst>
            <a:gd name="adj1" fmla="val 16200000"/>
            <a:gd name="adj2" fmla="val 192857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Tunde </a:t>
          </a:r>
          <a:r>
            <a:rPr lang="en-US" sz="1200" kern="1200" dirty="0" err="1"/>
            <a:t>Adleke</a:t>
          </a:r>
          <a:r>
            <a:rPr lang="en-US" sz="1200" kern="1200" dirty="0"/>
            <a:t> – “</a:t>
          </a:r>
          <a:r>
            <a:rPr lang="en-US" sz="1200" kern="1200" dirty="0" err="1"/>
            <a:t>Slavocentric</a:t>
          </a:r>
          <a:r>
            <a:rPr lang="en-US" sz="1200" kern="1200" dirty="0"/>
            <a:t>” – Culture constructed in resistance </a:t>
          </a:r>
        </a:p>
      </dsp:txBody>
      <dsp:txXfrm>
        <a:off x="4221963" y="912726"/>
        <a:ext cx="1313275" cy="1050620"/>
      </dsp:txXfrm>
    </dsp:sp>
    <dsp:sp modelId="{9BA48B0D-81E5-4145-B047-98E825CBFD79}">
      <dsp:nvSpPr>
        <dsp:cNvPr id="0" name=""/>
        <dsp:cNvSpPr/>
      </dsp:nvSpPr>
      <dsp:spPr>
        <a:xfrm>
          <a:off x="1251975" y="489195"/>
          <a:ext cx="5802081" cy="5515758"/>
        </a:xfrm>
        <a:prstGeom prst="pie">
          <a:avLst>
            <a:gd name="adj1" fmla="val 19285716"/>
            <a:gd name="adj2" fmla="val 771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err="1"/>
            <a:t>Herskovitz</a:t>
          </a:r>
          <a:r>
            <a:rPr lang="en-US" sz="1200" kern="1200" dirty="0"/>
            <a:t> &amp; Frazier : African Culture Survived?</a:t>
          </a:r>
        </a:p>
      </dsp:txBody>
      <dsp:txXfrm>
        <a:off x="5192555" y="2488657"/>
        <a:ext cx="1588665" cy="919293"/>
      </dsp:txXfrm>
    </dsp:sp>
    <dsp:sp modelId="{DC3046EC-0670-46E3-BF22-A77DFAB61DCB}">
      <dsp:nvSpPr>
        <dsp:cNvPr id="0" name=""/>
        <dsp:cNvSpPr/>
      </dsp:nvSpPr>
      <dsp:spPr>
        <a:xfrm>
          <a:off x="1369528" y="600823"/>
          <a:ext cx="5515758" cy="5515758"/>
        </a:xfrm>
        <a:prstGeom prst="pie">
          <a:avLst>
            <a:gd name="adj1" fmla="val 771428"/>
            <a:gd name="adj2" fmla="val 385714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Walker &amp; Gilroy: Historiography, The Black Atlantic</a:t>
          </a:r>
        </a:p>
      </dsp:txBody>
      <dsp:txXfrm>
        <a:off x="4911432" y="3867597"/>
        <a:ext cx="1313275" cy="1017788"/>
      </dsp:txXfrm>
    </dsp:sp>
    <dsp:sp modelId="{F50B875E-1DC6-4953-A297-0BA268AA7315}">
      <dsp:nvSpPr>
        <dsp:cNvPr id="0" name=""/>
        <dsp:cNvSpPr/>
      </dsp:nvSpPr>
      <dsp:spPr>
        <a:xfrm>
          <a:off x="1267092" y="650071"/>
          <a:ext cx="5515758" cy="5515758"/>
        </a:xfrm>
        <a:prstGeom prst="pie">
          <a:avLst>
            <a:gd name="adj1" fmla="val 3857226"/>
            <a:gd name="adj2" fmla="val 69428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Holloway &amp; Asante: Africanisms and Afrocentricity, Negritude </a:t>
          </a:r>
        </a:p>
      </dsp:txBody>
      <dsp:txXfrm>
        <a:off x="3384749" y="4983881"/>
        <a:ext cx="1280443" cy="919293"/>
      </dsp:txXfrm>
    </dsp:sp>
    <dsp:sp modelId="{3334FA23-D973-4093-9F3A-DC44E6C2A202}">
      <dsp:nvSpPr>
        <dsp:cNvPr id="0" name=""/>
        <dsp:cNvSpPr/>
      </dsp:nvSpPr>
      <dsp:spPr>
        <a:xfrm>
          <a:off x="1164657" y="600823"/>
          <a:ext cx="5515758" cy="5515758"/>
        </a:xfrm>
        <a:prstGeom prst="pie">
          <a:avLst>
            <a:gd name="adj1" fmla="val 6942858"/>
            <a:gd name="adj2" fmla="val 100285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DuBois: Double Consciousness – “Ever-twoness”</a:t>
          </a:r>
        </a:p>
      </dsp:txBody>
      <dsp:txXfrm>
        <a:off x="1825234" y="3867597"/>
        <a:ext cx="1313275" cy="1017788"/>
      </dsp:txXfrm>
    </dsp:sp>
    <dsp:sp modelId="{EB4A9A08-A6C5-4557-82B5-EEA54B6F15A6}">
      <dsp:nvSpPr>
        <dsp:cNvPr id="0" name=""/>
        <dsp:cNvSpPr/>
      </dsp:nvSpPr>
      <dsp:spPr>
        <a:xfrm>
          <a:off x="1139048" y="489195"/>
          <a:ext cx="5515758" cy="5515758"/>
        </a:xfrm>
        <a:prstGeom prst="pie">
          <a:avLst>
            <a:gd name="adj1" fmla="val 10028574"/>
            <a:gd name="adj2" fmla="val 131142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 Coates:</a:t>
          </a:r>
        </a:p>
        <a:p>
          <a:pPr marL="0" lvl="0" indent="0" algn="ctr" defTabSz="533400">
            <a:lnSpc>
              <a:spcPct val="90000"/>
            </a:lnSpc>
            <a:spcBef>
              <a:spcPct val="0"/>
            </a:spcBef>
            <a:spcAft>
              <a:spcPct val="35000"/>
            </a:spcAft>
            <a:buNone/>
          </a:pPr>
          <a:r>
            <a:rPr lang="en-US" sz="1200" kern="1200" dirty="0"/>
            <a:t> The Black Body </a:t>
          </a:r>
        </a:p>
      </dsp:txBody>
      <dsp:txXfrm>
        <a:off x="1398420" y="2488657"/>
        <a:ext cx="1510267" cy="919293"/>
      </dsp:txXfrm>
    </dsp:sp>
    <dsp:sp modelId="{31A7EC0E-8537-485D-98BD-E3F1BD980EA2}">
      <dsp:nvSpPr>
        <dsp:cNvPr id="0" name=""/>
        <dsp:cNvSpPr/>
      </dsp:nvSpPr>
      <dsp:spPr>
        <a:xfrm>
          <a:off x="1209965" y="400549"/>
          <a:ext cx="5515758" cy="5515758"/>
        </a:xfrm>
        <a:prstGeom prst="pie">
          <a:avLst>
            <a:gd name="adj1" fmla="val 13114284"/>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err="1"/>
            <a:t>Guiner</a:t>
          </a:r>
          <a:r>
            <a:rPr lang="en-US" sz="1200" kern="1200" dirty="0"/>
            <a:t>: Race is a Canary in the Coal Mine, or an indicator not a pathology.</a:t>
          </a:r>
        </a:p>
      </dsp:txBody>
      <dsp:txXfrm>
        <a:off x="2514704" y="912726"/>
        <a:ext cx="1313275" cy="1050620"/>
      </dsp:txXfrm>
    </dsp:sp>
    <dsp:sp modelId="{19935BE5-476B-4FE7-87B3-F35A4C4B216C}">
      <dsp:nvSpPr>
        <dsp:cNvPr id="0" name=""/>
        <dsp:cNvSpPr/>
      </dsp:nvSpPr>
      <dsp:spPr>
        <a:xfrm>
          <a:off x="982493" y="59097"/>
          <a:ext cx="6198661" cy="6198661"/>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FFF4394-5954-412B-B805-C3FA6685BE36}">
      <dsp:nvSpPr>
        <dsp:cNvPr id="0" name=""/>
        <dsp:cNvSpPr/>
      </dsp:nvSpPr>
      <dsp:spPr>
        <a:xfrm>
          <a:off x="1052921" y="148136"/>
          <a:ext cx="6198661" cy="6198661"/>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832E978-FC4C-436F-9413-261A923E7048}">
      <dsp:nvSpPr>
        <dsp:cNvPr id="0" name=""/>
        <dsp:cNvSpPr/>
      </dsp:nvSpPr>
      <dsp:spPr>
        <a:xfrm>
          <a:off x="1028156" y="259505"/>
          <a:ext cx="6198661" cy="6198661"/>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B228338-72E7-4BDA-82D4-B4926F46FF65}">
      <dsp:nvSpPr>
        <dsp:cNvPr id="0" name=""/>
        <dsp:cNvSpPr/>
      </dsp:nvSpPr>
      <dsp:spPr>
        <a:xfrm>
          <a:off x="925640" y="308475"/>
          <a:ext cx="6198661" cy="6198661"/>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1ABC523-44AD-4A49-8972-C648C92189AE}">
      <dsp:nvSpPr>
        <dsp:cNvPr id="0" name=""/>
        <dsp:cNvSpPr/>
      </dsp:nvSpPr>
      <dsp:spPr>
        <a:xfrm>
          <a:off x="823125" y="259505"/>
          <a:ext cx="6198661" cy="6198661"/>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8D0C9CA-1F0E-43D9-94DD-10BF6FD74EC0}">
      <dsp:nvSpPr>
        <dsp:cNvPr id="0" name=""/>
        <dsp:cNvSpPr/>
      </dsp:nvSpPr>
      <dsp:spPr>
        <a:xfrm>
          <a:off x="797425" y="148136"/>
          <a:ext cx="6198661" cy="6198661"/>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98AE33C-2C91-4535-9D2C-8DDC9513F56F}">
      <dsp:nvSpPr>
        <dsp:cNvPr id="0" name=""/>
        <dsp:cNvSpPr/>
      </dsp:nvSpPr>
      <dsp:spPr>
        <a:xfrm>
          <a:off x="868788" y="59097"/>
          <a:ext cx="6198661" cy="6198661"/>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4783B-27DB-834B-ABC3-BCBB31879082}" type="datetimeFigureOut">
              <a:rPr lang="en-US" smtClean="0"/>
              <a:t>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D4F46-A60F-DD47-BC03-562882B7C739}" type="slidenum">
              <a:rPr lang="en-US" smtClean="0"/>
              <a:t>‹#›</a:t>
            </a:fld>
            <a:endParaRPr lang="en-US"/>
          </a:p>
        </p:txBody>
      </p:sp>
    </p:spTree>
    <p:extLst>
      <p:ext uri="{BB962C8B-B14F-4D97-AF65-F5344CB8AC3E}">
        <p14:creationId xmlns:p14="http://schemas.microsoft.com/office/powerpoint/2010/main" val="102517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333333"/>
                </a:solidFill>
                <a:effectLst/>
                <a:latin typeface="Open Sans" panose="020B0606030504020204" pitchFamily="34" charset="0"/>
              </a:rPr>
              <a:t>Constructed in the 26th and 25th centuries B.C. (roughly 2600 B.C.–2400 B.C.), the Egyptian pyramids of Khufu, Khafre and Menkaure, built in that order, are a testament to ancient planning and engineering.</a:t>
            </a:r>
          </a:p>
          <a:p>
            <a:endParaRPr lang="en-US" dirty="0"/>
          </a:p>
        </p:txBody>
      </p:sp>
      <p:sp>
        <p:nvSpPr>
          <p:cNvPr id="4" name="Slide Number Placeholder 3"/>
          <p:cNvSpPr>
            <a:spLocks noGrp="1"/>
          </p:cNvSpPr>
          <p:nvPr>
            <p:ph type="sldNum" sz="quarter" idx="5"/>
          </p:nvPr>
        </p:nvSpPr>
        <p:spPr/>
        <p:txBody>
          <a:bodyPr/>
          <a:lstStyle/>
          <a:p>
            <a:fld id="{D05D4F46-A60F-DD47-BC03-562882B7C739}" type="slidenum">
              <a:rPr lang="en-US" smtClean="0"/>
              <a:t>6</a:t>
            </a:fld>
            <a:endParaRPr lang="en-US"/>
          </a:p>
        </p:txBody>
      </p:sp>
    </p:spTree>
    <p:extLst>
      <p:ext uri="{BB962C8B-B14F-4D97-AF65-F5344CB8AC3E}">
        <p14:creationId xmlns:p14="http://schemas.microsoft.com/office/powerpoint/2010/main" val="261998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Times"/>
                <a:ea typeface="Times"/>
                <a:cs typeface="Times"/>
                <a:sym typeface="Times"/>
              </a:rPr>
              <a:t>Late 1700s: It is during this period that the scientific community in Europe is creating the “</a:t>
            </a:r>
            <a:r>
              <a:rPr lang="en-US" dirty="0" err="1">
                <a:latin typeface="Times"/>
                <a:ea typeface="Times"/>
                <a:cs typeface="Times"/>
                <a:sym typeface="Times"/>
              </a:rPr>
              <a:t>oids</a:t>
            </a:r>
            <a:r>
              <a:rPr lang="en-US" dirty="0">
                <a:latin typeface="Times"/>
                <a:ea typeface="Times"/>
                <a:cs typeface="Times"/>
                <a:sym typeface="Times"/>
              </a:rPr>
              <a:t>” theory – a race theory relying heavily upon craniometry (measurement of the brain and skull) to develop four distinct races. </a:t>
            </a:r>
            <a:endParaRPr lang="en-US" dirty="0"/>
          </a:p>
          <a:p>
            <a:pPr marL="0" lvl="0" indent="0" algn="l" rtl="0">
              <a:spcBef>
                <a:spcPts val="480"/>
              </a:spcBef>
              <a:spcAft>
                <a:spcPts val="0"/>
              </a:spcAft>
              <a:buNone/>
            </a:pPr>
            <a:r>
              <a:rPr lang="en-US" dirty="0">
                <a:latin typeface="Times"/>
                <a:ea typeface="Times"/>
                <a:cs typeface="Times"/>
                <a:sym typeface="Times"/>
              </a:rPr>
              <a:t>The archaic science claims that the larger the brain, the higher the intelligence. Those determined to possess the largest brains--and thus the smartest, are the Caucasoids (where our racial designation of Caucasian comes from). </a:t>
            </a:r>
            <a:endParaRPr lang="en-US" dirty="0"/>
          </a:p>
          <a:p>
            <a:pPr marL="0" lvl="0" indent="0" algn="l" rtl="0">
              <a:spcBef>
                <a:spcPts val="480"/>
              </a:spcBef>
              <a:spcAft>
                <a:spcPts val="0"/>
              </a:spcAft>
              <a:buNone/>
            </a:pPr>
            <a:r>
              <a:rPr lang="en-US" dirty="0">
                <a:latin typeface="Times"/>
                <a:ea typeface="Times"/>
                <a:cs typeface="Times"/>
                <a:sym typeface="Times"/>
              </a:rPr>
              <a:t>Next are the Mongoloids (people described by the antiquated science as “yellow” people and those of Asian descent), then Australoid (signifying “red or brown” people), and Negroid, the lowest and the only category without a geographic location.</a:t>
            </a:r>
            <a:endParaRPr lang="en-US" dirty="0"/>
          </a:p>
          <a:p>
            <a:pPr marL="0" lvl="0" indent="0" algn="l" rtl="0">
              <a:spcBef>
                <a:spcPts val="48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D05D4F46-A60F-DD47-BC03-562882B7C739}" type="slidenum">
              <a:rPr lang="en-US" smtClean="0"/>
              <a:t>7</a:t>
            </a:fld>
            <a:endParaRPr lang="en-US"/>
          </a:p>
        </p:txBody>
      </p:sp>
    </p:spTree>
    <p:extLst>
      <p:ext uri="{BB962C8B-B14F-4D97-AF65-F5344CB8AC3E}">
        <p14:creationId xmlns:p14="http://schemas.microsoft.com/office/powerpoint/2010/main" val="3284751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a:spLocks noGrp="1" noRot="1" noChangeAspect="1"/>
          </p:cNvSpPr>
          <p:nvPr>
            <p:ph type="sldImg" idx="2"/>
          </p:nvPr>
        </p:nvSpPr>
        <p:spPr>
          <a:xfrm>
            <a:off x="-406400" y="838200"/>
            <a:ext cx="6299200" cy="3543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p17:notes"/>
          <p:cNvSpPr txBox="1">
            <a:spLocks noGrp="1"/>
          </p:cNvSpPr>
          <p:nvPr>
            <p:ph type="body" idx="1"/>
          </p:nvPr>
        </p:nvSpPr>
        <p:spPr>
          <a:xfrm>
            <a:off x="5334000" y="731520"/>
            <a:ext cx="3733800" cy="399288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latin typeface="Times"/>
                <a:ea typeface="Times"/>
                <a:cs typeface="Times"/>
                <a:sym typeface="Times"/>
              </a:rPr>
              <a:t>1830s: Slavery advocates turn to archaic scientific and biblical arguments in attempts to “prove” that Negroes are distinct and inferior. </a:t>
            </a:r>
            <a:endParaRPr/>
          </a:p>
          <a:p>
            <a:pPr marL="0" lvl="0" indent="0" algn="l" rtl="0">
              <a:spcBef>
                <a:spcPts val="480"/>
              </a:spcBef>
              <a:spcAft>
                <a:spcPts val="0"/>
              </a:spcAft>
              <a:buNone/>
            </a:pPr>
            <a:endParaRPr>
              <a:latin typeface="Times"/>
              <a:ea typeface="Times"/>
              <a:cs typeface="Times"/>
              <a:sym typeface="Times"/>
            </a:endParaRPr>
          </a:p>
          <a:p>
            <a:pPr marL="0" lvl="0" indent="0" algn="l" rtl="0">
              <a:spcBef>
                <a:spcPts val="480"/>
              </a:spcBef>
              <a:spcAft>
                <a:spcPts val="0"/>
              </a:spcAft>
              <a:buNone/>
            </a:pPr>
            <a:r>
              <a:rPr lang="en-US">
                <a:latin typeface="Times"/>
                <a:ea typeface="Times"/>
                <a:cs typeface="Times"/>
                <a:sym typeface="Times"/>
              </a:rPr>
              <a:t>Samuel Morton, the first famous American scientist, possesses the largest skull collection in the world; using the OIDs theories developed in Europe</a:t>
            </a:r>
            <a:r>
              <a:rPr lang="en-US" b="1">
                <a:latin typeface="Times"/>
                <a:ea typeface="Times"/>
                <a:cs typeface="Times"/>
                <a:sym typeface="Times"/>
              </a:rPr>
              <a:t>, he claims the larger skulls of Caucasians gives them “decided and unquestioned superiority over all the nations of the earth.” </a:t>
            </a:r>
            <a:endParaRPr/>
          </a:p>
          <a:p>
            <a:pPr marL="0" lvl="0" indent="0" algn="l" rtl="0">
              <a:spcBef>
                <a:spcPts val="480"/>
              </a:spcBef>
              <a:spcAft>
                <a:spcPts val="0"/>
              </a:spcAft>
              <a:buNone/>
            </a:pPr>
            <a:endParaRPr/>
          </a:p>
        </p:txBody>
      </p:sp>
      <p:sp>
        <p:nvSpPr>
          <p:cNvPr id="246" name="Google Shape;246;p17:notes"/>
          <p:cNvSpPr txBox="1">
            <a:spLocks noGrp="1"/>
          </p:cNvSpPr>
          <p:nvPr>
            <p:ph type="sldNum" idx="12"/>
          </p:nvPr>
        </p:nvSpPr>
        <p:spPr>
          <a:xfrm>
            <a:off x="152400" y="381000"/>
            <a:ext cx="533400" cy="3657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a:spLocks noGrp="1" noRot="1" noChangeAspect="1"/>
          </p:cNvSpPr>
          <p:nvPr>
            <p:ph type="sldImg" idx="2"/>
          </p:nvPr>
        </p:nvSpPr>
        <p:spPr>
          <a:xfrm>
            <a:off x="-406400" y="800100"/>
            <a:ext cx="6299200" cy="3543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18:notes"/>
          <p:cNvSpPr txBox="1">
            <a:spLocks noGrp="1"/>
          </p:cNvSpPr>
          <p:nvPr>
            <p:ph type="body" idx="1"/>
          </p:nvPr>
        </p:nvSpPr>
        <p:spPr>
          <a:xfrm>
            <a:off x="5334000" y="731520"/>
            <a:ext cx="3733800" cy="597408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The 1830s and moving forward: What we’re seeing is how institutions of government, the courts, farming, industry, even the Church, are constructing race. </a:t>
            </a:r>
            <a:endParaRPr/>
          </a:p>
          <a:p>
            <a:pPr marL="0" lvl="0" indent="0" algn="l" rtl="0">
              <a:spcBef>
                <a:spcPts val="480"/>
              </a:spcBef>
              <a:spcAft>
                <a:spcPts val="0"/>
              </a:spcAft>
              <a:buNone/>
            </a:pPr>
            <a:endParaRPr/>
          </a:p>
          <a:p>
            <a:pPr marL="0" lvl="0" indent="0" algn="l" rtl="0">
              <a:spcBef>
                <a:spcPts val="480"/>
              </a:spcBef>
              <a:spcAft>
                <a:spcPts val="0"/>
              </a:spcAft>
              <a:buNone/>
            </a:pPr>
            <a:r>
              <a:rPr lang="en-US"/>
              <a:t>The construction places white at the top, Black at the bottom, with other people and communities of color moving up and down based on what’s happening historically. </a:t>
            </a:r>
            <a:endParaRPr/>
          </a:p>
          <a:p>
            <a:pPr marL="0" lvl="0" indent="0" algn="l" rtl="0">
              <a:spcBef>
                <a:spcPts val="480"/>
              </a:spcBef>
              <a:spcAft>
                <a:spcPts val="0"/>
              </a:spcAft>
              <a:buNone/>
            </a:pPr>
            <a:endParaRPr/>
          </a:p>
          <a:p>
            <a:pPr marL="0" lvl="0" indent="0" algn="l" rtl="0">
              <a:spcBef>
                <a:spcPts val="480"/>
              </a:spcBef>
              <a:spcAft>
                <a:spcPts val="0"/>
              </a:spcAft>
              <a:buNone/>
            </a:pPr>
            <a:r>
              <a:rPr lang="en-US" b="1"/>
              <a:t>Regardless, the line is always drawn to place white at the top. </a:t>
            </a:r>
            <a:endParaRPr/>
          </a:p>
        </p:txBody>
      </p:sp>
      <p:sp>
        <p:nvSpPr>
          <p:cNvPr id="253" name="Google Shape;253;p18:notes"/>
          <p:cNvSpPr txBox="1">
            <a:spLocks noGrp="1"/>
          </p:cNvSpPr>
          <p:nvPr>
            <p:ph type="sldNum" idx="12"/>
          </p:nvPr>
        </p:nvSpPr>
        <p:spPr>
          <a:xfrm>
            <a:off x="152400" y="381000"/>
            <a:ext cx="533400" cy="3657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560A-35BB-DC0E-EA07-023B5DA4DF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B965D4-F377-2C6A-E4FB-6D6F96DCF0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E209E-CC44-FC71-3D01-6DC69390FD8A}"/>
              </a:ext>
            </a:extLst>
          </p:cNvPr>
          <p:cNvSpPr>
            <a:spLocks noGrp="1"/>
          </p:cNvSpPr>
          <p:nvPr>
            <p:ph type="dt" sz="half" idx="10"/>
          </p:nvPr>
        </p:nvSpPr>
        <p:spPr/>
        <p:txBody>
          <a:bodyPr/>
          <a:lstStyle/>
          <a:p>
            <a:fld id="{8579087C-44CD-E343-96B5-B08E7C32D5A9}" type="datetime1">
              <a:rPr lang="en-US" smtClean="0"/>
              <a:t>2/6/24</a:t>
            </a:fld>
            <a:endParaRPr lang="en-US"/>
          </a:p>
        </p:txBody>
      </p:sp>
      <p:sp>
        <p:nvSpPr>
          <p:cNvPr id="5" name="Footer Placeholder 4">
            <a:extLst>
              <a:ext uri="{FF2B5EF4-FFF2-40B4-BE49-F238E27FC236}">
                <a16:creationId xmlns:a16="http://schemas.microsoft.com/office/drawing/2014/main" id="{6C0D1F8B-07D9-FD3F-62DD-2261F90DD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E033C-4577-708A-C2C7-10ADEDE26735}"/>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258147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9306-575E-A1C4-F84F-146275B13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592767-D810-611E-E891-8A12A3639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717CE-CBDF-4CDF-2D7E-39A520361B04}"/>
              </a:ext>
            </a:extLst>
          </p:cNvPr>
          <p:cNvSpPr>
            <a:spLocks noGrp="1"/>
          </p:cNvSpPr>
          <p:nvPr>
            <p:ph type="dt" sz="half" idx="10"/>
          </p:nvPr>
        </p:nvSpPr>
        <p:spPr/>
        <p:txBody>
          <a:bodyPr/>
          <a:lstStyle/>
          <a:p>
            <a:fld id="{F9236D0B-7755-7340-A0C5-159EEAB02141}" type="datetime1">
              <a:rPr lang="en-US" smtClean="0"/>
              <a:t>2/6/24</a:t>
            </a:fld>
            <a:endParaRPr lang="en-US"/>
          </a:p>
        </p:txBody>
      </p:sp>
      <p:sp>
        <p:nvSpPr>
          <p:cNvPr id="5" name="Footer Placeholder 4">
            <a:extLst>
              <a:ext uri="{FF2B5EF4-FFF2-40B4-BE49-F238E27FC236}">
                <a16:creationId xmlns:a16="http://schemas.microsoft.com/office/drawing/2014/main" id="{F86301C6-5804-10CD-4326-B60CAFAB6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F3FB1-A901-E75A-C906-4ECA9A6C19B9}"/>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2441295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55C20-DC2A-E92D-FFF6-1DC9359C96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ABDA82-DC2E-8358-6677-E885154F4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2438B-955D-062A-43CA-901B2FE1F9BD}"/>
              </a:ext>
            </a:extLst>
          </p:cNvPr>
          <p:cNvSpPr>
            <a:spLocks noGrp="1"/>
          </p:cNvSpPr>
          <p:nvPr>
            <p:ph type="dt" sz="half" idx="10"/>
          </p:nvPr>
        </p:nvSpPr>
        <p:spPr/>
        <p:txBody>
          <a:bodyPr/>
          <a:lstStyle/>
          <a:p>
            <a:fld id="{B284CE9B-EBC6-BF45-A802-3FF6B93DFE96}" type="datetime1">
              <a:rPr lang="en-US" smtClean="0"/>
              <a:t>2/6/24</a:t>
            </a:fld>
            <a:endParaRPr lang="en-US"/>
          </a:p>
        </p:txBody>
      </p:sp>
      <p:sp>
        <p:nvSpPr>
          <p:cNvPr id="5" name="Footer Placeholder 4">
            <a:extLst>
              <a:ext uri="{FF2B5EF4-FFF2-40B4-BE49-F238E27FC236}">
                <a16:creationId xmlns:a16="http://schemas.microsoft.com/office/drawing/2014/main" id="{282DBD2F-4476-3911-0D4D-4BA3B664D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62CDC-5AD3-0ED6-6D42-0ADA065DF4EB}"/>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260499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7"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endParaRPr/>
          </a:p>
        </p:txBody>
      </p:sp>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487213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71683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E6D0-CAE7-5E87-FC64-629AA3E3C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E4D3E-5854-03B3-BE6D-02D68078DF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7374E-D951-0EC4-FE59-1309D798EA85}"/>
              </a:ext>
            </a:extLst>
          </p:cNvPr>
          <p:cNvSpPr>
            <a:spLocks noGrp="1"/>
          </p:cNvSpPr>
          <p:nvPr>
            <p:ph type="dt" sz="half" idx="10"/>
          </p:nvPr>
        </p:nvSpPr>
        <p:spPr/>
        <p:txBody>
          <a:bodyPr/>
          <a:lstStyle/>
          <a:p>
            <a:fld id="{FD880D24-D290-BA43-ACFE-EA09C8024D50}" type="datetime1">
              <a:rPr lang="en-US" smtClean="0"/>
              <a:t>2/6/24</a:t>
            </a:fld>
            <a:endParaRPr lang="en-US"/>
          </a:p>
        </p:txBody>
      </p:sp>
      <p:sp>
        <p:nvSpPr>
          <p:cNvPr id="5" name="Footer Placeholder 4">
            <a:extLst>
              <a:ext uri="{FF2B5EF4-FFF2-40B4-BE49-F238E27FC236}">
                <a16:creationId xmlns:a16="http://schemas.microsoft.com/office/drawing/2014/main" id="{CF1DC453-43C7-7A12-72B1-9DD7839AF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E3F5F-AD30-BEAA-8377-9BAB721DFC32}"/>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402217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9457-7CC7-99E0-7E09-0C09444C25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91242B-FA15-302E-181A-6878B11455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8F4B4-74EB-48C4-3A72-F06EFB96ACC6}"/>
              </a:ext>
            </a:extLst>
          </p:cNvPr>
          <p:cNvSpPr>
            <a:spLocks noGrp="1"/>
          </p:cNvSpPr>
          <p:nvPr>
            <p:ph type="dt" sz="half" idx="10"/>
          </p:nvPr>
        </p:nvSpPr>
        <p:spPr/>
        <p:txBody>
          <a:bodyPr/>
          <a:lstStyle/>
          <a:p>
            <a:fld id="{B7C40EC2-5BE0-ED43-AF3E-C043B85734ED}" type="datetime1">
              <a:rPr lang="en-US" smtClean="0"/>
              <a:t>2/6/24</a:t>
            </a:fld>
            <a:endParaRPr lang="en-US"/>
          </a:p>
        </p:txBody>
      </p:sp>
      <p:sp>
        <p:nvSpPr>
          <p:cNvPr id="5" name="Footer Placeholder 4">
            <a:extLst>
              <a:ext uri="{FF2B5EF4-FFF2-40B4-BE49-F238E27FC236}">
                <a16:creationId xmlns:a16="http://schemas.microsoft.com/office/drawing/2014/main" id="{2564948C-53DC-B376-C06D-0ED556F0C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4DDD0-FC5C-DE66-9C56-07E2A97BA01A}"/>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398609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8B90-5247-4BE4-00D4-2AB852CE0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FC0FB-7331-512D-4F3B-C75A5ED6F7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F3B4AC-350E-FE1C-4D4D-A6C57C6BB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6DAD12-9303-1F42-6D3A-2A363EEE351E}"/>
              </a:ext>
            </a:extLst>
          </p:cNvPr>
          <p:cNvSpPr>
            <a:spLocks noGrp="1"/>
          </p:cNvSpPr>
          <p:nvPr>
            <p:ph type="dt" sz="half" idx="10"/>
          </p:nvPr>
        </p:nvSpPr>
        <p:spPr/>
        <p:txBody>
          <a:bodyPr/>
          <a:lstStyle/>
          <a:p>
            <a:fld id="{7411DD1D-129A-DC4A-97DC-2A102F534995}" type="datetime1">
              <a:rPr lang="en-US" smtClean="0"/>
              <a:t>2/6/24</a:t>
            </a:fld>
            <a:endParaRPr lang="en-US"/>
          </a:p>
        </p:txBody>
      </p:sp>
      <p:sp>
        <p:nvSpPr>
          <p:cNvPr id="6" name="Footer Placeholder 5">
            <a:extLst>
              <a:ext uri="{FF2B5EF4-FFF2-40B4-BE49-F238E27FC236}">
                <a16:creationId xmlns:a16="http://schemas.microsoft.com/office/drawing/2014/main" id="{75419E84-9441-17B9-6D04-47B4C0677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0A9F6-0208-AEAA-3BF9-31B541B38BB0}"/>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1117002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E3C23-68E8-09F0-F8AB-23717D0D02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C83EF5-3167-3EB6-C002-850AC94BA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C2B8E6-6CF2-FC3B-CC97-D1AB2A1D7A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5DD78A-1ADE-8310-B2BE-03AA479899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75424B-A32C-DD05-7561-B1BC416BC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B7082D-3FCC-1DD9-934A-9093C9292466}"/>
              </a:ext>
            </a:extLst>
          </p:cNvPr>
          <p:cNvSpPr>
            <a:spLocks noGrp="1"/>
          </p:cNvSpPr>
          <p:nvPr>
            <p:ph type="dt" sz="half" idx="10"/>
          </p:nvPr>
        </p:nvSpPr>
        <p:spPr/>
        <p:txBody>
          <a:bodyPr/>
          <a:lstStyle/>
          <a:p>
            <a:fld id="{8C337A77-348E-214C-A6D0-CEF8DD21CD81}" type="datetime1">
              <a:rPr lang="en-US" smtClean="0"/>
              <a:t>2/6/24</a:t>
            </a:fld>
            <a:endParaRPr lang="en-US"/>
          </a:p>
        </p:txBody>
      </p:sp>
      <p:sp>
        <p:nvSpPr>
          <p:cNvPr id="8" name="Footer Placeholder 7">
            <a:extLst>
              <a:ext uri="{FF2B5EF4-FFF2-40B4-BE49-F238E27FC236}">
                <a16:creationId xmlns:a16="http://schemas.microsoft.com/office/drawing/2014/main" id="{17D5AFA9-8249-3BF5-A25F-EDDF1CCE6F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B765D5-D449-64C5-BBAC-5F144CBAB969}"/>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3289719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1DAF-0539-1555-9957-44D543347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D9E232-548B-46F1-7D85-F5697D0CA847}"/>
              </a:ext>
            </a:extLst>
          </p:cNvPr>
          <p:cNvSpPr>
            <a:spLocks noGrp="1"/>
          </p:cNvSpPr>
          <p:nvPr>
            <p:ph type="dt" sz="half" idx="10"/>
          </p:nvPr>
        </p:nvSpPr>
        <p:spPr/>
        <p:txBody>
          <a:bodyPr/>
          <a:lstStyle/>
          <a:p>
            <a:fld id="{30CC6894-36C4-5649-A083-DE59070ED576}" type="datetime1">
              <a:rPr lang="en-US" smtClean="0"/>
              <a:t>2/6/24</a:t>
            </a:fld>
            <a:endParaRPr lang="en-US"/>
          </a:p>
        </p:txBody>
      </p:sp>
      <p:sp>
        <p:nvSpPr>
          <p:cNvPr id="4" name="Footer Placeholder 3">
            <a:extLst>
              <a:ext uri="{FF2B5EF4-FFF2-40B4-BE49-F238E27FC236}">
                <a16:creationId xmlns:a16="http://schemas.microsoft.com/office/drawing/2014/main" id="{2DE5527A-EA1C-3969-FA85-51B3863F3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83DA86-F17E-851A-BD83-3F72720ED9A3}"/>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70823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B40766-252E-BC6C-296E-2BE227888D88}"/>
              </a:ext>
            </a:extLst>
          </p:cNvPr>
          <p:cNvSpPr>
            <a:spLocks noGrp="1"/>
          </p:cNvSpPr>
          <p:nvPr>
            <p:ph type="dt" sz="half" idx="10"/>
          </p:nvPr>
        </p:nvSpPr>
        <p:spPr/>
        <p:txBody>
          <a:bodyPr/>
          <a:lstStyle/>
          <a:p>
            <a:fld id="{D126C1BE-423E-0C4F-B99C-808720526478}" type="datetime1">
              <a:rPr lang="en-US" smtClean="0"/>
              <a:t>2/6/24</a:t>
            </a:fld>
            <a:endParaRPr lang="en-US"/>
          </a:p>
        </p:txBody>
      </p:sp>
      <p:sp>
        <p:nvSpPr>
          <p:cNvPr id="3" name="Footer Placeholder 2">
            <a:extLst>
              <a:ext uri="{FF2B5EF4-FFF2-40B4-BE49-F238E27FC236}">
                <a16:creationId xmlns:a16="http://schemas.microsoft.com/office/drawing/2014/main" id="{336615BF-1BF9-BBAF-267D-1750B1B37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5F4F84-F84B-0A98-3145-FAFD5041EE60}"/>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56565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D9F9-7289-DE0A-2D99-9EEF99FFF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4042BD-32E3-C824-C613-1B668539C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2A5FAF-B512-9A65-E33B-BC4693553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98EEBF-7ED8-6101-4BA0-4FE355B95424}"/>
              </a:ext>
            </a:extLst>
          </p:cNvPr>
          <p:cNvSpPr>
            <a:spLocks noGrp="1"/>
          </p:cNvSpPr>
          <p:nvPr>
            <p:ph type="dt" sz="half" idx="10"/>
          </p:nvPr>
        </p:nvSpPr>
        <p:spPr/>
        <p:txBody>
          <a:bodyPr/>
          <a:lstStyle/>
          <a:p>
            <a:fld id="{954AAC72-1E26-514F-9733-18906D4117D0}" type="datetime1">
              <a:rPr lang="en-US" smtClean="0"/>
              <a:t>2/6/24</a:t>
            </a:fld>
            <a:endParaRPr lang="en-US"/>
          </a:p>
        </p:txBody>
      </p:sp>
      <p:sp>
        <p:nvSpPr>
          <p:cNvPr id="6" name="Footer Placeholder 5">
            <a:extLst>
              <a:ext uri="{FF2B5EF4-FFF2-40B4-BE49-F238E27FC236}">
                <a16:creationId xmlns:a16="http://schemas.microsoft.com/office/drawing/2014/main" id="{F1C2F7F3-2894-0B86-C149-9B119AFEF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49D38-9394-1B17-27C4-51241B6ED690}"/>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2135297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7440-C797-AC1A-7D92-20D18EBDDB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E8954B-7871-9D3E-98A8-2FD26CFB8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6D41FE-5B2D-51FE-CC97-A109766FD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0A1170-6675-6533-C8F0-1F81DF30B3DD}"/>
              </a:ext>
            </a:extLst>
          </p:cNvPr>
          <p:cNvSpPr>
            <a:spLocks noGrp="1"/>
          </p:cNvSpPr>
          <p:nvPr>
            <p:ph type="dt" sz="half" idx="10"/>
          </p:nvPr>
        </p:nvSpPr>
        <p:spPr/>
        <p:txBody>
          <a:bodyPr/>
          <a:lstStyle/>
          <a:p>
            <a:fld id="{3709E8A8-012D-5641-A145-728ADFDC2D00}" type="datetime1">
              <a:rPr lang="en-US" smtClean="0"/>
              <a:t>2/6/24</a:t>
            </a:fld>
            <a:endParaRPr lang="en-US"/>
          </a:p>
        </p:txBody>
      </p:sp>
      <p:sp>
        <p:nvSpPr>
          <p:cNvPr id="6" name="Footer Placeholder 5">
            <a:extLst>
              <a:ext uri="{FF2B5EF4-FFF2-40B4-BE49-F238E27FC236}">
                <a16:creationId xmlns:a16="http://schemas.microsoft.com/office/drawing/2014/main" id="{5EF73302-F70F-7DAB-B306-E04CF0F1E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27D1E-99C9-F1D1-3094-512A452DAD2B}"/>
              </a:ext>
            </a:extLst>
          </p:cNvPr>
          <p:cNvSpPr>
            <a:spLocks noGrp="1"/>
          </p:cNvSpPr>
          <p:nvPr>
            <p:ph type="sldNum" sz="quarter" idx="12"/>
          </p:nvPr>
        </p:nvSpPr>
        <p:spPr/>
        <p:txBody>
          <a:bodyPr/>
          <a:lstStyle/>
          <a:p>
            <a:fld id="{31801A93-45A5-3048-945E-62985659094F}" type="slidenum">
              <a:rPr lang="en-US" smtClean="0"/>
              <a:t>‹#›</a:t>
            </a:fld>
            <a:endParaRPr lang="en-US"/>
          </a:p>
        </p:txBody>
      </p:sp>
    </p:spTree>
    <p:extLst>
      <p:ext uri="{BB962C8B-B14F-4D97-AF65-F5344CB8AC3E}">
        <p14:creationId xmlns:p14="http://schemas.microsoft.com/office/powerpoint/2010/main" val="222444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D84A7-9A9E-E0FF-A0DC-22FB4CB2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39B605-770E-AF64-90CC-777BC3F8A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5B9FE-D3D8-48CB-09F8-9A61BC960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2F6A1F-A58E-BF42-959D-D17B0C77B630}" type="datetime1">
              <a:rPr lang="en-US" smtClean="0"/>
              <a:t>2/6/24</a:t>
            </a:fld>
            <a:endParaRPr lang="en-US"/>
          </a:p>
        </p:txBody>
      </p:sp>
      <p:sp>
        <p:nvSpPr>
          <p:cNvPr id="5" name="Footer Placeholder 4">
            <a:extLst>
              <a:ext uri="{FF2B5EF4-FFF2-40B4-BE49-F238E27FC236}">
                <a16:creationId xmlns:a16="http://schemas.microsoft.com/office/drawing/2014/main" id="{9DBA9F08-7E1F-629D-F5B9-3A7F6B54B9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7D547A-DB96-1194-B79B-37686ACB1F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801A93-45A5-3048-945E-62985659094F}" type="slidenum">
              <a:rPr lang="en-US" smtClean="0"/>
              <a:t>‹#›</a:t>
            </a:fld>
            <a:endParaRPr lang="en-US"/>
          </a:p>
        </p:txBody>
      </p:sp>
    </p:spTree>
    <p:extLst>
      <p:ext uri="{BB962C8B-B14F-4D97-AF65-F5344CB8AC3E}">
        <p14:creationId xmlns:p14="http://schemas.microsoft.com/office/powerpoint/2010/main" val="2979065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youtu.be/1ShWJf8BIqI" TargetMode="External"/><Relationship Id="rId3" Type="http://schemas.openxmlformats.org/officeDocument/2006/relationships/diagramLayout" Target="../diagrams/layout1.xml"/><Relationship Id="rId7" Type="http://schemas.openxmlformats.org/officeDocument/2006/relationships/hyperlink" Target="https://youtu.be/SHHHL31bFPA"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hyperlink" Target="https://youtu.be/JAuBtcHDlcA" TargetMode="External"/><Relationship Id="rId4" Type="http://schemas.openxmlformats.org/officeDocument/2006/relationships/diagramQuickStyle" Target="../diagrams/quickStyle1.xml"/><Relationship Id="rId9" Type="http://schemas.openxmlformats.org/officeDocument/2006/relationships/hyperlink" Target="https://youtu.be/akOe5-UsQ2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images.search.yahoo.com/search/images;_ylt=Awrg1XJficBl7ecQqXFXNyoA;_ylu=Y29sbwNncTEEcG9zAzEEdnRpZAMEc2VjA3Nj?type=E211US739G0&amp;p=nell+irving+painter&amp;fr=mcafee&amp;th=300&amp;tw=450&amp;imgurl=https%3A%2F%2Fimages.search.yahoo.com%2Fsearch%2Fimages%3Fp%3Dnell%2Birving%2Bpainter&amp;rurl=https%3A%2F%2Fimages.search.yahoo.com%2Fsearch%2Fimages%3Fp%3Dnell%2Birving%2Bpainter&amp;name=Nell+Irvin+Painter&amp;h=682&amp;w=1024&amp;turl=https%3A%2F%2Fs.yimg.com%2Fzb%2Fimgv1%2F574252d4-d016-3246-891d-a4d92a7320f4%2Ft_500x300&amp;tt=Nell+Irvin+Painter&amp;sigr=ewAtdrrziouZ&amp;sigit=ZTnqO5amprZH&amp;sigi=luWaGKpwdaIu&amp;sign=FNHJ.HqwJ1iN&amp;sigt=FNHJ.HqwJ1i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smarthistory.org/kehinde-wiley-napoleon-leading-the-army-over-the-alps/"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theatlantic.com/national/archive/2014/12/how-watermelons-became-a-racist-trope/383529/"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diagramLayout" Target="../diagrams/layout7.xml"/><Relationship Id="rId7" Type="http://schemas.openxmlformats.org/officeDocument/2006/relationships/image" Target="../media/image47.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49.jpg"/></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umich.edu/~lawrace/votetour3.htm" TargetMode="External"/><Relationship Id="rId2" Type="http://schemas.openxmlformats.org/officeDocument/2006/relationships/hyperlink" Target="https://www.theatlantic.com/politics/archive/2018/05/what-black-voters-want/559775/" TargetMode="External"/><Relationship Id="rId1" Type="http://schemas.openxmlformats.org/officeDocument/2006/relationships/slideLayout" Target="../slideLayouts/slideLayout2.xml"/><Relationship Id="rId5" Type="http://schemas.openxmlformats.org/officeDocument/2006/relationships/hyperlink" Target="https://www.thenation.com/article/rooted-reconstruction-first-wave-black-congressmen/" TargetMode="External"/><Relationship Id="rId4" Type="http://schemas.openxmlformats.org/officeDocument/2006/relationships/hyperlink" Target="https://www.nbcnews.com/politics/elections/black-progressive-insurgent-future-democratic-party-n906841"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time.com/4008545/emmett-till-history/" TargetMode="External"/><Relationship Id="rId2" Type="http://schemas.openxmlformats.org/officeDocument/2006/relationships/hyperlink" Target="https://www.pbs.org/wgbh/americanexperience/features/scottsboro-boys-who-were-the-boys/" TargetMode="External"/><Relationship Id="rId1" Type="http://schemas.openxmlformats.org/officeDocument/2006/relationships/slideLayout" Target="../slideLayouts/slideLayout2.xml"/><Relationship Id="rId4" Type="http://schemas.openxmlformats.org/officeDocument/2006/relationships/hyperlink" Target="https://www.teenvogue.com/story/michael-brown-death-anniversary-police-brutality-black-lives-matt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s://youtu.be/1ShWJf8BIqI" TargetMode="External"/><Relationship Id="rId3" Type="http://schemas.openxmlformats.org/officeDocument/2006/relationships/diagramLayout" Target="../diagrams/layout8.xml"/><Relationship Id="rId7" Type="http://schemas.openxmlformats.org/officeDocument/2006/relationships/hyperlink" Target="https://youtu.be/SHHHL31bFPA"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hyperlink" Target="https://youtu.be/JAuBtcHDlcA" TargetMode="External"/><Relationship Id="rId4" Type="http://schemas.openxmlformats.org/officeDocument/2006/relationships/diagramQuickStyle" Target="../diagrams/quickStyle8.xml"/><Relationship Id="rId9" Type="http://schemas.openxmlformats.org/officeDocument/2006/relationships/hyperlink" Target="https://youtu.be/akOe5-UsQ2o"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images.search.yahoo.com/search/images;_ylt=Awrg1XJficBl7ecQqXFXNyoA;_ylu=Y29sbwNncTEEcG9zAzEEdnRpZAMEc2VjA3Nj?type=E211US739G0&amp;p=nell+irving+painter&amp;fr=mcafee&amp;th=300&amp;tw=450&amp;imgurl=https%3A%2F%2Fimages.search.yahoo.com%2Fsearch%2Fimages%3Fp%3Dnell%2Birving%2Bpainter&amp;rurl=https%3A%2F%2Fimages.search.yahoo.com%2Fsearch%2Fimages%3Fp%3Dnell%2Birving%2Bpainter&amp;name=Nell+Irvin+Painter&amp;h=682&amp;w=1024&amp;turl=https%3A%2F%2Fs.yimg.com%2Fzb%2Fimgv1%2F574252d4-d016-3246-891d-a4d92a7320f4%2Ft_500x300&amp;tt=Nell+Irvin+Painter&amp;sigr=ewAtdrrziouZ&amp;sigit=ZTnqO5amprZH&amp;sigi=luWaGKpwdaIu&amp;sign=FNHJ.HqwJ1iN&amp;sigt=FNHJ.HqwJ1iN"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newyorker.com/magazine/2016/03/14/where-is-black-lives-matter-headed" TargetMode="External"/><Relationship Id="rId2" Type="http://schemas.openxmlformats.org/officeDocument/2006/relationships/hyperlink" Target="https://escholarship.org/content/qt1kc308xf/qt1kc308xf.pdf" TargetMode="External"/><Relationship Id="rId1" Type="http://schemas.openxmlformats.org/officeDocument/2006/relationships/slideLayout" Target="../slideLayouts/slideLayout2.xml"/><Relationship Id="rId5" Type="http://schemas.openxmlformats.org/officeDocument/2006/relationships/hyperlink" Target="https://www.newsweek.com/black-lives-matter-five-turbulent-years-80-iconic-images-1017971" TargetMode="External"/><Relationship Id="rId4" Type="http://schemas.openxmlformats.org/officeDocument/2006/relationships/hyperlink" Target="http://www.abc.net.au/news/2016-07-14/black-lives-matter-timeline/7585856"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FF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black suit&#10;&#10;Description automatically generated">
            <a:extLst>
              <a:ext uri="{FF2B5EF4-FFF2-40B4-BE49-F238E27FC236}">
                <a16:creationId xmlns:a16="http://schemas.microsoft.com/office/drawing/2014/main" id="{96A30069-D39C-FC1A-A2A3-06E800711809}"/>
              </a:ext>
            </a:extLst>
          </p:cNvPr>
          <p:cNvPicPr>
            <a:picLocks noChangeAspect="1"/>
          </p:cNvPicPr>
          <p:nvPr/>
        </p:nvPicPr>
        <p:blipFill>
          <a:blip r:embed="rId2"/>
          <a:stretch>
            <a:fillRect/>
          </a:stretch>
        </p:blipFill>
        <p:spPr>
          <a:xfrm>
            <a:off x="1054248" y="650497"/>
            <a:ext cx="4303648" cy="5571066"/>
          </a:xfrm>
          <a:prstGeom prst="rect">
            <a:avLst/>
          </a:prstGeom>
        </p:spPr>
      </p:pic>
      <p:sp>
        <p:nvSpPr>
          <p:cNvPr id="23" name="Rectangle 22">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FF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ok cover with text&#10;&#10;Description automatically generated">
            <a:extLst>
              <a:ext uri="{FF2B5EF4-FFF2-40B4-BE49-F238E27FC236}">
                <a16:creationId xmlns:a16="http://schemas.microsoft.com/office/drawing/2014/main" id="{7B51BEC7-5930-8DA9-DA59-DED4930DD7B6}"/>
              </a:ext>
            </a:extLst>
          </p:cNvPr>
          <p:cNvPicPr>
            <a:picLocks noChangeAspect="1"/>
          </p:cNvPicPr>
          <p:nvPr/>
        </p:nvPicPr>
        <p:blipFill>
          <a:blip r:embed="rId3"/>
          <a:stretch>
            <a:fillRect/>
          </a:stretch>
        </p:blipFill>
        <p:spPr>
          <a:xfrm>
            <a:off x="6834102" y="643467"/>
            <a:ext cx="4303648" cy="5571066"/>
          </a:xfrm>
          <a:prstGeom prst="rect">
            <a:avLst/>
          </a:prstGeom>
        </p:spPr>
      </p:pic>
      <p:sp>
        <p:nvSpPr>
          <p:cNvPr id="4" name="Slide Number Placeholder 3">
            <a:extLst>
              <a:ext uri="{FF2B5EF4-FFF2-40B4-BE49-F238E27FC236}">
                <a16:creationId xmlns:a16="http://schemas.microsoft.com/office/drawing/2014/main" id="{98B911AE-716D-DBC2-F680-0732CAC8E16F}"/>
              </a:ext>
            </a:extLst>
          </p:cNvPr>
          <p:cNvSpPr>
            <a:spLocks noGrp="1"/>
          </p:cNvSpPr>
          <p:nvPr>
            <p:ph type="sldNum" sz="quarter" idx="12"/>
          </p:nvPr>
        </p:nvSpPr>
        <p:spPr/>
        <p:txBody>
          <a:bodyPr/>
          <a:lstStyle/>
          <a:p>
            <a:fld id="{31801A93-45A5-3048-945E-62985659094F}" type="slidenum">
              <a:rPr lang="en-US" smtClean="0"/>
              <a:t>1</a:t>
            </a:fld>
            <a:endParaRPr lang="en-US"/>
          </a:p>
        </p:txBody>
      </p:sp>
    </p:spTree>
    <p:extLst>
      <p:ext uri="{BB962C8B-B14F-4D97-AF65-F5344CB8AC3E}">
        <p14:creationId xmlns:p14="http://schemas.microsoft.com/office/powerpoint/2010/main" val="340984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Externalized Ideas Made Into Objects &amp; Internalized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Create Social Realities Through Habitual Use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That We Forget* Were Ideas &amp; Accept As Reality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Imagination Creates &amp; Destroys Slavery </a:t>
            </a:r>
          </a:p>
        </p:txBody>
      </p:sp>
      <p:sp>
        <p:nvSpPr>
          <p:cNvPr id="7" name="Slide Number Placeholder 6">
            <a:extLst>
              <a:ext uri="{FF2B5EF4-FFF2-40B4-BE49-F238E27FC236}">
                <a16:creationId xmlns:a16="http://schemas.microsoft.com/office/drawing/2014/main" id="{98EE2218-DC53-70A0-ACC3-8DE558036F83}"/>
              </a:ext>
            </a:extLst>
          </p:cNvPr>
          <p:cNvSpPr>
            <a:spLocks noGrp="1"/>
          </p:cNvSpPr>
          <p:nvPr>
            <p:ph type="sldNum" sz="quarter" idx="12"/>
          </p:nvPr>
        </p:nvSpPr>
        <p:spPr/>
        <p:txBody>
          <a:bodyPr/>
          <a:lstStyle/>
          <a:p>
            <a:fld id="{31801A93-45A5-3048-945E-62985659094F}" type="slidenum">
              <a:rPr lang="en-US" smtClean="0"/>
              <a:t>10</a:t>
            </a:fld>
            <a:endParaRPr lang="en-US"/>
          </a:p>
        </p:txBody>
      </p:sp>
    </p:spTree>
    <p:extLst>
      <p:ext uri="{BB962C8B-B14F-4D97-AF65-F5344CB8AC3E}">
        <p14:creationId xmlns:p14="http://schemas.microsoft.com/office/powerpoint/2010/main" val="473892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700" y="2722166"/>
            <a:ext cx="7620000" cy="857250"/>
          </a:xfrm>
        </p:spPr>
        <p:txBody>
          <a:bodyPr>
            <a:normAutofit fontScale="90000"/>
          </a:bodyPr>
          <a:lstStyle/>
          <a:p>
            <a:pPr algn="ctr"/>
            <a:r>
              <a:rPr lang="en-US">
                <a:solidFill>
                  <a:srgbClr val="FF0000"/>
                </a:solidFill>
              </a:rPr>
              <a:t>Society</a:t>
            </a:r>
            <a:br>
              <a:rPr lang="en-US">
                <a:solidFill>
                  <a:srgbClr val="FF0000"/>
                </a:solidFill>
              </a:rPr>
            </a:br>
            <a:r>
              <a:rPr lang="en-US" i="1">
                <a:solidFill>
                  <a:srgbClr val="3366FF"/>
                </a:solidFill>
              </a:rPr>
              <a:t>Beliefs, Values, Norms</a:t>
            </a:r>
            <a:br>
              <a:rPr lang="en-US" i="1">
                <a:solidFill>
                  <a:srgbClr val="3366FF"/>
                </a:solidFill>
              </a:rPr>
            </a:br>
            <a:r>
              <a:rPr lang="en-US" sz="3300">
                <a:effectLst>
                  <a:glow rad="228600">
                    <a:schemeClr val="accent3">
                      <a:satMod val="175000"/>
                      <a:alpha val="40000"/>
                    </a:schemeClr>
                  </a:glow>
                </a:effectLst>
              </a:rPr>
              <a:t>Beliefs &amp; Values tell “Norms what to do.” </a:t>
            </a:r>
            <a:br>
              <a:rPr lang="en-US"/>
            </a:br>
            <a:r>
              <a:rPr lang="en-US">
                <a:solidFill>
                  <a:srgbClr val="FF0000"/>
                </a:solidFill>
              </a:rPr>
              <a:t>Policies</a:t>
            </a:r>
            <a:br>
              <a:rPr lang="en-US">
                <a:solidFill>
                  <a:srgbClr val="FF0000"/>
                </a:solidFill>
              </a:rPr>
            </a:br>
            <a:r>
              <a:rPr lang="en-US" i="1">
                <a:solidFill>
                  <a:srgbClr val="3366FF"/>
                </a:solidFill>
              </a:rPr>
              <a:t>Public Policy, Laws</a:t>
            </a:r>
            <a:br>
              <a:rPr lang="en-US" i="1">
                <a:solidFill>
                  <a:srgbClr val="3366FF"/>
                </a:solidFill>
              </a:rPr>
            </a:br>
            <a:r>
              <a:rPr lang="en-US" sz="3000">
                <a:effectLst>
                  <a:glow rad="228600">
                    <a:schemeClr val="accent3">
                      <a:satMod val="175000"/>
                      <a:alpha val="40000"/>
                    </a:schemeClr>
                  </a:glow>
                </a:effectLst>
              </a:rPr>
              <a:t>Public Policy &amp; Law Reflect Societal Values.</a:t>
            </a:r>
            <a:br>
              <a:rPr lang="en-US" sz="3000" i="1">
                <a:solidFill>
                  <a:srgbClr val="3366FF"/>
                </a:solidFill>
                <a:effectLst>
                  <a:glow rad="228600">
                    <a:schemeClr val="accent3">
                      <a:satMod val="175000"/>
                      <a:alpha val="40000"/>
                    </a:schemeClr>
                  </a:glow>
                </a:effectLst>
              </a:rPr>
            </a:br>
            <a:r>
              <a:rPr lang="en-US">
                <a:solidFill>
                  <a:srgbClr val="FF0000"/>
                </a:solidFill>
              </a:rPr>
              <a:t>Systems</a:t>
            </a:r>
            <a:br>
              <a:rPr lang="en-US">
                <a:solidFill>
                  <a:srgbClr val="FF0000"/>
                </a:solidFill>
              </a:rPr>
            </a:br>
            <a:r>
              <a:rPr lang="en-US" i="1">
                <a:solidFill>
                  <a:srgbClr val="3366FF"/>
                </a:solidFill>
              </a:rPr>
              <a:t>Institutions</a:t>
            </a:r>
            <a:br>
              <a:rPr lang="en-US" i="1">
                <a:solidFill>
                  <a:srgbClr val="3366FF"/>
                </a:solidFill>
              </a:rPr>
            </a:br>
            <a:r>
              <a:rPr lang="en-US" sz="3300">
                <a:effectLst>
                  <a:glow rad="228600">
                    <a:schemeClr val="accent3">
                      <a:satMod val="175000"/>
                      <a:alpha val="40000"/>
                    </a:schemeClr>
                  </a:glow>
                </a:effectLst>
              </a:rPr>
              <a:t>Institutions codify societal norms &amp; laws.</a:t>
            </a:r>
            <a:endParaRPr lang="en-US" sz="3300" i="1" dirty="0">
              <a:solidFill>
                <a:srgbClr val="3366FF"/>
              </a:solidFill>
              <a:effectLst>
                <a:glow rad="228600">
                  <a:schemeClr val="accent3">
                    <a:satMod val="175000"/>
                    <a:alpha val="40000"/>
                  </a:schemeClr>
                </a:glow>
              </a:effectLst>
            </a:endParaRPr>
          </a:p>
        </p:txBody>
      </p:sp>
      <p:sp>
        <p:nvSpPr>
          <p:cNvPr id="4" name="Slide Number Placeholder 3">
            <a:extLst>
              <a:ext uri="{FF2B5EF4-FFF2-40B4-BE49-F238E27FC236}">
                <a16:creationId xmlns:a16="http://schemas.microsoft.com/office/drawing/2014/main" id="{F9627705-69FC-37DB-C175-0FDA10E4B31C}"/>
              </a:ext>
            </a:extLst>
          </p:cNvPr>
          <p:cNvSpPr>
            <a:spLocks noGrp="1"/>
          </p:cNvSpPr>
          <p:nvPr>
            <p:ph type="sldNum" sz="quarter" idx="12"/>
          </p:nvPr>
        </p:nvSpPr>
        <p:spPr/>
        <p:txBody>
          <a:bodyPr/>
          <a:lstStyle/>
          <a:p>
            <a:fld id="{31801A93-45A5-3048-945E-62985659094F}" type="slidenum">
              <a:rPr lang="en-US" smtClean="0"/>
              <a:t>11</a:t>
            </a:fld>
            <a:endParaRPr lang="en-US"/>
          </a:p>
        </p:txBody>
      </p:sp>
    </p:spTree>
    <p:extLst>
      <p:ext uri="{BB962C8B-B14F-4D97-AF65-F5344CB8AC3E}">
        <p14:creationId xmlns:p14="http://schemas.microsoft.com/office/powerpoint/2010/main" val="290146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2944" y="489648"/>
            <a:ext cx="4151327" cy="3683613"/>
          </a:xfrm>
        </p:spPr>
        <p:style>
          <a:lnRef idx="0">
            <a:schemeClr val="accent6"/>
          </a:lnRef>
          <a:fillRef idx="3">
            <a:schemeClr val="accent6"/>
          </a:fillRef>
          <a:effectRef idx="3">
            <a:schemeClr val="accent6"/>
          </a:effectRef>
          <a:fontRef idx="minor">
            <a:schemeClr val="lt1"/>
          </a:fontRef>
        </p:style>
        <p:txBody>
          <a:bodyPr anchor="b">
            <a:normAutofit fontScale="90000"/>
          </a:bodyPr>
          <a:lstStyle/>
          <a:p>
            <a:br>
              <a:rPr lang="en-US" b="1" dirty="0"/>
            </a:br>
            <a:br>
              <a:rPr lang="en-US" b="1" dirty="0"/>
            </a:br>
            <a:br>
              <a:rPr lang="en-US" b="1" dirty="0"/>
            </a:br>
            <a:br>
              <a:rPr lang="en-US" b="1" dirty="0"/>
            </a:br>
            <a:br>
              <a:rPr lang="en-US" b="1" dirty="0"/>
            </a:br>
            <a:br>
              <a:rPr lang="en-US" b="1" dirty="0"/>
            </a:br>
            <a:r>
              <a:rPr lang="en-US" b="1" dirty="0"/>
              <a:t>So, </a:t>
            </a:r>
            <a:r>
              <a:rPr lang="en-US" b="1" dirty="0">
                <a:solidFill>
                  <a:srgbClr val="FF0000"/>
                </a:solidFill>
              </a:rPr>
              <a:t>What</a:t>
            </a:r>
            <a:r>
              <a:rPr lang="en-US" b="1" dirty="0"/>
              <a:t> Is </a:t>
            </a:r>
            <a:r>
              <a:rPr lang="en-US" b="1" u="sng" dirty="0"/>
              <a:t>Black Culture? </a:t>
            </a:r>
            <a:br>
              <a:rPr lang="en-US" dirty="0"/>
            </a:br>
            <a:r>
              <a:rPr lang="en-US" sz="4000" b="1" i="1" dirty="0">
                <a:solidFill>
                  <a:schemeClr val="tx2">
                    <a:lumMod val="90000"/>
                    <a:lumOff val="10000"/>
                  </a:schemeClr>
                </a:solidFill>
              </a:rPr>
              <a:t>The Social Construction of Blackness</a:t>
            </a:r>
            <a:br>
              <a:rPr lang="en-US" sz="4000" b="1" i="1" dirty="0">
                <a:solidFill>
                  <a:schemeClr val="tx2">
                    <a:lumMod val="90000"/>
                    <a:lumOff val="10000"/>
                  </a:schemeClr>
                </a:solidFill>
              </a:rPr>
            </a:br>
            <a:endParaRPr lang="en-US" b="1" i="1" dirty="0">
              <a:solidFill>
                <a:schemeClr val="tx2">
                  <a:lumMod val="90000"/>
                  <a:lumOff val="10000"/>
                </a:schemeClr>
              </a:solidFill>
            </a:endParaRPr>
          </a:p>
        </p:txBody>
      </p:sp>
      <p:graphicFrame>
        <p:nvGraphicFramePr>
          <p:cNvPr id="5" name="Content Placeholder 2">
            <a:extLst>
              <a:ext uri="{FF2B5EF4-FFF2-40B4-BE49-F238E27FC236}">
                <a16:creationId xmlns:a16="http://schemas.microsoft.com/office/drawing/2014/main" id="{FE3F3222-45A7-4000-B5B5-7419C9A820A9}"/>
              </a:ext>
            </a:extLst>
          </p:cNvPr>
          <p:cNvGraphicFramePr>
            <a:graphicFrameLocks noGrp="1"/>
          </p:cNvGraphicFramePr>
          <p:nvPr>
            <p:ph idx="1"/>
            <p:extLst>
              <p:ext uri="{D42A27DB-BD31-4B8C-83A1-F6EECF244321}">
                <p14:modId xmlns:p14="http://schemas.microsoft.com/office/powerpoint/2010/main" val="1408862344"/>
              </p:ext>
            </p:extLst>
          </p:nvPr>
        </p:nvGraphicFramePr>
        <p:xfrm>
          <a:off x="-379141" y="111512"/>
          <a:ext cx="8193105" cy="6566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38CB534-9935-43F3-9DC5-B6EDA590E016}"/>
              </a:ext>
            </a:extLst>
          </p:cNvPr>
          <p:cNvSpPr txBox="1"/>
          <p:nvPr/>
        </p:nvSpPr>
        <p:spPr>
          <a:xfrm>
            <a:off x="7552943" y="4560052"/>
            <a:ext cx="4151327" cy="2246769"/>
          </a:xfrm>
          <a:prstGeom prst="rect">
            <a:avLst/>
          </a:prstGeom>
          <a:noFill/>
        </p:spPr>
        <p:txBody>
          <a:bodyPr wrap="square" rtlCol="0">
            <a:spAutoFit/>
          </a:bodyPr>
          <a:lstStyle/>
          <a:p>
            <a:r>
              <a:rPr lang="en-US" sz="1400" i="1" dirty="0">
                <a:highlight>
                  <a:srgbClr val="FFFF00"/>
                </a:highlight>
              </a:rPr>
              <a:t>Contemporary Narratives: </a:t>
            </a:r>
          </a:p>
          <a:p>
            <a:pPr marL="342900" indent="-342900">
              <a:buAutoNum type="arabicPeriod"/>
            </a:pPr>
            <a:r>
              <a:rPr lang="en-US" sz="1400" i="1" dirty="0"/>
              <a:t>Toni Morrison: The Shadow of Whiteness of the ‘White Gaze’ - </a:t>
            </a:r>
            <a:r>
              <a:rPr lang="en-US" sz="1400" i="1" dirty="0">
                <a:hlinkClick r:id="rId7"/>
              </a:rPr>
              <a:t>https://youtu.be/SHHHL31bFPA</a:t>
            </a:r>
            <a:endParaRPr lang="en-US" sz="1400" i="1" dirty="0"/>
          </a:p>
          <a:p>
            <a:pPr marL="342900" indent="-342900">
              <a:buAutoNum type="arabicPeriod"/>
            </a:pPr>
            <a:r>
              <a:rPr lang="en-US" sz="1400" i="1" dirty="0"/>
              <a:t>bell hooks: On White Supremacy &amp; the Million Man March - </a:t>
            </a:r>
            <a:r>
              <a:rPr lang="en-US" sz="1400" i="1" dirty="0">
                <a:hlinkClick r:id="rId8"/>
              </a:rPr>
              <a:t>https://youtu.be/1ShWJf8BIqI</a:t>
            </a:r>
            <a:r>
              <a:rPr lang="en-US" sz="1400" i="1" dirty="0"/>
              <a:t> </a:t>
            </a:r>
          </a:p>
          <a:p>
            <a:pPr marL="342900" indent="-342900">
              <a:buAutoNum type="arabicPeriod"/>
            </a:pPr>
            <a:r>
              <a:rPr lang="en-US" sz="1400" i="1" dirty="0" err="1"/>
              <a:t>Kimberle</a:t>
            </a:r>
            <a:r>
              <a:rPr lang="en-US" sz="1400" i="1" dirty="0"/>
              <a:t> Crenshaw – Intersectionality _ </a:t>
            </a:r>
            <a:r>
              <a:rPr lang="en-US" sz="1400" i="1" dirty="0">
                <a:hlinkClick r:id="rId9"/>
              </a:rPr>
              <a:t>https://youtu.be/akOe5-UsQ2o</a:t>
            </a:r>
            <a:r>
              <a:rPr lang="en-US" sz="1400" i="1" dirty="0"/>
              <a:t> </a:t>
            </a:r>
          </a:p>
          <a:p>
            <a:pPr marL="342900" indent="-342900">
              <a:buAutoNum type="arabicPeriod"/>
            </a:pPr>
            <a:r>
              <a:rPr lang="en-US" sz="1400" i="1" dirty="0"/>
              <a:t>Still Black – Black Transmen - </a:t>
            </a:r>
            <a:r>
              <a:rPr lang="en-US" sz="1400" i="1" dirty="0">
                <a:hlinkClick r:id="rId10"/>
              </a:rPr>
              <a:t>https://youtu.be/JAuBtcHDlcA</a:t>
            </a:r>
            <a:r>
              <a:rPr lang="en-US" sz="1400" i="1" dirty="0"/>
              <a:t> </a:t>
            </a:r>
          </a:p>
          <a:p>
            <a:pPr marL="342900" indent="-342900">
              <a:buAutoNum type="arabicPeriod"/>
            </a:pPr>
            <a:endParaRPr lang="en-US" sz="1400" i="1" dirty="0"/>
          </a:p>
        </p:txBody>
      </p:sp>
      <p:sp>
        <p:nvSpPr>
          <p:cNvPr id="6" name="Slide Number Placeholder 5">
            <a:extLst>
              <a:ext uri="{FF2B5EF4-FFF2-40B4-BE49-F238E27FC236}">
                <a16:creationId xmlns:a16="http://schemas.microsoft.com/office/drawing/2014/main" id="{BE2013E8-5560-208D-504F-DDA6FE2532D3}"/>
              </a:ext>
            </a:extLst>
          </p:cNvPr>
          <p:cNvSpPr>
            <a:spLocks noGrp="1"/>
          </p:cNvSpPr>
          <p:nvPr>
            <p:ph type="sldNum" sz="quarter" idx="12"/>
          </p:nvPr>
        </p:nvSpPr>
        <p:spPr/>
        <p:txBody>
          <a:bodyPr/>
          <a:lstStyle/>
          <a:p>
            <a:fld id="{31801A93-45A5-3048-945E-62985659094F}" type="slidenum">
              <a:rPr lang="en-US" smtClean="0"/>
              <a:t>12</a:t>
            </a:fld>
            <a:endParaRPr lang="en-US"/>
          </a:p>
        </p:txBody>
      </p:sp>
    </p:spTree>
    <p:extLst>
      <p:ext uri="{BB962C8B-B14F-4D97-AF65-F5344CB8AC3E}">
        <p14:creationId xmlns:p14="http://schemas.microsoft.com/office/powerpoint/2010/main" val="1436761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09009" y="1192296"/>
            <a:ext cx="6287585" cy="5290845"/>
          </a:xfrm>
        </p:spPr>
        <p:txBody>
          <a:bodyPr anchor="ctr">
            <a:noAutofit/>
          </a:bodyPr>
          <a:lstStyle/>
          <a:p>
            <a:r>
              <a:rPr lang="en-US" sz="1600" b="1" dirty="0"/>
              <a:t>Complexity </a:t>
            </a:r>
            <a:r>
              <a:rPr lang="mr-IN" sz="1600" dirty="0"/>
              <a:t>–</a:t>
            </a:r>
            <a:r>
              <a:rPr lang="en-US" sz="1600" dirty="0"/>
              <a:t> That African American identity is a </a:t>
            </a:r>
            <a:r>
              <a:rPr lang="en-US" sz="1600" i="1" dirty="0"/>
              <a:t>complex construction of ideas about Africa and African Americans that have developed and changed over time. </a:t>
            </a:r>
            <a:r>
              <a:rPr lang="en-US" sz="1600" dirty="0"/>
              <a:t>That African Americans incorporate </a:t>
            </a:r>
            <a:r>
              <a:rPr lang="en-US" sz="1600" b="1" dirty="0"/>
              <a:t>multi-racial/ethnic identities</a:t>
            </a:r>
            <a:r>
              <a:rPr lang="en-US" sz="1600" dirty="0"/>
              <a:t>, and  differences in political, social, and cultural points of view into the overall context of Blackness. </a:t>
            </a:r>
          </a:p>
          <a:p>
            <a:pPr marL="114300" indent="0">
              <a:buNone/>
            </a:pPr>
            <a:endParaRPr lang="en-US" sz="1600" dirty="0"/>
          </a:p>
          <a:p>
            <a:r>
              <a:rPr lang="en-US" sz="1600" b="1" dirty="0"/>
              <a:t>Self-Determination </a:t>
            </a:r>
            <a:r>
              <a:rPr lang="mr-IN" sz="1600" dirty="0"/>
              <a:t>–</a:t>
            </a:r>
            <a:r>
              <a:rPr lang="en-US" sz="1600" dirty="0"/>
              <a:t> That self-determination has always been a key element in complexity and self definition. That </a:t>
            </a:r>
            <a:r>
              <a:rPr lang="en-US" sz="1600" b="1" i="1" dirty="0"/>
              <a:t>the enslaved and those who were free made tremendous contributions to America</a:t>
            </a:r>
            <a:r>
              <a:rPr lang="en-US" sz="1600" b="1" dirty="0"/>
              <a:t> </a:t>
            </a:r>
            <a:r>
              <a:rPr lang="en-US" sz="1600" dirty="0"/>
              <a:t>that stand in contradiction to their overall treatment. That social institutions like the church, education, business and politics are arenas where black excellence and the reputation of being “hard working people” stood in opposition to Black stereotypes.  That African Americans were </a:t>
            </a:r>
            <a:r>
              <a:rPr lang="en-US" sz="1600" u="sng" dirty="0"/>
              <a:t>not given their freedom</a:t>
            </a:r>
            <a:r>
              <a:rPr lang="en-US" sz="1600" dirty="0"/>
              <a:t>, they, in fact, </a:t>
            </a:r>
            <a:r>
              <a:rPr lang="en-US" sz="1600" b="1" dirty="0"/>
              <a:t>fought for it</a:t>
            </a:r>
            <a:r>
              <a:rPr lang="en-US" sz="1600" dirty="0"/>
              <a:t> in large and small ways. </a:t>
            </a:r>
          </a:p>
          <a:p>
            <a:endParaRPr lang="en-US" sz="1600" dirty="0"/>
          </a:p>
          <a:p>
            <a:r>
              <a:rPr lang="en-US" sz="1600" b="1" dirty="0"/>
              <a:t>Self Definition </a:t>
            </a:r>
            <a:r>
              <a:rPr lang="mr-IN" sz="1600" dirty="0"/>
              <a:t>–</a:t>
            </a:r>
            <a:r>
              <a:rPr lang="en-US" sz="1600" dirty="0"/>
              <a:t> That African Americans continue to define, redefine, and refine their identity. One of these ways is </a:t>
            </a:r>
            <a:r>
              <a:rPr lang="en-US" sz="1600" u="sng" dirty="0"/>
              <a:t>through artistic representation of the African American experience </a:t>
            </a:r>
            <a:r>
              <a:rPr lang="en-US" sz="1600" dirty="0"/>
              <a:t>and what it means to be “Black.” These images are complex and important to our understanding.</a:t>
            </a:r>
          </a:p>
        </p:txBody>
      </p:sp>
      <p:pic>
        <p:nvPicPr>
          <p:cNvPr id="2050" name="Picture 2" descr="Nell Irvin Painter">
            <a:hlinkClick r:id="rId2" tooltip="Nell Irvin Painter"/>
            <a:extLst>
              <a:ext uri="{FF2B5EF4-FFF2-40B4-BE49-F238E27FC236}">
                <a16:creationId xmlns:a16="http://schemas.microsoft.com/office/drawing/2014/main" id="{B15AA355-17CA-3B4E-259C-81949B2512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80" r="30027"/>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030" y="144081"/>
            <a:ext cx="6581862" cy="813862"/>
          </a:xfrm>
          <a:ln w="38100">
            <a:solidFill>
              <a:srgbClr val="C00000"/>
            </a:solidFill>
          </a:ln>
        </p:spPr>
        <p:txBody>
          <a:bodyPr anchor="ctr">
            <a:normAutofit fontScale="90000"/>
          </a:bodyPr>
          <a:lstStyle/>
          <a:p>
            <a:r>
              <a:rPr lang="en-US" sz="3600" b="1" dirty="0">
                <a:solidFill>
                  <a:srgbClr val="FF0000"/>
                </a:solidFill>
              </a:rPr>
              <a:t>How</a:t>
            </a:r>
            <a:r>
              <a:rPr lang="en-US" sz="3600" dirty="0"/>
              <a:t> Did Black Folk Create Black Folk?</a:t>
            </a:r>
          </a:p>
        </p:txBody>
      </p:sp>
      <p:sp>
        <p:nvSpPr>
          <p:cNvPr id="4" name="Slide Number Placeholder 3">
            <a:extLst>
              <a:ext uri="{FF2B5EF4-FFF2-40B4-BE49-F238E27FC236}">
                <a16:creationId xmlns:a16="http://schemas.microsoft.com/office/drawing/2014/main" id="{8CDA9C68-A0DB-1DA8-F5BA-D146DE295B1E}"/>
              </a:ext>
            </a:extLst>
          </p:cNvPr>
          <p:cNvSpPr>
            <a:spLocks noGrp="1"/>
          </p:cNvSpPr>
          <p:nvPr>
            <p:ph type="sldNum" sz="quarter" idx="12"/>
          </p:nvPr>
        </p:nvSpPr>
        <p:spPr/>
        <p:txBody>
          <a:bodyPr/>
          <a:lstStyle/>
          <a:p>
            <a:fld id="{31801A93-45A5-3048-945E-62985659094F}" type="slidenum">
              <a:rPr lang="en-US" smtClean="0"/>
              <a:t>13</a:t>
            </a:fld>
            <a:endParaRPr lang="en-US"/>
          </a:p>
        </p:txBody>
      </p:sp>
    </p:spTree>
    <p:extLst>
      <p:ext uri="{BB962C8B-B14F-4D97-AF65-F5344CB8AC3E}">
        <p14:creationId xmlns:p14="http://schemas.microsoft.com/office/powerpoint/2010/main" val="712617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ther kissing baby girl">
            <a:extLst>
              <a:ext uri="{FF2B5EF4-FFF2-40B4-BE49-F238E27FC236}">
                <a16:creationId xmlns:a16="http://schemas.microsoft.com/office/drawing/2014/main" id="{DB4D51EE-6183-5891-89CD-F27EF87A6EB2}"/>
              </a:ext>
            </a:extLst>
          </p:cNvPr>
          <p:cNvPicPr>
            <a:picLocks noChangeAspect="1"/>
          </p:cNvPicPr>
          <p:nvPr/>
        </p:nvPicPr>
        <p:blipFill>
          <a:blip r:embed="rId2"/>
          <a:stretch>
            <a:fillRect/>
          </a:stretch>
        </p:blipFill>
        <p:spPr>
          <a:xfrm>
            <a:off x="0" y="-355929"/>
            <a:ext cx="12192000" cy="8127206"/>
          </a:xfrm>
          <a:prstGeom prst="rect">
            <a:avLst/>
          </a:prstGeom>
        </p:spPr>
      </p:pic>
      <p:sp>
        <p:nvSpPr>
          <p:cNvPr id="2" name="Title 1">
            <a:extLst>
              <a:ext uri="{FF2B5EF4-FFF2-40B4-BE49-F238E27FC236}">
                <a16:creationId xmlns:a16="http://schemas.microsoft.com/office/drawing/2014/main" id="{7D9ED421-D397-934B-03C0-939122581116}"/>
              </a:ext>
            </a:extLst>
          </p:cNvPr>
          <p:cNvSpPr>
            <a:spLocks noGrp="1"/>
          </p:cNvSpPr>
          <p:nvPr>
            <p:ph type="title"/>
          </p:nvPr>
        </p:nvSpPr>
        <p:spPr>
          <a:xfrm>
            <a:off x="0" y="-116464"/>
            <a:ext cx="12083402" cy="1236770"/>
          </a:xfrm>
          <a:gradFill>
            <a:gsLst>
              <a:gs pos="0">
                <a:schemeClr val="accent1">
                  <a:tint val="66000"/>
                  <a:satMod val="160000"/>
                </a:schemeClr>
              </a:gs>
              <a:gs pos="0">
                <a:schemeClr val="accent1">
                  <a:tint val="44500"/>
                  <a:satMod val="160000"/>
                  <a:alpha val="0"/>
                </a:schemeClr>
              </a:gs>
              <a:gs pos="100000">
                <a:schemeClr val="accent1">
                  <a:tint val="23500"/>
                  <a:satMod val="160000"/>
                </a:schemeClr>
              </a:gs>
            </a:gsLst>
            <a:lin ang="2700000" scaled="1"/>
          </a:gradFill>
        </p:spPr>
        <p:txBody>
          <a:bodyPr>
            <a:normAutofit fontScale="90000"/>
          </a:bodyPr>
          <a:lstStyle/>
          <a:p>
            <a:pPr algn="ctr"/>
            <a:r>
              <a:rPr lang="en-US" b="1" dirty="0">
                <a:solidFill>
                  <a:srgbClr val="FF0000"/>
                </a:solidFill>
              </a:rPr>
              <a:t>What</a:t>
            </a:r>
            <a:r>
              <a:rPr lang="en-US" dirty="0"/>
              <a:t> Are The Pillars &amp; Policy Concerns of Black Culture? </a:t>
            </a:r>
          </a:p>
        </p:txBody>
      </p:sp>
      <p:sp>
        <p:nvSpPr>
          <p:cNvPr id="8" name="Text Placeholder 7">
            <a:extLst>
              <a:ext uri="{FF2B5EF4-FFF2-40B4-BE49-F238E27FC236}">
                <a16:creationId xmlns:a16="http://schemas.microsoft.com/office/drawing/2014/main" id="{83A8EE3E-25A9-0333-BF85-D3099F2874BB}"/>
              </a:ext>
            </a:extLst>
          </p:cNvPr>
          <p:cNvSpPr>
            <a:spLocks noGrp="1"/>
          </p:cNvSpPr>
          <p:nvPr>
            <p:ph type="body" idx="1"/>
          </p:nvPr>
        </p:nvSpPr>
        <p:spPr>
          <a:xfrm>
            <a:off x="177801" y="1120306"/>
            <a:ext cx="2861971" cy="823912"/>
          </a:xfrm>
        </p:spPr>
        <p:txBody>
          <a:bodyPr/>
          <a:lstStyle/>
          <a:p>
            <a:r>
              <a:rPr lang="en-US" dirty="0"/>
              <a:t>Pillars</a:t>
            </a:r>
          </a:p>
        </p:txBody>
      </p:sp>
      <p:sp>
        <p:nvSpPr>
          <p:cNvPr id="9" name="Content Placeholder 8">
            <a:extLst>
              <a:ext uri="{FF2B5EF4-FFF2-40B4-BE49-F238E27FC236}">
                <a16:creationId xmlns:a16="http://schemas.microsoft.com/office/drawing/2014/main" id="{3B4D73C8-FFD2-4633-75CA-12850A8ED26E}"/>
              </a:ext>
            </a:extLst>
          </p:cNvPr>
          <p:cNvSpPr>
            <a:spLocks noGrp="1"/>
          </p:cNvSpPr>
          <p:nvPr>
            <p:ph sz="half" idx="2"/>
          </p:nvPr>
        </p:nvSpPr>
        <p:spPr>
          <a:xfrm>
            <a:off x="238069" y="2038004"/>
            <a:ext cx="2861970" cy="4217829"/>
          </a:xfrm>
          <a:gradFill>
            <a:gsLst>
              <a:gs pos="0">
                <a:schemeClr val="accent1">
                  <a:tint val="66000"/>
                  <a:satMod val="160000"/>
                </a:schemeClr>
              </a:gs>
              <a:gs pos="0">
                <a:schemeClr val="accent1">
                  <a:tint val="44500"/>
                  <a:satMod val="160000"/>
                  <a:alpha val="0"/>
                </a:schemeClr>
              </a:gs>
              <a:gs pos="100000">
                <a:schemeClr val="accent1">
                  <a:tint val="23500"/>
                  <a:satMod val="160000"/>
                </a:schemeClr>
              </a:gs>
            </a:gsLst>
            <a:lin ang="2700000" scaled="1"/>
          </a:gradFill>
        </p:spPr>
        <p:txBody>
          <a:bodyPr/>
          <a:lstStyle/>
          <a:p>
            <a:pPr algn="l">
              <a:buFont typeface="+mj-lt"/>
              <a:buAutoNum type="arabicPeriod"/>
            </a:pPr>
            <a:r>
              <a:rPr lang="en-US" b="0" i="0" dirty="0">
                <a:solidFill>
                  <a:srgbClr val="2D3B45"/>
                </a:solidFill>
                <a:effectLst/>
                <a:latin typeface="Lato Extended"/>
              </a:rPr>
              <a:t> Resistance</a:t>
            </a:r>
          </a:p>
          <a:p>
            <a:pPr algn="l">
              <a:buFont typeface="+mj-lt"/>
              <a:buAutoNum type="arabicPeriod"/>
            </a:pPr>
            <a:r>
              <a:rPr lang="en-US" b="0" i="0" dirty="0">
                <a:solidFill>
                  <a:srgbClr val="2D3B45"/>
                </a:solidFill>
                <a:effectLst/>
                <a:latin typeface="Lato Extended"/>
              </a:rPr>
              <a:t> Education </a:t>
            </a:r>
          </a:p>
          <a:p>
            <a:pPr algn="l">
              <a:buFont typeface="+mj-lt"/>
              <a:buAutoNum type="arabicPeriod"/>
            </a:pPr>
            <a:r>
              <a:rPr lang="en-US" b="0" i="0" dirty="0">
                <a:solidFill>
                  <a:srgbClr val="2D3B45"/>
                </a:solidFill>
                <a:effectLst/>
                <a:latin typeface="Lato Extended"/>
              </a:rPr>
              <a:t> Artistic Expression </a:t>
            </a:r>
          </a:p>
          <a:p>
            <a:pPr algn="l">
              <a:buFont typeface="+mj-lt"/>
              <a:buAutoNum type="arabicPeriod"/>
            </a:pPr>
            <a:r>
              <a:rPr lang="en-US" b="0" i="0" dirty="0">
                <a:solidFill>
                  <a:srgbClr val="2D3B45"/>
                </a:solidFill>
                <a:effectLst/>
                <a:latin typeface="Lato Extended"/>
              </a:rPr>
              <a:t> Organization </a:t>
            </a:r>
          </a:p>
          <a:p>
            <a:endParaRPr lang="en-US" dirty="0"/>
          </a:p>
        </p:txBody>
      </p:sp>
      <p:sp>
        <p:nvSpPr>
          <p:cNvPr id="10" name="Text Placeholder 9">
            <a:extLst>
              <a:ext uri="{FF2B5EF4-FFF2-40B4-BE49-F238E27FC236}">
                <a16:creationId xmlns:a16="http://schemas.microsoft.com/office/drawing/2014/main" id="{4738D777-0B8D-6E5A-8C3D-BD2464A10138}"/>
              </a:ext>
            </a:extLst>
          </p:cNvPr>
          <p:cNvSpPr>
            <a:spLocks noGrp="1"/>
          </p:cNvSpPr>
          <p:nvPr>
            <p:ph type="body" sz="quarter" idx="3"/>
          </p:nvPr>
        </p:nvSpPr>
        <p:spPr>
          <a:xfrm>
            <a:off x="9512698" y="2205270"/>
            <a:ext cx="2570704" cy="823912"/>
          </a:xfrm>
        </p:spPr>
        <p:txBody>
          <a:bodyPr/>
          <a:lstStyle/>
          <a:p>
            <a:r>
              <a:rPr lang="en-US" dirty="0"/>
              <a:t>Policy Concerns </a:t>
            </a:r>
          </a:p>
        </p:txBody>
      </p:sp>
      <p:sp>
        <p:nvSpPr>
          <p:cNvPr id="11" name="Content Placeholder 10">
            <a:extLst>
              <a:ext uri="{FF2B5EF4-FFF2-40B4-BE49-F238E27FC236}">
                <a16:creationId xmlns:a16="http://schemas.microsoft.com/office/drawing/2014/main" id="{CDE6B500-6E82-1583-C8C4-87B8C065F82A}"/>
              </a:ext>
            </a:extLst>
          </p:cNvPr>
          <p:cNvSpPr>
            <a:spLocks noGrp="1"/>
          </p:cNvSpPr>
          <p:nvPr>
            <p:ph sz="quarter" idx="4"/>
          </p:nvPr>
        </p:nvSpPr>
        <p:spPr>
          <a:xfrm>
            <a:off x="9512698" y="3029182"/>
            <a:ext cx="2679302" cy="3684588"/>
          </a:xfrm>
          <a:gradFill>
            <a:gsLst>
              <a:gs pos="0">
                <a:schemeClr val="accent1">
                  <a:tint val="66000"/>
                  <a:satMod val="160000"/>
                </a:schemeClr>
              </a:gs>
              <a:gs pos="0">
                <a:schemeClr val="accent1">
                  <a:tint val="44500"/>
                  <a:satMod val="160000"/>
                  <a:alpha val="0"/>
                </a:schemeClr>
              </a:gs>
              <a:gs pos="100000">
                <a:schemeClr val="accent1">
                  <a:tint val="23500"/>
                  <a:satMod val="160000"/>
                </a:schemeClr>
              </a:gs>
            </a:gsLst>
            <a:lin ang="2700000" scaled="1"/>
          </a:gradFill>
        </p:spPr>
        <p:txBody>
          <a:bodyPr/>
          <a:lstStyle/>
          <a:p>
            <a:pPr algn="l">
              <a:buFont typeface="+mj-lt"/>
              <a:buAutoNum type="arabicPeriod"/>
            </a:pPr>
            <a:r>
              <a:rPr lang="en-US" b="0" i="0" dirty="0">
                <a:solidFill>
                  <a:srgbClr val="2D3B45"/>
                </a:solidFill>
                <a:effectLst/>
                <a:latin typeface="Lato Extended"/>
              </a:rPr>
              <a:t> Health </a:t>
            </a:r>
          </a:p>
          <a:p>
            <a:pPr algn="l">
              <a:buFont typeface="+mj-lt"/>
              <a:buAutoNum type="arabicPeriod"/>
            </a:pPr>
            <a:r>
              <a:rPr lang="en-US" b="0" i="0" dirty="0">
                <a:solidFill>
                  <a:srgbClr val="2D3B45"/>
                </a:solidFill>
                <a:effectLst/>
                <a:latin typeface="Lato Extended"/>
              </a:rPr>
              <a:t> Justice </a:t>
            </a:r>
          </a:p>
          <a:p>
            <a:pPr algn="l">
              <a:buFont typeface="+mj-lt"/>
              <a:buAutoNum type="arabicPeriod"/>
            </a:pPr>
            <a:r>
              <a:rPr lang="en-US" b="0" i="0" dirty="0">
                <a:solidFill>
                  <a:srgbClr val="2D3B45"/>
                </a:solidFill>
                <a:effectLst/>
                <a:latin typeface="Lato Extended"/>
              </a:rPr>
              <a:t> Education </a:t>
            </a:r>
          </a:p>
          <a:p>
            <a:pPr algn="l">
              <a:buFont typeface="+mj-lt"/>
              <a:buAutoNum type="arabicPeriod"/>
            </a:pPr>
            <a:r>
              <a:rPr lang="en-US" b="0" i="0" dirty="0">
                <a:solidFill>
                  <a:srgbClr val="2D3B45"/>
                </a:solidFill>
                <a:effectLst/>
                <a:latin typeface="Lato Extended"/>
              </a:rPr>
              <a:t> Wealth  </a:t>
            </a:r>
          </a:p>
          <a:p>
            <a:pPr marL="0" indent="0">
              <a:buNone/>
            </a:pPr>
            <a:endParaRPr lang="en-US" dirty="0"/>
          </a:p>
        </p:txBody>
      </p:sp>
      <p:sp>
        <p:nvSpPr>
          <p:cNvPr id="4" name="Slide Number Placeholder 3">
            <a:extLst>
              <a:ext uri="{FF2B5EF4-FFF2-40B4-BE49-F238E27FC236}">
                <a16:creationId xmlns:a16="http://schemas.microsoft.com/office/drawing/2014/main" id="{425F0F88-02A8-4CAD-5BAC-CCF5C4A20CBB}"/>
              </a:ext>
            </a:extLst>
          </p:cNvPr>
          <p:cNvSpPr>
            <a:spLocks noGrp="1"/>
          </p:cNvSpPr>
          <p:nvPr>
            <p:ph type="sldNum" sz="quarter" idx="12"/>
          </p:nvPr>
        </p:nvSpPr>
        <p:spPr/>
        <p:txBody>
          <a:bodyPr/>
          <a:lstStyle/>
          <a:p>
            <a:fld id="{31801A93-45A5-3048-945E-62985659094F}" type="slidenum">
              <a:rPr lang="en-US" smtClean="0"/>
              <a:t>14</a:t>
            </a:fld>
            <a:endParaRPr lang="en-US"/>
          </a:p>
        </p:txBody>
      </p:sp>
    </p:spTree>
    <p:extLst>
      <p:ext uri="{BB962C8B-B14F-4D97-AF65-F5344CB8AC3E}">
        <p14:creationId xmlns:p14="http://schemas.microsoft.com/office/powerpoint/2010/main" val="1212755724"/>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7.40741E-7 L -0.18503 -0.23333 " pathEditMode="relative" rAng="0" ptsTypes="AA">
                                      <p:cBhvr>
                                        <p:cTn id="6" dur="30000" fill="hold"/>
                                        <p:tgtEl>
                                          <p:spTgt spid="13"/>
                                        </p:tgtEl>
                                        <p:attrNameLst>
                                          <p:attrName>ppt_x</p:attrName>
                                          <p:attrName>ppt_y</p:attrName>
                                        </p:attrNameLst>
                                      </p:cBhvr>
                                      <p:rCtr x="-9258" y="-11667"/>
                                    </p:animMotion>
                                  </p:childTnLst>
                                </p:cTn>
                              </p:par>
                              <p:par>
                                <p:cTn id="7" presetID="6" presetClass="emph" presetSubtype="0" accel="50000" decel="50000" fill="hold" nodeType="withEffect">
                                  <p:stCondLst>
                                    <p:cond delay="0"/>
                                  </p:stCondLst>
                                  <p:childTnLst>
                                    <p:animScale>
                                      <p:cBhvr>
                                        <p:cTn id="8" dur="30000" fill="hold"/>
                                        <p:tgtEl>
                                          <p:spTgt spid="1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8503 -0.23333 L 0 7.40741E-7 " pathEditMode="relative" rAng="0" ptsTypes="AA">
                                      <p:cBhvr>
                                        <p:cTn id="11" dur="30000" fill="hold"/>
                                        <p:tgtEl>
                                          <p:spTgt spid="13"/>
                                        </p:tgtEl>
                                        <p:attrNameLst>
                                          <p:attrName>ppt_x</p:attrName>
                                          <p:attrName>ppt_y</p:attrName>
                                        </p:attrNameLst>
                                      </p:cBhvr>
                                      <p:rCtr x="9245" y="11667"/>
                                    </p:animMotion>
                                  </p:childTnLst>
                                </p:cTn>
                              </p:par>
                              <p:par>
                                <p:cTn id="12" presetID="6" presetClass="emph" presetSubtype="0" accel="50000" decel="50000" fill="hold" nodeType="withEffect">
                                  <p:stCondLst>
                                    <p:cond delay="5000"/>
                                  </p:stCondLst>
                                  <p:childTnLst>
                                    <p:animScale>
                                      <p:cBhvr>
                                        <p:cTn id="13" dur="30000" fill="hold"/>
                                        <p:tgtEl>
                                          <p:spTgt spid="13"/>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7.40741E-7 L 0 0.00023 " pathEditMode="relative" rAng="0" ptsTypes="AA">
                                      <p:cBhvr>
                                        <p:cTn id="16" dur="5000" fill="hold"/>
                                        <p:tgtEl>
                                          <p:spTgt spid="13"/>
                                        </p:tgtEl>
                                        <p:attrNameLst>
                                          <p:attrName>ppt_x</p:attrName>
                                          <p:attrName>ppt_y</p:attrName>
                                        </p:attrNameLst>
                                      </p:cBhvr>
                                      <p:rCtr x="0" y="0"/>
                                    </p:animMotion>
                                  </p:childTnLst>
                                </p:cTn>
                              </p:par>
                            </p:childTnLst>
                          </p:cTn>
                        </p:par>
                      </p:childTnLst>
                    </p:cTn>
                  </p:par>
                </p:childTnLst>
              </p:cTn>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B9A2B-6D20-0500-9A2A-B2CEC6991E39}"/>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4500">
                <a:solidFill>
                  <a:schemeClr val="bg1"/>
                </a:solidFill>
              </a:rPr>
              <a:t>How Did Black Folk Reconstruct Their Culture?</a:t>
            </a:r>
          </a:p>
        </p:txBody>
      </p:sp>
      <p:pic>
        <p:nvPicPr>
          <p:cNvPr id="4" name="Content Placeholder 3">
            <a:extLst>
              <a:ext uri="{FF2B5EF4-FFF2-40B4-BE49-F238E27FC236}">
                <a16:creationId xmlns:a16="http://schemas.microsoft.com/office/drawing/2014/main" id="{A9F9D473-211E-8334-8119-80D17217BB63}"/>
              </a:ext>
            </a:extLst>
          </p:cNvPr>
          <p:cNvPicPr>
            <a:picLocks noChangeAspect="1"/>
          </p:cNvPicPr>
          <p:nvPr/>
        </p:nvPicPr>
        <p:blipFill rotWithShape="1">
          <a:blip r:embed="rId2"/>
          <a:srcRect t="6841" r="1" b="6843"/>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36" name="Freeform: Shape 35">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4">
            <a:extLst>
              <a:ext uri="{FF2B5EF4-FFF2-40B4-BE49-F238E27FC236}">
                <a16:creationId xmlns:a16="http://schemas.microsoft.com/office/drawing/2014/main" id="{04E4AE10-B6BB-40AB-85F3-48CE10832F65}"/>
              </a:ext>
            </a:extLst>
          </p:cNvPr>
          <p:cNvSpPr>
            <a:spLocks noGrp="1"/>
          </p:cNvSpPr>
          <p:nvPr>
            <p:ph type="sldNum" sz="quarter" idx="12"/>
          </p:nvPr>
        </p:nvSpPr>
        <p:spPr/>
        <p:txBody>
          <a:bodyPr/>
          <a:lstStyle/>
          <a:p>
            <a:fld id="{31801A93-45A5-3048-945E-62985659094F}" type="slidenum">
              <a:rPr lang="en-US" smtClean="0"/>
              <a:t>15</a:t>
            </a:fld>
            <a:endParaRPr lang="en-US"/>
          </a:p>
        </p:txBody>
      </p:sp>
    </p:spTree>
    <p:extLst>
      <p:ext uri="{BB962C8B-B14F-4D97-AF65-F5344CB8AC3E}">
        <p14:creationId xmlns:p14="http://schemas.microsoft.com/office/powerpoint/2010/main" val="13684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5FC-1655-436A-A4B6-B859EB83FF5F}"/>
              </a:ext>
            </a:extLst>
          </p:cNvPr>
          <p:cNvSpPr/>
          <p:nvPr/>
        </p:nvSpPr>
        <p:spPr>
          <a:xfrm>
            <a:off x="0" y="0"/>
            <a:ext cx="12192000" cy="6858000"/>
          </a:xfrm>
          <a:prstGeom prst="rect">
            <a:avLst/>
          </a:prstGeom>
          <a:gradFill flip="none" rotWithShape="1">
            <a:gsLst>
              <a:gs pos="48000">
                <a:schemeClr val="accent5">
                  <a:lumMod val="20000"/>
                  <a:lumOff val="80000"/>
                </a:schemeClr>
              </a:gs>
              <a:gs pos="99000">
                <a:schemeClr val="accent6">
                  <a:satMod val="110000"/>
                  <a:lumMod val="100000"/>
                  <a:shade val="100000"/>
                </a:schemeClr>
              </a:gs>
              <a:gs pos="100000">
                <a:schemeClr val="accent6">
                  <a:lumMod val="99000"/>
                  <a:satMod val="120000"/>
                  <a:shade val="78000"/>
                </a:schemeClr>
              </a:gs>
            </a:gsLst>
            <a:path path="circle">
              <a:fillToRect l="100000" t="100000"/>
            </a:path>
            <a:tileRect r="-100000" b="-100000"/>
          </a:gra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8E78B6-479F-4CA1-AE1A-450664B6F22D}"/>
              </a:ext>
            </a:extLst>
          </p:cNvPr>
          <p:cNvSpPr>
            <a:spLocks noGrp="1"/>
          </p:cNvSpPr>
          <p:nvPr>
            <p:ph idx="1"/>
          </p:nvPr>
        </p:nvSpPr>
        <p:spPr>
          <a:gradFill>
            <a:gsLst>
              <a:gs pos="48000">
                <a:schemeClr val="accent5">
                  <a:lumMod val="20000"/>
                  <a:lumOff val="80000"/>
                </a:schemeClr>
              </a:gs>
              <a:gs pos="99000">
                <a:schemeClr val="accent6">
                  <a:satMod val="110000"/>
                  <a:lumMod val="100000"/>
                  <a:shade val="100000"/>
                </a:schemeClr>
              </a:gs>
              <a:gs pos="100000">
                <a:schemeClr val="accent6">
                  <a:lumMod val="99000"/>
                  <a:satMod val="120000"/>
                  <a:shade val="78000"/>
                </a:schemeClr>
              </a:gs>
            </a:gsLst>
            <a:lin ang="5400000" scaled="0"/>
          </a:gradFill>
        </p:spPr>
        <p:txBody>
          <a:bodyPr anchor="ctr">
            <a:normAutofit/>
          </a:bodyPr>
          <a:lstStyle/>
          <a:p>
            <a:r>
              <a:rPr lang="en-US" b="1" dirty="0"/>
              <a:t>“A Third Reconstruction will inevitably arise in the future, </a:t>
            </a:r>
            <a:r>
              <a:rPr lang="en-US" b="1" u="sng" dirty="0"/>
              <a:t>to fulfill the lost promises and broken dreams of the first and second social protest movements</a:t>
            </a:r>
            <a:r>
              <a:rPr lang="en-US" b="1" dirty="0"/>
              <a:t>.” – Manning Marable</a:t>
            </a:r>
          </a:p>
          <a:p>
            <a:endParaRPr lang="en-US" b="1" dirty="0"/>
          </a:p>
          <a:p>
            <a:r>
              <a:rPr lang="en-US" b="1" dirty="0"/>
              <a:t>According to Marable (2007), the first (Pre/Post Civil War) and the second (Pre/Post Civil Rights Era) reconstructions were developed in (1) massive </a:t>
            </a:r>
            <a:r>
              <a:rPr lang="en-US" b="1" dirty="0">
                <a:solidFill>
                  <a:srgbClr val="FF0000"/>
                </a:solidFill>
              </a:rPr>
              <a:t>conflicts</a:t>
            </a:r>
            <a:r>
              <a:rPr lang="en-US" b="1" dirty="0"/>
              <a:t>, (2) </a:t>
            </a:r>
            <a:r>
              <a:rPr lang="en-US" b="1" dirty="0">
                <a:solidFill>
                  <a:srgbClr val="FF0000"/>
                </a:solidFill>
              </a:rPr>
              <a:t>fruition</a:t>
            </a:r>
            <a:r>
              <a:rPr lang="en-US" b="1" dirty="0"/>
              <a:t> of conflicts in policy </a:t>
            </a:r>
            <a:r>
              <a:rPr lang="en-US" b="1" dirty="0">
                <a:solidFill>
                  <a:srgbClr val="FF0000"/>
                </a:solidFill>
              </a:rPr>
              <a:t>changes</a:t>
            </a:r>
            <a:r>
              <a:rPr lang="en-US" b="1" dirty="0"/>
              <a:t> and (3) </a:t>
            </a:r>
            <a:r>
              <a:rPr lang="en-US" b="1" dirty="0">
                <a:solidFill>
                  <a:srgbClr val="FF0000"/>
                </a:solidFill>
              </a:rPr>
              <a:t>backlash</a:t>
            </a:r>
            <a:r>
              <a:rPr lang="en-US" b="1" dirty="0"/>
              <a:t> to the changes focused on the status of African Americans and other national minorities to establish a multi-ethnic democracy. </a:t>
            </a:r>
            <a:endParaRPr lang="en-US" dirty="0"/>
          </a:p>
          <a:p>
            <a:endParaRPr lang="en-US" sz="1350" dirty="0">
              <a:solidFill>
                <a:schemeClr val="tx2"/>
              </a:solidFill>
            </a:endParaRPr>
          </a:p>
        </p:txBody>
      </p:sp>
      <p:sp>
        <p:nvSpPr>
          <p:cNvPr id="2" name="Title 1">
            <a:extLst>
              <a:ext uri="{FF2B5EF4-FFF2-40B4-BE49-F238E27FC236}">
                <a16:creationId xmlns:a16="http://schemas.microsoft.com/office/drawing/2014/main" id="{F720E30F-387E-443B-B97C-80A0C0C34BB1}"/>
              </a:ext>
            </a:extLst>
          </p:cNvPr>
          <p:cNvSpPr>
            <a:spLocks noGrp="1"/>
          </p:cNvSpPr>
          <p:nvPr>
            <p:ph type="title"/>
          </p:nvPr>
        </p:nvSpPr>
        <p:spPr>
          <a:gradFill>
            <a:gsLst>
              <a:gs pos="48000">
                <a:schemeClr val="accent5">
                  <a:lumMod val="20000"/>
                  <a:lumOff val="80000"/>
                </a:schemeClr>
              </a:gs>
              <a:gs pos="99000">
                <a:schemeClr val="accent6">
                  <a:satMod val="110000"/>
                  <a:lumMod val="100000"/>
                  <a:shade val="100000"/>
                </a:schemeClr>
              </a:gs>
              <a:gs pos="100000">
                <a:schemeClr val="accent6">
                  <a:lumMod val="99000"/>
                  <a:satMod val="120000"/>
                  <a:shade val="78000"/>
                </a:schemeClr>
              </a:gs>
            </a:gsLst>
            <a:lin ang="5400000" scaled="0"/>
          </a:gradFill>
        </p:spPr>
        <p:txBody>
          <a:bodyPr anchor="ctr">
            <a:normAutofit/>
          </a:bodyPr>
          <a:lstStyle/>
          <a:p>
            <a:pPr algn="ctr"/>
            <a:r>
              <a:rPr lang="en-US" sz="4800" b="1" dirty="0">
                <a:solidFill>
                  <a:schemeClr val="tx2"/>
                </a:solidFill>
              </a:rPr>
              <a:t>Reconstruction(s)</a:t>
            </a:r>
          </a:p>
        </p:txBody>
      </p:sp>
      <p:sp>
        <p:nvSpPr>
          <p:cNvPr id="6" name="Slide Number Placeholder 5">
            <a:extLst>
              <a:ext uri="{FF2B5EF4-FFF2-40B4-BE49-F238E27FC236}">
                <a16:creationId xmlns:a16="http://schemas.microsoft.com/office/drawing/2014/main" id="{63BAE2F0-9620-DECE-55EF-6D6E7BC6D8E0}"/>
              </a:ext>
            </a:extLst>
          </p:cNvPr>
          <p:cNvSpPr>
            <a:spLocks noGrp="1"/>
          </p:cNvSpPr>
          <p:nvPr>
            <p:ph type="sldNum" sz="quarter" idx="12"/>
          </p:nvPr>
        </p:nvSpPr>
        <p:spPr/>
        <p:txBody>
          <a:bodyPr/>
          <a:lstStyle/>
          <a:p>
            <a:fld id="{31801A93-45A5-3048-945E-62985659094F}" type="slidenum">
              <a:rPr lang="en-US" smtClean="0"/>
              <a:t>16</a:t>
            </a:fld>
            <a:endParaRPr lang="en-US"/>
          </a:p>
        </p:txBody>
      </p:sp>
    </p:spTree>
    <p:extLst>
      <p:ext uri="{BB962C8B-B14F-4D97-AF65-F5344CB8AC3E}">
        <p14:creationId xmlns:p14="http://schemas.microsoft.com/office/powerpoint/2010/main" val="118919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CONFLICT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CHANGE/ FRUITION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rPr>
              <a:t>BACKLASH</a:t>
            </a:r>
            <a:r>
              <a:rPr lang="en-US" sz="3600" b="1" dirty="0">
                <a:solidFill>
                  <a:schemeClr val="bg1">
                    <a:lumMod val="85000"/>
                  </a:schemeClr>
                </a:solidFill>
              </a:rPr>
              <a:t>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REPEAT </a:t>
            </a:r>
          </a:p>
        </p:txBody>
      </p:sp>
      <p:sp>
        <p:nvSpPr>
          <p:cNvPr id="7" name="Slide Number Placeholder 6">
            <a:extLst>
              <a:ext uri="{FF2B5EF4-FFF2-40B4-BE49-F238E27FC236}">
                <a16:creationId xmlns:a16="http://schemas.microsoft.com/office/drawing/2014/main" id="{16A0C6D6-DFB9-A076-B348-6C22CC669A13}"/>
              </a:ext>
            </a:extLst>
          </p:cNvPr>
          <p:cNvSpPr>
            <a:spLocks noGrp="1"/>
          </p:cNvSpPr>
          <p:nvPr>
            <p:ph type="sldNum" sz="quarter" idx="12"/>
          </p:nvPr>
        </p:nvSpPr>
        <p:spPr/>
        <p:txBody>
          <a:bodyPr/>
          <a:lstStyle/>
          <a:p>
            <a:fld id="{31801A93-45A5-3048-945E-62985659094F}" type="slidenum">
              <a:rPr lang="en-US" smtClean="0"/>
              <a:t>17</a:t>
            </a:fld>
            <a:endParaRPr lang="en-US"/>
          </a:p>
        </p:txBody>
      </p:sp>
    </p:spTree>
    <p:extLst>
      <p:ext uri="{BB962C8B-B14F-4D97-AF65-F5344CB8AC3E}">
        <p14:creationId xmlns:p14="http://schemas.microsoft.com/office/powerpoint/2010/main" val="3914073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5215027"/>
            <a:ext cx="7772400" cy="445970"/>
          </a:xfrm>
        </p:spPr>
        <p:txBody>
          <a:bodyPr>
            <a:normAutofit fontScale="90000"/>
          </a:bodyPr>
          <a:lstStyle/>
          <a:p>
            <a:r>
              <a:rPr lang="en-US" sz="2400" dirty="0"/>
              <a:t>Marable’s </a:t>
            </a:r>
            <a:br>
              <a:rPr lang="en-US" sz="2400" dirty="0"/>
            </a:br>
            <a:r>
              <a:rPr lang="en-US" sz="2400" dirty="0"/>
              <a:t>Conceptualization </a:t>
            </a:r>
            <a:br>
              <a:rPr lang="en-US" sz="2400" dirty="0"/>
            </a:br>
            <a:r>
              <a:rPr lang="en-US" sz="2400" dirty="0"/>
              <a:t>of Reconstruction(s)</a:t>
            </a:r>
            <a:endParaRPr lang="en-US" sz="3600" dirty="0"/>
          </a:p>
        </p:txBody>
      </p:sp>
      <p:graphicFrame>
        <p:nvGraphicFramePr>
          <p:cNvPr id="20" name="Content Placeholder 2">
            <a:extLst>
              <a:ext uri="{FF2B5EF4-FFF2-40B4-BE49-F238E27FC236}">
                <a16:creationId xmlns:a16="http://schemas.microsoft.com/office/drawing/2014/main" id="{417C4C53-8AAF-49D9-AC68-8A6F61BF1F15}"/>
              </a:ext>
            </a:extLst>
          </p:cNvPr>
          <p:cNvGraphicFramePr>
            <a:graphicFrameLocks noGrp="1"/>
          </p:cNvGraphicFramePr>
          <p:nvPr>
            <p:ph type="pic" idx="1"/>
            <p:extLst>
              <p:ext uri="{D42A27DB-BD31-4B8C-83A1-F6EECF244321}">
                <p14:modId xmlns:p14="http://schemas.microsoft.com/office/powerpoint/2010/main" val="508736143"/>
              </p:ext>
            </p:extLst>
          </p:nvPr>
        </p:nvGraphicFramePr>
        <p:xfrm>
          <a:off x="1674876" y="196949"/>
          <a:ext cx="8842248" cy="6661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1825752" y="5660998"/>
            <a:ext cx="7772400" cy="227738"/>
          </a:xfrm>
        </p:spPr>
        <p:txBody>
          <a:bodyPr>
            <a:normAutofit fontScale="70000" lnSpcReduction="20000"/>
          </a:bodyPr>
          <a:lstStyle/>
          <a:p>
            <a:r>
              <a:rPr lang="en-US" u="sng" dirty="0"/>
              <a:t>Race, Reform, Rebellion </a:t>
            </a:r>
            <a:r>
              <a:rPr lang="en-US" dirty="0"/>
              <a:t>(</a:t>
            </a:r>
            <a:r>
              <a:rPr lang="en-US" dirty="0" err="1"/>
              <a:t>Marable</a:t>
            </a:r>
            <a:r>
              <a:rPr lang="en-US" dirty="0"/>
              <a:t>, 1986, 2007) </a:t>
            </a:r>
          </a:p>
        </p:txBody>
      </p:sp>
      <p:sp>
        <p:nvSpPr>
          <p:cNvPr id="5" name="Slide Number Placeholder 4">
            <a:extLst>
              <a:ext uri="{FF2B5EF4-FFF2-40B4-BE49-F238E27FC236}">
                <a16:creationId xmlns:a16="http://schemas.microsoft.com/office/drawing/2014/main" id="{09FE0AC5-31F0-1BBF-273B-2FD136BA97AC}"/>
              </a:ext>
            </a:extLst>
          </p:cNvPr>
          <p:cNvSpPr>
            <a:spLocks noGrp="1"/>
          </p:cNvSpPr>
          <p:nvPr>
            <p:ph type="sldNum" sz="quarter" idx="12"/>
          </p:nvPr>
        </p:nvSpPr>
        <p:spPr/>
        <p:txBody>
          <a:bodyPr/>
          <a:lstStyle/>
          <a:p>
            <a:fld id="{31801A93-45A5-3048-945E-62985659094F}" type="slidenum">
              <a:rPr lang="en-US" smtClean="0"/>
              <a:t>18</a:t>
            </a:fld>
            <a:endParaRPr lang="en-US"/>
          </a:p>
        </p:txBody>
      </p:sp>
    </p:spTree>
    <p:extLst>
      <p:ext uri="{BB962C8B-B14F-4D97-AF65-F5344CB8AC3E}">
        <p14:creationId xmlns:p14="http://schemas.microsoft.com/office/powerpoint/2010/main" val="3170393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24" y="302598"/>
            <a:ext cx="11641874" cy="610979"/>
          </a:xfrm>
        </p:spPr>
        <p:txBody>
          <a:bodyPr>
            <a:normAutofit fontScale="90000"/>
          </a:bodyPr>
          <a:lstStyle/>
          <a:p>
            <a:pPr algn="ctr"/>
            <a:r>
              <a:rPr lang="en-US" dirty="0"/>
              <a:t>Reconstruction(s)</a:t>
            </a:r>
          </a:p>
        </p:txBody>
      </p:sp>
      <p:graphicFrame>
        <p:nvGraphicFramePr>
          <p:cNvPr id="27" name="Content Placeholder 2">
            <a:extLst>
              <a:ext uri="{FF2B5EF4-FFF2-40B4-BE49-F238E27FC236}">
                <a16:creationId xmlns:a16="http://schemas.microsoft.com/office/drawing/2014/main" id="{FAB8E51D-E373-4CF2-A222-8C2AAFB98E5A}"/>
              </a:ext>
            </a:extLst>
          </p:cNvPr>
          <p:cNvGraphicFramePr>
            <a:graphicFrameLocks noGrp="1"/>
          </p:cNvGraphicFramePr>
          <p:nvPr>
            <p:ph idx="1"/>
            <p:extLst>
              <p:ext uri="{D42A27DB-BD31-4B8C-83A1-F6EECF244321}">
                <p14:modId xmlns:p14="http://schemas.microsoft.com/office/powerpoint/2010/main" val="278771207"/>
              </p:ext>
            </p:extLst>
          </p:nvPr>
        </p:nvGraphicFramePr>
        <p:xfrm>
          <a:off x="224882" y="1193180"/>
          <a:ext cx="11742235" cy="4149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40BD85F-3F4F-4BDC-AAA4-2F83A31FF5F7}"/>
              </a:ext>
            </a:extLst>
          </p:cNvPr>
          <p:cNvSpPr txBox="1"/>
          <p:nvPr/>
        </p:nvSpPr>
        <p:spPr>
          <a:xfrm>
            <a:off x="535260" y="5865909"/>
            <a:ext cx="11431857" cy="369332"/>
          </a:xfrm>
          <a:prstGeom prst="rect">
            <a:avLst/>
          </a:prstGeom>
          <a:noFill/>
          <a:ln>
            <a:solidFill>
              <a:schemeClr val="tx1"/>
            </a:solidFill>
          </a:ln>
        </p:spPr>
        <p:txBody>
          <a:bodyPr wrap="square" rtlCol="0">
            <a:spAutoFit/>
          </a:bodyPr>
          <a:lstStyle/>
          <a:p>
            <a:pPr algn="ctr"/>
            <a:r>
              <a:rPr lang="en-US" dirty="0"/>
              <a:t>R1-3: Rise of individuals in resistance, resistance movements, organizations, elected reps.   </a:t>
            </a:r>
          </a:p>
        </p:txBody>
      </p:sp>
      <p:sp>
        <p:nvSpPr>
          <p:cNvPr id="5" name="Slide Number Placeholder 4">
            <a:extLst>
              <a:ext uri="{FF2B5EF4-FFF2-40B4-BE49-F238E27FC236}">
                <a16:creationId xmlns:a16="http://schemas.microsoft.com/office/drawing/2014/main" id="{8B791A3E-79E1-CB6C-7713-FD68FB2D5C35}"/>
              </a:ext>
            </a:extLst>
          </p:cNvPr>
          <p:cNvSpPr>
            <a:spLocks noGrp="1"/>
          </p:cNvSpPr>
          <p:nvPr>
            <p:ph type="sldNum" sz="quarter" idx="12"/>
          </p:nvPr>
        </p:nvSpPr>
        <p:spPr/>
        <p:txBody>
          <a:bodyPr/>
          <a:lstStyle/>
          <a:p>
            <a:fld id="{31801A93-45A5-3048-945E-62985659094F}" type="slidenum">
              <a:rPr lang="en-US" smtClean="0"/>
              <a:t>19</a:t>
            </a:fld>
            <a:endParaRPr lang="en-US"/>
          </a:p>
        </p:txBody>
      </p:sp>
    </p:spTree>
    <p:extLst>
      <p:ext uri="{BB962C8B-B14F-4D97-AF65-F5344CB8AC3E}">
        <p14:creationId xmlns:p14="http://schemas.microsoft.com/office/powerpoint/2010/main" val="158337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9B63-4C14-C570-378D-BE05654CED21}"/>
              </a:ext>
            </a:extLst>
          </p:cNvPr>
          <p:cNvSpPr>
            <a:spLocks noGrp="1"/>
          </p:cNvSpPr>
          <p:nvPr>
            <p:ph type="ctrTitle"/>
          </p:nvPr>
        </p:nvSpPr>
        <p:spPr>
          <a:solidFill>
            <a:schemeClr val="accent6">
              <a:lumMod val="75000"/>
            </a:schemeClr>
          </a:solidFill>
        </p:spPr>
        <p:txBody>
          <a:bodyPr>
            <a:normAutofit/>
          </a:bodyPr>
          <a:lstStyle/>
          <a:p>
            <a:r>
              <a:rPr lang="en-US" sz="5400" dirty="0"/>
              <a:t>Imagine No Line</a:t>
            </a:r>
          </a:p>
        </p:txBody>
      </p:sp>
      <p:sp>
        <p:nvSpPr>
          <p:cNvPr id="3" name="Subtitle 2">
            <a:extLst>
              <a:ext uri="{FF2B5EF4-FFF2-40B4-BE49-F238E27FC236}">
                <a16:creationId xmlns:a16="http://schemas.microsoft.com/office/drawing/2014/main" id="{7B407C1D-519F-DD69-11A8-6A794DC699FA}"/>
              </a:ext>
            </a:extLst>
          </p:cNvPr>
          <p:cNvSpPr>
            <a:spLocks noGrp="1"/>
          </p:cNvSpPr>
          <p:nvPr>
            <p:ph type="subTitle" idx="1"/>
          </p:nvPr>
        </p:nvSpPr>
        <p:spPr>
          <a:xfrm>
            <a:off x="1524000" y="3602038"/>
            <a:ext cx="9144000" cy="481690"/>
          </a:xfrm>
          <a:solidFill>
            <a:srgbClr val="FFC000"/>
          </a:solidFill>
        </p:spPr>
        <p:txBody>
          <a:bodyPr>
            <a:normAutofit/>
          </a:bodyPr>
          <a:lstStyle/>
          <a:p>
            <a:r>
              <a:rPr lang="en-US" sz="2800" dirty="0"/>
              <a:t>Black Art in the Hour of Chaos </a:t>
            </a:r>
          </a:p>
        </p:txBody>
      </p:sp>
      <p:sp>
        <p:nvSpPr>
          <p:cNvPr id="4" name="Subtitle 2">
            <a:extLst>
              <a:ext uri="{FF2B5EF4-FFF2-40B4-BE49-F238E27FC236}">
                <a16:creationId xmlns:a16="http://schemas.microsoft.com/office/drawing/2014/main" id="{8129728E-F783-08AC-B318-766C4B58BB4A}"/>
              </a:ext>
            </a:extLst>
          </p:cNvPr>
          <p:cNvSpPr txBox="1">
            <a:spLocks/>
          </p:cNvSpPr>
          <p:nvPr/>
        </p:nvSpPr>
        <p:spPr>
          <a:xfrm>
            <a:off x="1524000" y="4175803"/>
            <a:ext cx="9144000" cy="2103120"/>
          </a:xfrm>
          <a:prstGeom prst="rect">
            <a:avLst/>
          </a:prstGeom>
          <a:solidFill>
            <a:srgbClr val="FF0000"/>
          </a:solidFill>
        </p:spPr>
        <p:txBody>
          <a:bodyPr vert="horz" lIns="91440" tIns="45720" rIns="91440" bIns="45720" rtlCol="0">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400" i="1" dirty="0"/>
          </a:p>
          <a:p>
            <a:endParaRPr lang="en-US" sz="4200" i="1" dirty="0"/>
          </a:p>
          <a:p>
            <a:r>
              <a:rPr lang="en-US" sz="5900" i="1" dirty="0"/>
              <a:t>The Social Construction of Social Reality</a:t>
            </a:r>
          </a:p>
          <a:p>
            <a:r>
              <a:rPr lang="en-US" sz="5900" i="1" dirty="0"/>
              <a:t>African American Cultural Construction </a:t>
            </a:r>
          </a:p>
          <a:p>
            <a:r>
              <a:rPr lang="en-US" sz="5900" i="1" dirty="0"/>
              <a:t>A Theory of Reconstruction(s) </a:t>
            </a:r>
          </a:p>
          <a:p>
            <a:r>
              <a:rPr lang="en-US" sz="4200" i="1" dirty="0"/>
              <a:t> </a:t>
            </a:r>
          </a:p>
          <a:p>
            <a:r>
              <a:rPr lang="en-US" i="1" dirty="0"/>
              <a:t> </a:t>
            </a:r>
          </a:p>
          <a:p>
            <a:endParaRPr lang="en-US" i="1" dirty="0"/>
          </a:p>
        </p:txBody>
      </p:sp>
      <p:sp>
        <p:nvSpPr>
          <p:cNvPr id="5" name="Slide Number Placeholder 4">
            <a:extLst>
              <a:ext uri="{FF2B5EF4-FFF2-40B4-BE49-F238E27FC236}">
                <a16:creationId xmlns:a16="http://schemas.microsoft.com/office/drawing/2014/main" id="{6A98A94B-0B50-460A-EE28-9920A295CAA5}"/>
              </a:ext>
            </a:extLst>
          </p:cNvPr>
          <p:cNvSpPr>
            <a:spLocks noGrp="1"/>
          </p:cNvSpPr>
          <p:nvPr>
            <p:ph type="sldNum" sz="quarter" idx="12"/>
          </p:nvPr>
        </p:nvSpPr>
        <p:spPr/>
        <p:txBody>
          <a:bodyPr/>
          <a:lstStyle/>
          <a:p>
            <a:fld id="{31801A93-45A5-3048-945E-62985659094F}" type="slidenum">
              <a:rPr lang="en-US" smtClean="0"/>
              <a:t>2</a:t>
            </a:fld>
            <a:endParaRPr lang="en-US"/>
          </a:p>
        </p:txBody>
      </p:sp>
    </p:spTree>
    <p:extLst>
      <p:ext uri="{BB962C8B-B14F-4D97-AF65-F5344CB8AC3E}">
        <p14:creationId xmlns:p14="http://schemas.microsoft.com/office/powerpoint/2010/main" val="2545538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34ADE0B-E59E-A439-FEDF-733B04208721}"/>
              </a:ext>
            </a:extLst>
          </p:cNvPr>
          <p:cNvPicPr>
            <a:picLocks noChangeAspect="1"/>
          </p:cNvPicPr>
          <p:nvPr/>
        </p:nvPicPr>
        <p:blipFill rotWithShape="1">
          <a:blip r:embed="rId2"/>
          <a:srcRect t="6157" r="-2" b="8913"/>
          <a:stretch/>
        </p:blipFill>
        <p:spPr>
          <a:xfrm>
            <a:off x="-45902" y="-2"/>
            <a:ext cx="5410198" cy="6858002"/>
          </a:xfrm>
          <a:prstGeom prst="rect">
            <a:avLst/>
          </a:prstGeom>
        </p:spPr>
      </p:pic>
      <p:sp useBgFill="1">
        <p:nvSpPr>
          <p:cNvPr id="23" name="Rectangle 2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E01B4-8F2A-606D-F5FA-EA8E1432297C}"/>
              </a:ext>
            </a:extLst>
          </p:cNvPr>
          <p:cNvSpPr>
            <a:spLocks noGrp="1"/>
          </p:cNvSpPr>
          <p:nvPr>
            <p:ph type="title"/>
          </p:nvPr>
        </p:nvSpPr>
        <p:spPr>
          <a:xfrm>
            <a:off x="5457307" y="93451"/>
            <a:ext cx="6574771" cy="2031827"/>
          </a:xfrm>
          <a:ln w="57150">
            <a:solidFill>
              <a:schemeClr val="accent5">
                <a:lumMod val="40000"/>
                <a:lumOff val="60000"/>
              </a:schemeClr>
            </a:solidFill>
          </a:ln>
        </p:spPr>
        <p:txBody>
          <a:bodyPr>
            <a:normAutofit/>
          </a:bodyPr>
          <a:lstStyle/>
          <a:p>
            <a:pPr algn="ctr"/>
            <a:r>
              <a:rPr lang="en-US" sz="4000" b="1" u="sng" dirty="0"/>
              <a:t>Reconstruction 1: </a:t>
            </a:r>
            <a:br>
              <a:rPr lang="en-US" sz="4000" dirty="0"/>
            </a:br>
            <a:r>
              <a:rPr lang="en-US" sz="3600" i="1" dirty="0">
                <a:highlight>
                  <a:srgbClr val="00FF00"/>
                </a:highlight>
              </a:rPr>
              <a:t>Building More Stately Mansions</a:t>
            </a:r>
            <a:br>
              <a:rPr lang="en-US" sz="3600" i="1" dirty="0"/>
            </a:br>
            <a:r>
              <a:rPr lang="en-US" sz="3600" i="1" dirty="0"/>
              <a:t> (Aaron Douglas) </a:t>
            </a:r>
            <a:endParaRPr lang="en-US" sz="4000" i="1" dirty="0"/>
          </a:p>
        </p:txBody>
      </p:sp>
      <p:sp>
        <p:nvSpPr>
          <p:cNvPr id="9" name="Content Placeholder 8">
            <a:extLst>
              <a:ext uri="{FF2B5EF4-FFF2-40B4-BE49-F238E27FC236}">
                <a16:creationId xmlns:a16="http://schemas.microsoft.com/office/drawing/2014/main" id="{77D5ED90-BA98-85DE-29D0-2C92A5399398}"/>
              </a:ext>
            </a:extLst>
          </p:cNvPr>
          <p:cNvSpPr>
            <a:spLocks noGrp="1"/>
          </p:cNvSpPr>
          <p:nvPr>
            <p:ph idx="1"/>
          </p:nvPr>
        </p:nvSpPr>
        <p:spPr>
          <a:xfrm>
            <a:off x="5490762" y="2285999"/>
            <a:ext cx="6574771" cy="4478550"/>
          </a:xfrm>
          <a:ln>
            <a:solidFill>
              <a:srgbClr val="7030A0"/>
            </a:solidFill>
          </a:ln>
        </p:spPr>
        <p:txBody>
          <a:bodyPr anchor="ctr">
            <a:normAutofit/>
          </a:bodyPr>
          <a:lstStyle/>
          <a:p>
            <a:pPr marL="0" indent="0" algn="ctr">
              <a:buNone/>
            </a:pPr>
            <a:r>
              <a:rPr lang="en-US" sz="2400" b="1" i="1" dirty="0">
                <a:solidFill>
                  <a:srgbClr val="993366"/>
                </a:solidFill>
                <a:effectLst/>
              </a:rPr>
              <a:t>“The overall painting</a:t>
            </a:r>
            <a:r>
              <a:rPr lang="en-US" sz="2400" i="1" dirty="0"/>
              <a:t> symbolizes the labor of black men and women in the creation of great architectural monuments, silhouetting their active figures against a utopian background. Concentric bands of muted color suggest waves of history and knowledge, </a:t>
            </a:r>
            <a:r>
              <a:rPr lang="en-US" sz="2400" b="1" i="1" dirty="0">
                <a:solidFill>
                  <a:schemeClr val="accent5"/>
                </a:solidFill>
              </a:rPr>
              <a:t>linking the builders of pyramids, temples, and churches to the constructors of skyscrapers in the present time and anticipating their future intellectual and artistic achievements</a:t>
            </a:r>
            <a:r>
              <a:rPr lang="en-US" sz="2400" i="1" dirty="0"/>
              <a:t>.”</a:t>
            </a:r>
            <a:endParaRPr lang="en-US" sz="3600" i="1" dirty="0"/>
          </a:p>
        </p:txBody>
      </p:sp>
      <p:sp>
        <p:nvSpPr>
          <p:cNvPr id="4" name="Slide Number Placeholder 3">
            <a:extLst>
              <a:ext uri="{FF2B5EF4-FFF2-40B4-BE49-F238E27FC236}">
                <a16:creationId xmlns:a16="http://schemas.microsoft.com/office/drawing/2014/main" id="{0C401F4D-1D19-A618-3099-4B3054711347}"/>
              </a:ext>
            </a:extLst>
          </p:cNvPr>
          <p:cNvSpPr>
            <a:spLocks noGrp="1"/>
          </p:cNvSpPr>
          <p:nvPr>
            <p:ph type="sldNum" sz="quarter" idx="12"/>
          </p:nvPr>
        </p:nvSpPr>
        <p:spPr/>
        <p:txBody>
          <a:bodyPr/>
          <a:lstStyle/>
          <a:p>
            <a:fld id="{31801A93-45A5-3048-945E-62985659094F}" type="slidenum">
              <a:rPr lang="en-US" smtClean="0"/>
              <a:t>20</a:t>
            </a:fld>
            <a:endParaRPr lang="en-US"/>
          </a:p>
        </p:txBody>
      </p:sp>
    </p:spTree>
    <p:extLst>
      <p:ext uri="{BB962C8B-B14F-4D97-AF65-F5344CB8AC3E}">
        <p14:creationId xmlns:p14="http://schemas.microsoft.com/office/powerpoint/2010/main" val="1599516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01B4-8F2A-606D-F5FA-EA8E1432297C}"/>
              </a:ext>
            </a:extLst>
          </p:cNvPr>
          <p:cNvSpPr>
            <a:spLocks noGrp="1"/>
          </p:cNvSpPr>
          <p:nvPr>
            <p:ph type="title"/>
          </p:nvPr>
        </p:nvSpPr>
        <p:spPr>
          <a:xfrm>
            <a:off x="5457307" y="93451"/>
            <a:ext cx="6574771" cy="2031827"/>
          </a:xfrm>
          <a:ln w="57150">
            <a:solidFill>
              <a:srgbClr val="C00000"/>
            </a:solidFill>
          </a:ln>
        </p:spPr>
        <p:txBody>
          <a:bodyPr>
            <a:normAutofit/>
          </a:bodyPr>
          <a:lstStyle/>
          <a:p>
            <a:pPr algn="ctr"/>
            <a:r>
              <a:rPr lang="en-US" sz="4000" b="1" u="sng" dirty="0"/>
              <a:t>Reconstruction 2: </a:t>
            </a:r>
            <a:br>
              <a:rPr lang="en-US" sz="4000" dirty="0"/>
            </a:br>
            <a:r>
              <a:rPr lang="en-US" sz="3600" i="1" dirty="0">
                <a:highlight>
                  <a:srgbClr val="FFFF00"/>
                </a:highlight>
              </a:rPr>
              <a:t>The Lamp </a:t>
            </a:r>
            <a:br>
              <a:rPr lang="en-US" sz="3600" i="1" dirty="0"/>
            </a:br>
            <a:r>
              <a:rPr lang="en-US" sz="3600" i="1" dirty="0"/>
              <a:t> (Romare Bearden) </a:t>
            </a:r>
            <a:endParaRPr lang="en-US" sz="4000" i="1" dirty="0"/>
          </a:p>
        </p:txBody>
      </p:sp>
      <p:sp>
        <p:nvSpPr>
          <p:cNvPr id="9" name="Content Placeholder 8">
            <a:extLst>
              <a:ext uri="{FF2B5EF4-FFF2-40B4-BE49-F238E27FC236}">
                <a16:creationId xmlns:a16="http://schemas.microsoft.com/office/drawing/2014/main" id="{77D5ED90-BA98-85DE-29D0-2C92A5399398}"/>
              </a:ext>
            </a:extLst>
          </p:cNvPr>
          <p:cNvSpPr>
            <a:spLocks noGrp="1"/>
          </p:cNvSpPr>
          <p:nvPr>
            <p:ph idx="1"/>
          </p:nvPr>
        </p:nvSpPr>
        <p:spPr>
          <a:xfrm>
            <a:off x="5490762" y="2285999"/>
            <a:ext cx="6574771" cy="4478550"/>
          </a:xfrm>
          <a:ln>
            <a:solidFill>
              <a:srgbClr val="7030A0"/>
            </a:solidFill>
          </a:ln>
        </p:spPr>
        <p:txBody>
          <a:bodyPr anchor="ctr">
            <a:normAutofit/>
          </a:bodyPr>
          <a:lstStyle/>
          <a:p>
            <a:pPr marL="0" indent="0" algn="ctr">
              <a:buNone/>
            </a:pPr>
            <a:r>
              <a:rPr lang="en-US" sz="2000" b="0" i="0" dirty="0">
                <a:solidFill>
                  <a:srgbClr val="262626"/>
                </a:solidFill>
                <a:effectLst/>
              </a:rPr>
              <a:t>The Lamp was chosen for the NAACP Legal Defense and Educational Fund poster celebrating the 30th anniversary of Brown vs. Board of Education.</a:t>
            </a:r>
            <a:r>
              <a:rPr lang="en-US" sz="2000" dirty="0">
                <a:solidFill>
                  <a:srgbClr val="262626"/>
                </a:solidFill>
              </a:rPr>
              <a:t> The </a:t>
            </a:r>
            <a:r>
              <a:rPr lang="en-US" sz="2000" b="0" i="0" dirty="0">
                <a:solidFill>
                  <a:srgbClr val="262626"/>
                </a:solidFill>
                <a:effectLst/>
              </a:rPr>
              <a:t>Image depicts a woman and girl reading a book together. </a:t>
            </a:r>
            <a:r>
              <a:rPr lang="en-US" sz="2000" dirty="0">
                <a:solidFill>
                  <a:srgbClr val="262626"/>
                </a:solidFill>
              </a:rPr>
              <a:t>Although its official title for display, </a:t>
            </a:r>
            <a:r>
              <a:rPr lang="en-US" sz="2000" b="0" i="0" dirty="0">
                <a:solidFill>
                  <a:srgbClr val="262626"/>
                </a:solidFill>
                <a:effectLst/>
              </a:rPr>
              <a:t>"Brown v Board of Education- 30 Years Later: "The Politics of Excellence” Commemorating the 30th Anniversary of the Decision of The Supreme Court of The United States Ending Officially Imposed Segregation in Public Education,” focused on ending the legal barriers to education, </a:t>
            </a:r>
            <a:r>
              <a:rPr lang="en-US" sz="2000" b="1" i="0" dirty="0">
                <a:solidFill>
                  <a:srgbClr val="C00000"/>
                </a:solidFill>
                <a:effectLst/>
              </a:rPr>
              <a:t>the picture symbolizes a Black mother teaching her child to read in a non-school setting, at home which emphasizes the self determination of Black folk to educat</a:t>
            </a:r>
            <a:r>
              <a:rPr lang="en-US" sz="2000" b="1" dirty="0">
                <a:solidFill>
                  <a:srgbClr val="C00000"/>
                </a:solidFill>
              </a:rPr>
              <a:t>e themselves regardless of the law. </a:t>
            </a:r>
            <a:endParaRPr lang="en-US" sz="2000" b="1" i="1" dirty="0">
              <a:solidFill>
                <a:srgbClr val="C00000"/>
              </a:solidFill>
            </a:endParaRPr>
          </a:p>
        </p:txBody>
      </p:sp>
      <p:pic>
        <p:nvPicPr>
          <p:cNvPr id="3" name="Picture 2">
            <a:extLst>
              <a:ext uri="{FF2B5EF4-FFF2-40B4-BE49-F238E27FC236}">
                <a16:creationId xmlns:a16="http://schemas.microsoft.com/office/drawing/2014/main" id="{BB9119D1-6C48-CC01-CC40-555561AB6E7D}"/>
              </a:ext>
            </a:extLst>
          </p:cNvPr>
          <p:cNvPicPr>
            <a:picLocks noChangeAspect="1"/>
          </p:cNvPicPr>
          <p:nvPr/>
        </p:nvPicPr>
        <p:blipFill>
          <a:blip r:embed="rId2"/>
          <a:stretch>
            <a:fillRect/>
          </a:stretch>
        </p:blipFill>
        <p:spPr>
          <a:xfrm>
            <a:off x="126466" y="93451"/>
            <a:ext cx="5067325" cy="6468926"/>
          </a:xfrm>
          <a:prstGeom prst="rect">
            <a:avLst/>
          </a:prstGeom>
        </p:spPr>
      </p:pic>
      <p:sp>
        <p:nvSpPr>
          <p:cNvPr id="5" name="Slide Number Placeholder 4">
            <a:extLst>
              <a:ext uri="{FF2B5EF4-FFF2-40B4-BE49-F238E27FC236}">
                <a16:creationId xmlns:a16="http://schemas.microsoft.com/office/drawing/2014/main" id="{0D766FFB-19F1-44AF-0C40-7A5BBFB221CD}"/>
              </a:ext>
            </a:extLst>
          </p:cNvPr>
          <p:cNvSpPr>
            <a:spLocks noGrp="1"/>
          </p:cNvSpPr>
          <p:nvPr>
            <p:ph type="sldNum" sz="quarter" idx="12"/>
          </p:nvPr>
        </p:nvSpPr>
        <p:spPr/>
        <p:txBody>
          <a:bodyPr/>
          <a:lstStyle/>
          <a:p>
            <a:fld id="{31801A93-45A5-3048-945E-62985659094F}" type="slidenum">
              <a:rPr lang="en-US" smtClean="0"/>
              <a:t>21</a:t>
            </a:fld>
            <a:endParaRPr lang="en-US"/>
          </a:p>
        </p:txBody>
      </p:sp>
    </p:spTree>
    <p:extLst>
      <p:ext uri="{BB962C8B-B14F-4D97-AF65-F5344CB8AC3E}">
        <p14:creationId xmlns:p14="http://schemas.microsoft.com/office/powerpoint/2010/main" val="1481901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67268"/>
            <a:ext cx="11054577" cy="1159728"/>
          </a:xfrm>
          <a:ln w="76200">
            <a:solidFill>
              <a:srgbClr val="C00000"/>
            </a:solidFill>
          </a:ln>
        </p:spPr>
        <p:txBody>
          <a:bodyPr anchor="ctr">
            <a:normAutofit fontScale="90000"/>
          </a:bodyPr>
          <a:lstStyle/>
          <a:p>
            <a:pPr algn="ctr"/>
            <a:br>
              <a:rPr lang="en-US" sz="3600" dirty="0"/>
            </a:br>
            <a:r>
              <a:rPr lang="en-US" sz="3600" b="1" dirty="0"/>
              <a:t>Reconstruction 3: </a:t>
            </a:r>
            <a:r>
              <a:rPr lang="en-US" sz="3600" dirty="0"/>
              <a:t>Wiley's Napoleon </a:t>
            </a:r>
            <a:br>
              <a:rPr lang="en-US" sz="3600" dirty="0"/>
            </a:br>
            <a:r>
              <a:rPr lang="en-US" sz="3600" dirty="0"/>
              <a:t>Leading the Army Over the Alps (2005)</a:t>
            </a:r>
            <a:br>
              <a:rPr lang="en-US" sz="3600" dirty="0"/>
            </a:br>
            <a:endParaRPr lang="en-US" sz="3600" dirty="0"/>
          </a:p>
        </p:txBody>
      </p:sp>
      <p:sp>
        <p:nvSpPr>
          <p:cNvPr id="3" name="Content Placeholder 2"/>
          <p:cNvSpPr>
            <a:spLocks noGrp="1"/>
          </p:cNvSpPr>
          <p:nvPr>
            <p:ph sz="half" idx="1"/>
          </p:nvPr>
        </p:nvSpPr>
        <p:spPr>
          <a:xfrm>
            <a:off x="921833" y="1884675"/>
            <a:ext cx="4876800" cy="4590288"/>
          </a:xfrm>
        </p:spPr>
        <p:txBody>
          <a:bodyPr>
            <a:normAutofit/>
          </a:bodyPr>
          <a:lstStyle/>
          <a:p>
            <a:pPr>
              <a:lnSpc>
                <a:spcPct val="90000"/>
              </a:lnSpc>
            </a:pPr>
            <a:r>
              <a:rPr lang="en-US" sz="2000" dirty="0"/>
              <a:t>Wiley's Napoleon Leading the Army Over the Alps (2005) is based on Napoleon Crossing the Alps (1800) by Jacques-Louis David, often regarded as a "masterpiece", </a:t>
            </a:r>
            <a:r>
              <a:rPr lang="en-US" sz="2000" dirty="0">
                <a:highlight>
                  <a:srgbClr val="FFFF00"/>
                </a:highlight>
              </a:rPr>
              <a:t>now restaged by Wiley with an African rider wearing modern army fatigues and a bandanna. Wiley "investigates the perception of blackness and creates a contemporary hybrid Olympus in which tradition is invested with a new street credibility".</a:t>
            </a:r>
          </a:p>
          <a:p>
            <a:pPr>
              <a:lnSpc>
                <a:spcPct val="90000"/>
              </a:lnSpc>
            </a:pPr>
            <a:r>
              <a:rPr lang="en-US" sz="2000" dirty="0">
                <a:hlinkClick r:id="rId2"/>
              </a:rPr>
              <a:t>https://smarthistory.org/kehinde-wiley-napoleon-leading-the-army-over-the-alps/</a:t>
            </a:r>
            <a:endParaRPr lang="en-US" sz="2000" dirty="0"/>
          </a:p>
          <a:p>
            <a:pPr>
              <a:lnSpc>
                <a:spcPct val="90000"/>
              </a:lnSpc>
            </a:pPr>
            <a:endParaRPr lang="en-US" sz="1800" dirty="0"/>
          </a:p>
        </p:txBody>
      </p:sp>
      <p:pic>
        <p:nvPicPr>
          <p:cNvPr id="4" name="Picture 1" descr="Kehinde Wiley, Napoleon Leading the Army over the Alps By Gayle Clemans Kehinde Wiley, Napoleon Leading the Army over the Alps, 2005, oil paint on canvas, 274.3 x 274.3 cm (108 x 108 in) (Brooklyn Museum of Art, New York) ">
            <a:extLst>
              <a:ext uri="{FF2B5EF4-FFF2-40B4-BE49-F238E27FC236}">
                <a16:creationId xmlns:a16="http://schemas.microsoft.com/office/drawing/2014/main" id="{EF6E275A-6A52-871E-977B-392AAA70DC8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096000" y="1438506"/>
            <a:ext cx="5283199" cy="5036457"/>
          </a:xfrm>
          <a:prstGeom prst="rect">
            <a:avLst/>
          </a:prstGeom>
          <a:solidFill>
            <a:srgbClr val="FFFFFF"/>
          </a:solidFill>
        </p:spPr>
      </p:pic>
      <p:sp>
        <p:nvSpPr>
          <p:cNvPr id="6" name="Slide Number Placeholder 5">
            <a:extLst>
              <a:ext uri="{FF2B5EF4-FFF2-40B4-BE49-F238E27FC236}">
                <a16:creationId xmlns:a16="http://schemas.microsoft.com/office/drawing/2014/main" id="{EDE120EA-217F-52A0-FDB8-FA0D95A27ABF}"/>
              </a:ext>
            </a:extLst>
          </p:cNvPr>
          <p:cNvSpPr>
            <a:spLocks noGrp="1"/>
          </p:cNvSpPr>
          <p:nvPr>
            <p:ph type="sldNum" sz="quarter" idx="12"/>
          </p:nvPr>
        </p:nvSpPr>
        <p:spPr/>
        <p:txBody>
          <a:bodyPr/>
          <a:lstStyle/>
          <a:p>
            <a:fld id="{31801A93-45A5-3048-945E-62985659094F}" type="slidenum">
              <a:rPr lang="en-US" smtClean="0"/>
              <a:t>22</a:t>
            </a:fld>
            <a:endParaRPr lang="en-US"/>
          </a:p>
        </p:txBody>
      </p:sp>
    </p:spTree>
    <p:extLst>
      <p:ext uri="{BB962C8B-B14F-4D97-AF65-F5344CB8AC3E}">
        <p14:creationId xmlns:p14="http://schemas.microsoft.com/office/powerpoint/2010/main" val="3623344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Kehinde Wiley, Napoleon Leading the Army over the Alps By Gayle Clemans Kehinde Wiley, Napoleon Leading the Army over the Alps, 2005, oil paint on canvas, 274.3 x 274.3 cm (108 x 108 in) (Brooklyn Museum of Art, New York) ">
            <a:extLst>
              <a:ext uri="{FF2B5EF4-FFF2-40B4-BE49-F238E27FC236}">
                <a16:creationId xmlns:a16="http://schemas.microsoft.com/office/drawing/2014/main" id="{00878255-9F44-AC84-F2E2-9753A414CAC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096000" y="1134268"/>
            <a:ext cx="4876800" cy="4992212"/>
          </a:xfrm>
          <a:prstGeom prst="rect">
            <a:avLst/>
          </a:prstGeom>
          <a:solidFill>
            <a:srgbClr val="FFFFFF"/>
          </a:solidFill>
        </p:spPr>
      </p:pic>
      <p:pic>
        <p:nvPicPr>
          <p:cNvPr id="3074" name="Picture 2" descr="Napoleon Crossing the Alps - Jacques Louis David oil painting, Napoleon at the Saint-Bernard Pass, Bonaparte Leading the Army Over the Alps">
            <a:extLst>
              <a:ext uri="{FF2B5EF4-FFF2-40B4-BE49-F238E27FC236}">
                <a16:creationId xmlns:a16="http://schemas.microsoft.com/office/drawing/2014/main" id="{3FE9AD0D-3579-5F03-D2B2-FA240D4E472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40680" y="1335642"/>
            <a:ext cx="4115839" cy="45894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DA43B08-F019-6E65-FB60-B2321012BF5A}"/>
              </a:ext>
            </a:extLst>
          </p:cNvPr>
          <p:cNvSpPr>
            <a:spLocks noGrp="1"/>
          </p:cNvSpPr>
          <p:nvPr>
            <p:ph type="sldNum" sz="quarter" idx="12"/>
          </p:nvPr>
        </p:nvSpPr>
        <p:spPr/>
        <p:txBody>
          <a:bodyPr/>
          <a:lstStyle/>
          <a:p>
            <a:fld id="{31801A93-45A5-3048-945E-62985659094F}" type="slidenum">
              <a:rPr lang="en-US" smtClean="0"/>
              <a:t>23</a:t>
            </a:fld>
            <a:endParaRPr lang="en-US"/>
          </a:p>
        </p:txBody>
      </p:sp>
    </p:spTree>
    <p:extLst>
      <p:ext uri="{BB962C8B-B14F-4D97-AF65-F5344CB8AC3E}">
        <p14:creationId xmlns:p14="http://schemas.microsoft.com/office/powerpoint/2010/main" val="3758361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51441"/>
          </a:xfrm>
          <a:ln w="76200">
            <a:solidFill>
              <a:srgbClr val="C00000"/>
            </a:solidFill>
          </a:ln>
        </p:spPr>
        <p:txBody>
          <a:bodyPr/>
          <a:lstStyle/>
          <a:p>
            <a:r>
              <a:rPr lang="en-US" dirty="0"/>
              <a:t>Notes on the Art/Artist </a:t>
            </a:r>
          </a:p>
        </p:txBody>
      </p:sp>
      <p:sp>
        <p:nvSpPr>
          <p:cNvPr id="3" name="Content Placeholder 2"/>
          <p:cNvSpPr>
            <a:spLocks noGrp="1"/>
          </p:cNvSpPr>
          <p:nvPr>
            <p:ph idx="1"/>
          </p:nvPr>
        </p:nvSpPr>
        <p:spPr>
          <a:xfrm>
            <a:off x="838200" y="1825625"/>
            <a:ext cx="10515600" cy="4667250"/>
          </a:xfrm>
        </p:spPr>
        <p:txBody>
          <a:bodyPr>
            <a:normAutofit fontScale="77500" lnSpcReduction="20000"/>
          </a:bodyPr>
          <a:lstStyle/>
          <a:p>
            <a:r>
              <a:rPr lang="en-US" dirty="0" err="1"/>
              <a:t>Kehinde</a:t>
            </a:r>
            <a:r>
              <a:rPr lang="en-US" dirty="0"/>
              <a:t> Wiley (born February 28, 1977) is a New York City-based portrait painter who is known for his highly naturalistic paintings of African-Americans. The Columbus Museum of Art, which hosted an exhibition of his work in 2007, describes his work as follows: </a:t>
            </a:r>
            <a:r>
              <a:rPr lang="en-US" dirty="0">
                <a:highlight>
                  <a:srgbClr val="FFFF00"/>
                </a:highlight>
              </a:rPr>
              <a:t>"Wiley has gained recent acclaim for his heroic portraits which address the image and status of young African-American men in contemporary culture.”</a:t>
            </a:r>
          </a:p>
          <a:p>
            <a:pPr marL="0" indent="0">
              <a:buNone/>
            </a:pPr>
            <a:endParaRPr lang="en-US" dirty="0">
              <a:highlight>
                <a:srgbClr val="FFFF00"/>
              </a:highlight>
            </a:endParaRPr>
          </a:p>
          <a:p>
            <a:r>
              <a:rPr lang="en-US" dirty="0"/>
              <a:t>Wiley often references Old Masters paintings for the pose of the figure.[13] Wiley's paintings often blur the boundaries between traditional and contemporary modes of representation. Rendered in a realistic mode—while making references to specific Old Master paintings—Wiley creates a fusion of period styles, ranging from French Rococo, Islamic architecture and West African textile design to urban hip hop and the "Sea Foam Green" of a Martha Stewart Interiors color swatch. Wiley's slightly larger than life-size figures are depicted in a heroic manner, as their poses connote power and spiritual awakening. Wiley's portrayal of masculinity is filtered through these poses of power and spirituality.</a:t>
            </a:r>
          </a:p>
        </p:txBody>
      </p:sp>
      <p:sp>
        <p:nvSpPr>
          <p:cNvPr id="5" name="Slide Number Placeholder 4">
            <a:extLst>
              <a:ext uri="{FF2B5EF4-FFF2-40B4-BE49-F238E27FC236}">
                <a16:creationId xmlns:a16="http://schemas.microsoft.com/office/drawing/2014/main" id="{3203F664-4A68-0B69-DED2-8D927B936F2F}"/>
              </a:ext>
            </a:extLst>
          </p:cNvPr>
          <p:cNvSpPr>
            <a:spLocks noGrp="1"/>
          </p:cNvSpPr>
          <p:nvPr>
            <p:ph type="sldNum" sz="quarter" idx="12"/>
          </p:nvPr>
        </p:nvSpPr>
        <p:spPr/>
        <p:txBody>
          <a:bodyPr/>
          <a:lstStyle/>
          <a:p>
            <a:fld id="{31801A93-45A5-3048-945E-62985659094F}" type="slidenum">
              <a:rPr lang="en-US" smtClean="0"/>
              <a:t>24</a:t>
            </a:fld>
            <a:endParaRPr lang="en-US"/>
          </a:p>
        </p:txBody>
      </p:sp>
    </p:spTree>
    <p:extLst>
      <p:ext uri="{BB962C8B-B14F-4D97-AF65-F5344CB8AC3E}">
        <p14:creationId xmlns:p14="http://schemas.microsoft.com/office/powerpoint/2010/main" val="1424484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Externalized Ideas Made Into Objects &amp; Internalized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Create Social Realities Through Habitual Use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That We Forget* Were Ideas &amp; Accept As Reality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Imagination Creates &amp; Destroys Slavery </a:t>
            </a:r>
          </a:p>
        </p:txBody>
      </p:sp>
      <p:sp>
        <p:nvSpPr>
          <p:cNvPr id="7" name="Slide Number Placeholder 6">
            <a:extLst>
              <a:ext uri="{FF2B5EF4-FFF2-40B4-BE49-F238E27FC236}">
                <a16:creationId xmlns:a16="http://schemas.microsoft.com/office/drawing/2014/main" id="{98258574-2066-2FBF-9564-EF3BA0C59378}"/>
              </a:ext>
            </a:extLst>
          </p:cNvPr>
          <p:cNvSpPr>
            <a:spLocks noGrp="1"/>
          </p:cNvSpPr>
          <p:nvPr>
            <p:ph type="sldNum" sz="quarter" idx="12"/>
          </p:nvPr>
        </p:nvSpPr>
        <p:spPr/>
        <p:txBody>
          <a:bodyPr/>
          <a:lstStyle/>
          <a:p>
            <a:fld id="{31801A93-45A5-3048-945E-62985659094F}" type="slidenum">
              <a:rPr lang="en-US" smtClean="0"/>
              <a:t>25</a:t>
            </a:fld>
            <a:endParaRPr lang="en-US"/>
          </a:p>
        </p:txBody>
      </p:sp>
    </p:spTree>
    <p:extLst>
      <p:ext uri="{BB962C8B-B14F-4D97-AF65-F5344CB8AC3E}">
        <p14:creationId xmlns:p14="http://schemas.microsoft.com/office/powerpoint/2010/main" val="2621898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FC40B-7E59-3149-5437-B7B99A6B8BF7}"/>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Black Culture As Resistance? </a:t>
            </a:r>
          </a:p>
        </p:txBody>
      </p:sp>
      <p:pic>
        <p:nvPicPr>
          <p:cNvPr id="8" name="Picture 7" descr="A pair of men walking on the street&#10;&#10;Description automatically generated">
            <a:extLst>
              <a:ext uri="{FF2B5EF4-FFF2-40B4-BE49-F238E27FC236}">
                <a16:creationId xmlns:a16="http://schemas.microsoft.com/office/drawing/2014/main" id="{0126F8C5-F2C2-7B94-BE4D-70EC109F7217}"/>
              </a:ext>
            </a:extLst>
          </p:cNvPr>
          <p:cNvPicPr>
            <a:picLocks noChangeAspect="1"/>
          </p:cNvPicPr>
          <p:nvPr/>
        </p:nvPicPr>
        <p:blipFill rotWithShape="1">
          <a:blip r:embed="rId2"/>
          <a:srcRect l="10738" r="24044" b="1"/>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6" name="Picture 5" descr="A person's mouth with gold teeth&#10;&#10;Description automatically generated">
            <a:extLst>
              <a:ext uri="{FF2B5EF4-FFF2-40B4-BE49-F238E27FC236}">
                <a16:creationId xmlns:a16="http://schemas.microsoft.com/office/drawing/2014/main" id="{B43509A7-F906-C589-8082-B943663B3732}"/>
              </a:ext>
            </a:extLst>
          </p:cNvPr>
          <p:cNvPicPr>
            <a:picLocks noChangeAspect="1"/>
          </p:cNvPicPr>
          <p:nvPr/>
        </p:nvPicPr>
        <p:blipFill rotWithShape="1">
          <a:blip r:embed="rId3"/>
          <a:srcRect r="5051" b="3"/>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7" name="Picture 6" descr="A car parked in a parking lot&#10;&#10;Description automatically generated">
            <a:extLst>
              <a:ext uri="{FF2B5EF4-FFF2-40B4-BE49-F238E27FC236}">
                <a16:creationId xmlns:a16="http://schemas.microsoft.com/office/drawing/2014/main" id="{54FFE006-B8FA-E9C8-6DDA-3F255BF1B6C0}"/>
              </a:ext>
            </a:extLst>
          </p:cNvPr>
          <p:cNvPicPr>
            <a:picLocks noChangeAspect="1"/>
          </p:cNvPicPr>
          <p:nvPr/>
        </p:nvPicPr>
        <p:blipFill rotWithShape="1">
          <a:blip r:embed="rId4"/>
          <a:srcRect l="6903" r="20533" b="1"/>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26"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1F3FDEE-5771-B718-84A1-9F6F8260EBF7}"/>
              </a:ext>
            </a:extLst>
          </p:cNvPr>
          <p:cNvSpPr>
            <a:spLocks noGrp="1"/>
          </p:cNvSpPr>
          <p:nvPr>
            <p:ph type="sldNum" sz="quarter" idx="12"/>
          </p:nvPr>
        </p:nvSpPr>
        <p:spPr/>
        <p:txBody>
          <a:bodyPr/>
          <a:lstStyle/>
          <a:p>
            <a:fld id="{31801A93-45A5-3048-945E-62985659094F}" type="slidenum">
              <a:rPr lang="en-US" smtClean="0"/>
              <a:t>26</a:t>
            </a:fld>
            <a:endParaRPr lang="en-US"/>
          </a:p>
        </p:txBody>
      </p:sp>
    </p:spTree>
    <p:extLst>
      <p:ext uri="{BB962C8B-B14F-4D97-AF65-F5344CB8AC3E}">
        <p14:creationId xmlns:p14="http://schemas.microsoft.com/office/powerpoint/2010/main" val="745815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296" y="329184"/>
            <a:ext cx="6894576" cy="1783080"/>
          </a:xfrm>
        </p:spPr>
        <p:txBody>
          <a:bodyPr anchor="b">
            <a:normAutofit/>
          </a:bodyPr>
          <a:lstStyle/>
          <a:p>
            <a:r>
              <a:rPr lang="en-US" sz="5400"/>
              <a:t>Painter’s Argument 1 </a:t>
            </a:r>
          </a:p>
        </p:txBody>
      </p:sp>
      <p:pic>
        <p:nvPicPr>
          <p:cNvPr id="5" name="Picture 4" descr="White puzzle with one red piece">
            <a:extLst>
              <a:ext uri="{FF2B5EF4-FFF2-40B4-BE49-F238E27FC236}">
                <a16:creationId xmlns:a16="http://schemas.microsoft.com/office/drawing/2014/main" id="{53EAAD61-2981-9080-E114-575EA156AA77}"/>
              </a:ext>
            </a:extLst>
          </p:cNvPr>
          <p:cNvPicPr>
            <a:picLocks noChangeAspect="1"/>
          </p:cNvPicPr>
          <p:nvPr/>
        </p:nvPicPr>
        <p:blipFill rotWithShape="1">
          <a:blip r:embed="rId2"/>
          <a:srcRect l="34182" r="3257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6" y="2706624"/>
            <a:ext cx="6894576" cy="3483864"/>
          </a:xfrm>
        </p:spPr>
        <p:txBody>
          <a:bodyPr>
            <a:normAutofit/>
          </a:bodyPr>
          <a:lstStyle/>
          <a:p>
            <a:r>
              <a:rPr lang="en-US" sz="2200"/>
              <a:t>History exists in two frames: past, present, </a:t>
            </a:r>
            <a:r>
              <a:rPr lang="en-US" sz="2200" i="1" u="sng"/>
              <a:t>but</a:t>
            </a:r>
            <a:r>
              <a:rPr lang="mr-IN" sz="2200" i="1" u="sng"/>
              <a:t>…</a:t>
            </a:r>
            <a:endParaRPr lang="en-US" sz="2200" i="1" u="sng"/>
          </a:p>
          <a:p>
            <a:r>
              <a:rPr lang="en-US" sz="2200"/>
              <a:t>But when you think about how much happens </a:t>
            </a:r>
            <a:r>
              <a:rPr lang="mr-IN" sz="2200"/>
              <a:t>–</a:t>
            </a:r>
            <a:r>
              <a:rPr lang="en-US" sz="2200"/>
              <a:t>in </a:t>
            </a:r>
            <a:r>
              <a:rPr lang="en-US" sz="2200" b="1"/>
              <a:t>individual lives</a:t>
            </a:r>
            <a:r>
              <a:rPr lang="en-US" sz="2200"/>
              <a:t>, in the </a:t>
            </a:r>
            <a:r>
              <a:rPr lang="en-US" sz="2200" b="1"/>
              <a:t>lives of people</a:t>
            </a:r>
            <a:r>
              <a:rPr lang="en-US" sz="2200"/>
              <a:t>, and in </a:t>
            </a:r>
            <a:r>
              <a:rPr lang="en-US" sz="2200" b="1"/>
              <a:t>nations</a:t>
            </a:r>
            <a:r>
              <a:rPr lang="en-US" sz="2200"/>
              <a:t> (social interaction)-, you realize in order to make sense of </a:t>
            </a:r>
            <a:r>
              <a:rPr lang="en-US" sz="2200" u="sng"/>
              <a:t>what took place </a:t>
            </a:r>
            <a:r>
              <a:rPr lang="en-US" sz="2200"/>
              <a:t>(the past), you need to </a:t>
            </a:r>
            <a:r>
              <a:rPr lang="en-US" sz="2200" u="sng"/>
              <a:t>select (in the present) </a:t>
            </a:r>
            <a:r>
              <a:rPr lang="en-US" sz="2200"/>
              <a:t>what is </a:t>
            </a:r>
            <a:r>
              <a:rPr lang="en-US" sz="2200" b="1" u="sng"/>
              <a:t>important</a:t>
            </a:r>
            <a:r>
              <a:rPr lang="en-US" sz="2200" u="sng"/>
              <a:t> </a:t>
            </a:r>
            <a:r>
              <a:rPr lang="en-US" sz="2200"/>
              <a:t>from all the other, trivial things that happened in the past.  </a:t>
            </a:r>
          </a:p>
          <a:p>
            <a:r>
              <a:rPr lang="en-US" sz="2200"/>
              <a:t>No selection, no meaning.</a:t>
            </a:r>
          </a:p>
          <a:p>
            <a:endParaRPr lang="en-US" sz="2200"/>
          </a:p>
        </p:txBody>
      </p:sp>
      <p:sp>
        <p:nvSpPr>
          <p:cNvPr id="6" name="Slide Number Placeholder 5">
            <a:extLst>
              <a:ext uri="{FF2B5EF4-FFF2-40B4-BE49-F238E27FC236}">
                <a16:creationId xmlns:a16="http://schemas.microsoft.com/office/drawing/2014/main" id="{14F4A6F4-4E11-B68F-19E6-39C99B156E13}"/>
              </a:ext>
            </a:extLst>
          </p:cNvPr>
          <p:cNvSpPr>
            <a:spLocks noGrp="1"/>
          </p:cNvSpPr>
          <p:nvPr>
            <p:ph type="sldNum" sz="quarter" idx="12"/>
          </p:nvPr>
        </p:nvSpPr>
        <p:spPr/>
        <p:txBody>
          <a:bodyPr/>
          <a:lstStyle/>
          <a:p>
            <a:fld id="{31801A93-45A5-3048-945E-62985659094F}" type="slidenum">
              <a:rPr lang="en-US" smtClean="0"/>
              <a:t>27</a:t>
            </a:fld>
            <a:endParaRPr lang="en-US"/>
          </a:p>
        </p:txBody>
      </p:sp>
    </p:spTree>
    <p:extLst>
      <p:ext uri="{BB962C8B-B14F-4D97-AF65-F5344CB8AC3E}">
        <p14:creationId xmlns:p14="http://schemas.microsoft.com/office/powerpoint/2010/main" val="2391688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296" y="329184"/>
            <a:ext cx="6894576" cy="1783080"/>
          </a:xfrm>
        </p:spPr>
        <p:txBody>
          <a:bodyPr anchor="b">
            <a:normAutofit/>
          </a:bodyPr>
          <a:lstStyle/>
          <a:p>
            <a:r>
              <a:rPr lang="en-US" sz="5400"/>
              <a:t>Painter’s Argument 2 </a:t>
            </a:r>
          </a:p>
        </p:txBody>
      </p:sp>
      <p:pic>
        <p:nvPicPr>
          <p:cNvPr id="5" name="Picture 4" descr="Complex maths formulae on a blackboard">
            <a:extLst>
              <a:ext uri="{FF2B5EF4-FFF2-40B4-BE49-F238E27FC236}">
                <a16:creationId xmlns:a16="http://schemas.microsoft.com/office/drawing/2014/main" id="{53B28018-5360-E9D1-1AE0-E9A02F0C4D3B}"/>
              </a:ext>
            </a:extLst>
          </p:cNvPr>
          <p:cNvPicPr>
            <a:picLocks noChangeAspect="1"/>
          </p:cNvPicPr>
          <p:nvPr/>
        </p:nvPicPr>
        <p:blipFill rotWithShape="1">
          <a:blip r:embed="rId2"/>
          <a:srcRect l="35393" r="21469"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6" y="2706624"/>
            <a:ext cx="6894576" cy="3483864"/>
          </a:xfrm>
        </p:spPr>
        <p:txBody>
          <a:bodyPr>
            <a:normAutofit/>
          </a:bodyPr>
          <a:lstStyle/>
          <a:p>
            <a:r>
              <a:rPr lang="en-US" sz="2200"/>
              <a:t>Making sense of the past is the </a:t>
            </a:r>
            <a:r>
              <a:rPr lang="en-US" sz="2200" u="sng"/>
              <a:t>work of historians </a:t>
            </a:r>
            <a:r>
              <a:rPr lang="en-US" sz="2200"/>
              <a:t>(the epistemology of history </a:t>
            </a:r>
            <a:r>
              <a:rPr lang="mr-IN" sz="2200"/>
              <a:t>–</a:t>
            </a:r>
            <a:r>
              <a:rPr lang="en-US" sz="2200"/>
              <a:t> how history seeks to know the world; how? i.e the tools of historians: </a:t>
            </a:r>
            <a:r>
              <a:rPr lang="en-US" sz="2200" i="1"/>
              <a:t>primary documents, historical review, ethnography etc</a:t>
            </a:r>
            <a:r>
              <a:rPr lang="en-US" sz="2200"/>
              <a:t>.).</a:t>
            </a:r>
          </a:p>
          <a:p>
            <a:r>
              <a:rPr lang="en-US" sz="2200"/>
              <a:t>Making sense of the past is the work of historians, who create a historical narrative, </a:t>
            </a:r>
            <a:r>
              <a:rPr lang="en-US" sz="2200" i="1"/>
              <a:t>objectively</a:t>
            </a:r>
            <a:r>
              <a:rPr lang="en-US" sz="2200"/>
              <a:t>. </a:t>
            </a:r>
          </a:p>
          <a:p>
            <a:r>
              <a:rPr lang="en-US" sz="2200"/>
              <a:t>Historical narrative constructs a coherent story that makes sense to us now, and the story </a:t>
            </a:r>
            <a:r>
              <a:rPr lang="en-US" sz="2200" b="1"/>
              <a:t>endows and denies “importance”</a:t>
            </a:r>
            <a:r>
              <a:rPr lang="en-US" sz="2200"/>
              <a:t> to events and people(s).</a:t>
            </a:r>
          </a:p>
          <a:p>
            <a:endParaRPr lang="en-US" sz="2200"/>
          </a:p>
        </p:txBody>
      </p:sp>
      <p:sp>
        <p:nvSpPr>
          <p:cNvPr id="6" name="Slide Number Placeholder 5">
            <a:extLst>
              <a:ext uri="{FF2B5EF4-FFF2-40B4-BE49-F238E27FC236}">
                <a16:creationId xmlns:a16="http://schemas.microsoft.com/office/drawing/2014/main" id="{B6561A86-DA91-664A-2B91-2CD543FB1F26}"/>
              </a:ext>
            </a:extLst>
          </p:cNvPr>
          <p:cNvSpPr>
            <a:spLocks noGrp="1"/>
          </p:cNvSpPr>
          <p:nvPr>
            <p:ph type="sldNum" sz="quarter" idx="12"/>
          </p:nvPr>
        </p:nvSpPr>
        <p:spPr/>
        <p:txBody>
          <a:bodyPr/>
          <a:lstStyle/>
          <a:p>
            <a:fld id="{31801A93-45A5-3048-945E-62985659094F}" type="slidenum">
              <a:rPr lang="en-US" smtClean="0"/>
              <a:t>28</a:t>
            </a:fld>
            <a:endParaRPr lang="en-US"/>
          </a:p>
        </p:txBody>
      </p:sp>
    </p:spTree>
    <p:extLst>
      <p:ext uri="{BB962C8B-B14F-4D97-AF65-F5344CB8AC3E}">
        <p14:creationId xmlns:p14="http://schemas.microsoft.com/office/powerpoint/2010/main" val="1940620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296" y="329184"/>
            <a:ext cx="6894576" cy="1783080"/>
          </a:xfrm>
        </p:spPr>
        <p:txBody>
          <a:bodyPr anchor="b">
            <a:normAutofit/>
          </a:bodyPr>
          <a:lstStyle/>
          <a:p>
            <a:r>
              <a:rPr lang="en-US" sz="5400"/>
              <a:t>Painter’s Argument 3 </a:t>
            </a:r>
          </a:p>
        </p:txBody>
      </p:sp>
      <p:pic>
        <p:nvPicPr>
          <p:cNvPr id="5" name="Picture 4" descr="Many question marks on black background">
            <a:extLst>
              <a:ext uri="{FF2B5EF4-FFF2-40B4-BE49-F238E27FC236}">
                <a16:creationId xmlns:a16="http://schemas.microsoft.com/office/drawing/2014/main" id="{C9E189ED-9D06-FDD4-1E8D-A1D4256D11AB}"/>
              </a:ext>
            </a:extLst>
          </p:cNvPr>
          <p:cNvPicPr>
            <a:picLocks noChangeAspect="1"/>
          </p:cNvPicPr>
          <p:nvPr/>
        </p:nvPicPr>
        <p:blipFill rotWithShape="1">
          <a:blip r:embed="rId2"/>
          <a:srcRect l="63144" r="810"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6" y="2706624"/>
            <a:ext cx="6894576" cy="3483864"/>
          </a:xfrm>
        </p:spPr>
        <p:txBody>
          <a:bodyPr>
            <a:normAutofit/>
          </a:bodyPr>
          <a:lstStyle/>
          <a:p>
            <a:r>
              <a:rPr lang="en-US" sz="2200"/>
              <a:t>The writing of history continues to evolve in a cycle of </a:t>
            </a:r>
            <a:r>
              <a:rPr lang="en-US" sz="2200" b="1"/>
              <a:t>(1) new issues, (2) new questions, (3) new answers. </a:t>
            </a:r>
          </a:p>
          <a:p>
            <a:r>
              <a:rPr lang="en-US" sz="2200"/>
              <a:t>In our “present” we ask </a:t>
            </a:r>
            <a:r>
              <a:rPr lang="en-US" sz="2200" i="1"/>
              <a:t>different questions </a:t>
            </a:r>
            <a:r>
              <a:rPr lang="en-US" sz="2200"/>
              <a:t>of the past. (Women, men, “everyday people.”)</a:t>
            </a:r>
          </a:p>
          <a:p>
            <a:r>
              <a:rPr lang="en-US" sz="2200"/>
              <a:t>ex. #MeToo </a:t>
            </a:r>
            <a:r>
              <a:rPr lang="mr-IN" sz="2200"/>
              <a:t>–</a:t>
            </a:r>
            <a:r>
              <a:rPr lang="en-US" sz="2200"/>
              <a:t> Reframed norms in the present, reframes the past.</a:t>
            </a:r>
          </a:p>
          <a:p>
            <a:r>
              <a:rPr lang="en-US" sz="2200"/>
              <a:t>ex. Black poetry (60’s) to Rap (70’s).</a:t>
            </a:r>
          </a:p>
        </p:txBody>
      </p:sp>
      <p:sp>
        <p:nvSpPr>
          <p:cNvPr id="6" name="Slide Number Placeholder 5">
            <a:extLst>
              <a:ext uri="{FF2B5EF4-FFF2-40B4-BE49-F238E27FC236}">
                <a16:creationId xmlns:a16="http://schemas.microsoft.com/office/drawing/2014/main" id="{4F4C2323-5A35-2094-E706-B45DA49148C7}"/>
              </a:ext>
            </a:extLst>
          </p:cNvPr>
          <p:cNvSpPr>
            <a:spLocks noGrp="1"/>
          </p:cNvSpPr>
          <p:nvPr>
            <p:ph type="sldNum" sz="quarter" idx="12"/>
          </p:nvPr>
        </p:nvSpPr>
        <p:spPr/>
        <p:txBody>
          <a:bodyPr/>
          <a:lstStyle/>
          <a:p>
            <a:fld id="{31801A93-45A5-3048-945E-62985659094F}" type="slidenum">
              <a:rPr lang="en-US" smtClean="0"/>
              <a:t>29</a:t>
            </a:fld>
            <a:endParaRPr lang="en-US"/>
          </a:p>
        </p:txBody>
      </p:sp>
    </p:spTree>
    <p:extLst>
      <p:ext uri="{BB962C8B-B14F-4D97-AF65-F5344CB8AC3E}">
        <p14:creationId xmlns:p14="http://schemas.microsoft.com/office/powerpoint/2010/main" val="2480086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D682-3582-5EE4-F6D9-06C84A6329E6}"/>
              </a:ext>
            </a:extLst>
          </p:cNvPr>
          <p:cNvSpPr>
            <a:spLocks noGrp="1"/>
          </p:cNvSpPr>
          <p:nvPr>
            <p:ph type="title"/>
          </p:nvPr>
        </p:nvSpPr>
        <p:spPr>
          <a:xfrm>
            <a:off x="6456970" y="78059"/>
            <a:ext cx="5514072" cy="1394483"/>
          </a:xfrm>
        </p:spPr>
        <p:txBody>
          <a:bodyPr anchor="b">
            <a:normAutofit/>
          </a:bodyPr>
          <a:lstStyle/>
          <a:p>
            <a:r>
              <a:rPr lang="en-US" sz="4000" dirty="0"/>
              <a:t>Black Steele In the Hour of Chaos (Public Enemy) </a:t>
            </a:r>
          </a:p>
        </p:txBody>
      </p:sp>
      <p:pic>
        <p:nvPicPr>
          <p:cNvPr id="4" name="Picture 3">
            <a:extLst>
              <a:ext uri="{FF2B5EF4-FFF2-40B4-BE49-F238E27FC236}">
                <a16:creationId xmlns:a16="http://schemas.microsoft.com/office/drawing/2014/main" id="{A4A6926F-5B91-8D05-C6DE-58F464ED1742}"/>
              </a:ext>
            </a:extLst>
          </p:cNvPr>
          <p:cNvPicPr>
            <a:picLocks noChangeAspect="1"/>
          </p:cNvPicPr>
          <p:nvPr/>
        </p:nvPicPr>
        <p:blipFill rotWithShape="1">
          <a:blip r:embed="rId2"/>
          <a:srcRect l="7002" r="758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5BBDD3A1-1148-4DF8-AC6C-23D432F25719}"/>
              </a:ext>
            </a:extLst>
          </p:cNvPr>
          <p:cNvSpPr>
            <a:spLocks noGrp="1"/>
          </p:cNvSpPr>
          <p:nvPr>
            <p:ph idx="1"/>
          </p:nvPr>
        </p:nvSpPr>
        <p:spPr>
          <a:xfrm>
            <a:off x="6417734" y="1795928"/>
            <a:ext cx="5291663" cy="4894920"/>
          </a:xfrm>
        </p:spPr>
        <p:txBody>
          <a:bodyPr>
            <a:normAutofit lnSpcReduction="10000"/>
          </a:bodyPr>
          <a:lstStyle/>
          <a:p>
            <a:r>
              <a:rPr lang="en-US" sz="2000" dirty="0"/>
              <a:t>The song is about a prison break. </a:t>
            </a:r>
          </a:p>
          <a:p>
            <a:r>
              <a:rPr lang="en-US" sz="2000" dirty="0"/>
              <a:t>The subject’s objection to war is one of the reasons he’s in prison. </a:t>
            </a:r>
          </a:p>
          <a:p>
            <a:r>
              <a:rPr lang="en-US" sz="2000" dirty="0">
                <a:highlight>
                  <a:srgbClr val="FFFF00"/>
                </a:highlight>
              </a:rPr>
              <a:t>This is a values based, self-determined decision. </a:t>
            </a:r>
          </a:p>
          <a:p>
            <a:r>
              <a:rPr lang="en-US" sz="2000" dirty="0"/>
              <a:t>The prison/prism that Black Folk find themselves in less external (forces allied against us) and more internal (a reliance on our cultural values to direct our activities).</a:t>
            </a:r>
          </a:p>
          <a:p>
            <a:r>
              <a:rPr lang="en-US" sz="2000" dirty="0"/>
              <a:t>Historically, we have broken out of the prisons and prisms of slavery and segregation by our cultural beliefs and actions.</a:t>
            </a:r>
          </a:p>
          <a:p>
            <a:r>
              <a:rPr lang="en-US" sz="2000" dirty="0">
                <a:highlight>
                  <a:srgbClr val="FFFF00"/>
                </a:highlight>
              </a:rPr>
              <a:t>Today we are faced with similar prisons/prisms &amp; Black art and culture have the keys to set us free. </a:t>
            </a:r>
          </a:p>
          <a:p>
            <a:endParaRPr lang="en-US" sz="1500" dirty="0"/>
          </a:p>
          <a:p>
            <a:endParaRPr lang="en-US" sz="1500" dirty="0"/>
          </a:p>
          <a:p>
            <a:endParaRPr lang="en-US" sz="1500" dirty="0"/>
          </a:p>
        </p:txBody>
      </p:sp>
      <p:sp>
        <p:nvSpPr>
          <p:cNvPr id="6" name="Slide Number Placeholder 5">
            <a:extLst>
              <a:ext uri="{FF2B5EF4-FFF2-40B4-BE49-F238E27FC236}">
                <a16:creationId xmlns:a16="http://schemas.microsoft.com/office/drawing/2014/main" id="{510B7B29-C779-7078-6BA5-CE470C865F4D}"/>
              </a:ext>
            </a:extLst>
          </p:cNvPr>
          <p:cNvSpPr>
            <a:spLocks noGrp="1"/>
          </p:cNvSpPr>
          <p:nvPr>
            <p:ph type="sldNum" sz="quarter" idx="12"/>
          </p:nvPr>
        </p:nvSpPr>
        <p:spPr/>
        <p:txBody>
          <a:bodyPr/>
          <a:lstStyle/>
          <a:p>
            <a:fld id="{31801A93-45A5-3048-945E-62985659094F}" type="slidenum">
              <a:rPr lang="en-US" smtClean="0"/>
              <a:t>3</a:t>
            </a:fld>
            <a:endParaRPr lang="en-US"/>
          </a:p>
        </p:txBody>
      </p:sp>
    </p:spTree>
    <p:extLst>
      <p:ext uri="{BB962C8B-B14F-4D97-AF65-F5344CB8AC3E}">
        <p14:creationId xmlns:p14="http://schemas.microsoft.com/office/powerpoint/2010/main" val="457904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296" y="329184"/>
            <a:ext cx="6894576" cy="1783080"/>
          </a:xfrm>
        </p:spPr>
        <p:txBody>
          <a:bodyPr anchor="b">
            <a:normAutofit/>
          </a:bodyPr>
          <a:lstStyle/>
          <a:p>
            <a:r>
              <a:rPr lang="en-US" sz="5400"/>
              <a:t>Painter’s Argument 4 </a:t>
            </a:r>
          </a:p>
        </p:txBody>
      </p:sp>
      <p:pic>
        <p:nvPicPr>
          <p:cNvPr id="5" name="Picture 4" descr="Piano">
            <a:extLst>
              <a:ext uri="{FF2B5EF4-FFF2-40B4-BE49-F238E27FC236}">
                <a16:creationId xmlns:a16="http://schemas.microsoft.com/office/drawing/2014/main" id="{FC275777-CE6D-1E21-E617-91C5208CD056}"/>
              </a:ext>
            </a:extLst>
          </p:cNvPr>
          <p:cNvPicPr>
            <a:picLocks noChangeAspect="1"/>
          </p:cNvPicPr>
          <p:nvPr/>
        </p:nvPicPr>
        <p:blipFill rotWithShape="1">
          <a:blip r:embed="rId2"/>
          <a:srcRect l="22351" r="38205"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6" y="2706624"/>
            <a:ext cx="6894576" cy="3483864"/>
          </a:xfrm>
        </p:spPr>
        <p:txBody>
          <a:bodyPr>
            <a:normAutofit/>
          </a:bodyPr>
          <a:lstStyle/>
          <a:p>
            <a:r>
              <a:rPr lang="en-US" sz="2000"/>
              <a:t>Historians trained to view the past </a:t>
            </a:r>
            <a:r>
              <a:rPr lang="en-US" sz="2000" u="sng"/>
              <a:t>objectively.</a:t>
            </a:r>
          </a:p>
          <a:p>
            <a:r>
              <a:rPr lang="en-US" sz="2000"/>
              <a:t>Artists trained to view the past </a:t>
            </a:r>
            <a:r>
              <a:rPr lang="en-US" sz="2000" u="sng"/>
              <a:t>subjectively.</a:t>
            </a:r>
            <a:r>
              <a:rPr lang="en-US" sz="2000"/>
              <a:t>  </a:t>
            </a:r>
          </a:p>
          <a:p>
            <a:r>
              <a:rPr lang="en-US" sz="2000"/>
              <a:t>Art work created from </a:t>
            </a:r>
            <a:r>
              <a:rPr lang="en-US" sz="2000" i="1"/>
              <a:t>personal experiences</a:t>
            </a:r>
            <a:r>
              <a:rPr lang="en-US" sz="2000"/>
              <a:t>, not necessarily primary documents.</a:t>
            </a:r>
          </a:p>
          <a:p>
            <a:r>
              <a:rPr lang="en-US" sz="2000"/>
              <a:t>Black artists aim: </a:t>
            </a:r>
            <a:r>
              <a:rPr lang="en-US" sz="2000" i="1"/>
              <a:t>To reveal the “unknown greatness</a:t>
            </a:r>
            <a:r>
              <a:rPr lang="mr-IN" sz="2000" i="1"/>
              <a:t>…</a:t>
            </a:r>
            <a:r>
              <a:rPr lang="en-US" sz="2000" i="1"/>
              <a:t>,” </a:t>
            </a:r>
            <a:r>
              <a:rPr lang="en-US" sz="2000"/>
              <a:t>to battle vs. oppression (“Writing is Fighting” </a:t>
            </a:r>
            <a:r>
              <a:rPr lang="mr-IN" sz="2000"/>
              <a:t>–</a:t>
            </a:r>
            <a:r>
              <a:rPr lang="en-US" sz="2000"/>
              <a:t> Ishmael Reed) </a:t>
            </a:r>
          </a:p>
          <a:p>
            <a:r>
              <a:rPr lang="en-US" sz="2000"/>
              <a:t>African American art </a:t>
            </a:r>
            <a:r>
              <a:rPr lang="en-US" sz="2000" b="1"/>
              <a:t>“recreates” </a:t>
            </a:r>
            <a:r>
              <a:rPr lang="en-US" sz="2000"/>
              <a:t>a people and story that much of </a:t>
            </a:r>
            <a:r>
              <a:rPr lang="en-US" sz="2000" i="1"/>
              <a:t>American history would obliterate </a:t>
            </a:r>
            <a:r>
              <a:rPr lang="en-US" sz="2000"/>
              <a:t>and think </a:t>
            </a:r>
            <a:r>
              <a:rPr lang="en-US" sz="2000" b="1" u="sng"/>
              <a:t>not “important.” </a:t>
            </a:r>
          </a:p>
          <a:p>
            <a:endParaRPr lang="en-US" sz="2000"/>
          </a:p>
          <a:p>
            <a:endParaRPr lang="en-US" sz="2000"/>
          </a:p>
          <a:p>
            <a:endParaRPr lang="en-US" sz="2000"/>
          </a:p>
        </p:txBody>
      </p:sp>
      <p:sp>
        <p:nvSpPr>
          <p:cNvPr id="6" name="Slide Number Placeholder 5">
            <a:extLst>
              <a:ext uri="{FF2B5EF4-FFF2-40B4-BE49-F238E27FC236}">
                <a16:creationId xmlns:a16="http://schemas.microsoft.com/office/drawing/2014/main" id="{6DC8E0B9-20DF-9354-3AEC-83EFFD88F589}"/>
              </a:ext>
            </a:extLst>
          </p:cNvPr>
          <p:cNvSpPr>
            <a:spLocks noGrp="1"/>
          </p:cNvSpPr>
          <p:nvPr>
            <p:ph type="sldNum" sz="quarter" idx="12"/>
          </p:nvPr>
        </p:nvSpPr>
        <p:spPr/>
        <p:txBody>
          <a:bodyPr/>
          <a:lstStyle/>
          <a:p>
            <a:fld id="{31801A93-45A5-3048-945E-62985659094F}" type="slidenum">
              <a:rPr lang="en-US" smtClean="0"/>
              <a:t>30</a:t>
            </a:fld>
            <a:endParaRPr lang="en-US"/>
          </a:p>
        </p:txBody>
      </p:sp>
    </p:spTree>
    <p:extLst>
      <p:ext uri="{BB962C8B-B14F-4D97-AF65-F5344CB8AC3E}">
        <p14:creationId xmlns:p14="http://schemas.microsoft.com/office/powerpoint/2010/main" val="933310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Painter’s Argument 5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F0D8D3D-5610-9E94-146A-7E84DD35706F}"/>
              </a:ext>
            </a:extLst>
          </p:cNvPr>
          <p:cNvGraphicFramePr>
            <a:graphicFrameLocks noGrp="1"/>
          </p:cNvGraphicFramePr>
          <p:nvPr>
            <p:ph idx="1"/>
            <p:extLst>
              <p:ext uri="{D42A27DB-BD31-4B8C-83A1-F6EECF244321}">
                <p14:modId xmlns:p14="http://schemas.microsoft.com/office/powerpoint/2010/main" val="223307978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4D3FBC6-3AE7-403C-27EB-C2D3772DA5BC}"/>
              </a:ext>
            </a:extLst>
          </p:cNvPr>
          <p:cNvSpPr>
            <a:spLocks noGrp="1"/>
          </p:cNvSpPr>
          <p:nvPr>
            <p:ph type="sldNum" sz="quarter" idx="12"/>
          </p:nvPr>
        </p:nvSpPr>
        <p:spPr/>
        <p:txBody>
          <a:bodyPr/>
          <a:lstStyle/>
          <a:p>
            <a:fld id="{31801A93-45A5-3048-945E-62985659094F}" type="slidenum">
              <a:rPr lang="en-US" smtClean="0"/>
              <a:t>31</a:t>
            </a:fld>
            <a:endParaRPr lang="en-US"/>
          </a:p>
        </p:txBody>
      </p:sp>
    </p:spTree>
    <p:extLst>
      <p:ext uri="{BB962C8B-B14F-4D97-AF65-F5344CB8AC3E}">
        <p14:creationId xmlns:p14="http://schemas.microsoft.com/office/powerpoint/2010/main" val="254980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1675623"/>
          </a:xfrm>
        </p:spPr>
        <p:txBody>
          <a:bodyPr anchor="b">
            <a:normAutofit/>
          </a:bodyPr>
          <a:lstStyle/>
          <a:p>
            <a:r>
              <a:rPr lang="en-US" sz="4000"/>
              <a:t>Painter’s Argument 6 </a:t>
            </a:r>
          </a:p>
        </p:txBody>
      </p:sp>
      <p:pic>
        <p:nvPicPr>
          <p:cNvPr id="5" name="Picture 4" descr="Exclamation mark on a yellow background">
            <a:extLst>
              <a:ext uri="{FF2B5EF4-FFF2-40B4-BE49-F238E27FC236}">
                <a16:creationId xmlns:a16="http://schemas.microsoft.com/office/drawing/2014/main" id="{73E252DB-E160-71B1-FB01-D52F9688BEEA}"/>
              </a:ext>
            </a:extLst>
          </p:cNvPr>
          <p:cNvPicPr>
            <a:picLocks noChangeAspect="1"/>
          </p:cNvPicPr>
          <p:nvPr/>
        </p:nvPicPr>
        <p:blipFill rotWithShape="1">
          <a:blip r:embed="rId2"/>
          <a:srcRect l="33512" r="20595"/>
          <a:stretch/>
        </p:blipFill>
        <p:spPr>
          <a:xfrm>
            <a:off x="1" y="10"/>
            <a:ext cx="4196496" cy="6857990"/>
          </a:xfrm>
          <a:prstGeom prst="rect">
            <a:avLst/>
          </a:prstGeom>
          <a:effectLst/>
        </p:spPr>
      </p:pic>
      <p:sp>
        <p:nvSpPr>
          <p:cNvPr id="3" name="Content Placeholder 2"/>
          <p:cNvSpPr>
            <a:spLocks noGrp="1"/>
          </p:cNvSpPr>
          <p:nvPr>
            <p:ph idx="1"/>
          </p:nvPr>
        </p:nvSpPr>
        <p:spPr>
          <a:xfrm>
            <a:off x="4553734" y="2409830"/>
            <a:ext cx="6798539" cy="3705217"/>
          </a:xfrm>
        </p:spPr>
        <p:txBody>
          <a:bodyPr>
            <a:normAutofit/>
          </a:bodyPr>
          <a:lstStyle/>
          <a:p>
            <a:r>
              <a:rPr lang="en-US" sz="2000" dirty="0"/>
              <a:t>Invisible &amp; silent, visible &amp; actionable. </a:t>
            </a:r>
          </a:p>
          <a:p>
            <a:r>
              <a:rPr lang="en-US" sz="2000" dirty="0"/>
              <a:t>“This is meaningful; we need to </a:t>
            </a:r>
            <a:r>
              <a:rPr lang="en-US" sz="2000" i="1" dirty="0"/>
              <a:t>pay attention</a:t>
            </a:r>
            <a:r>
              <a:rPr lang="en-US" sz="2000" dirty="0"/>
              <a:t>.”</a:t>
            </a:r>
          </a:p>
          <a:p>
            <a:r>
              <a:rPr lang="en-US" sz="2000" u="sng" dirty="0"/>
              <a:t>Black art history begins in the 1920’s (Harlem Renaissance).</a:t>
            </a:r>
          </a:p>
          <a:p>
            <a:r>
              <a:rPr lang="en-US" sz="2000" dirty="0"/>
              <a:t>Aaron Douglass, “Building More Stately Mansions.” 1944 </a:t>
            </a:r>
            <a:r>
              <a:rPr lang="mr-IN" sz="2000" dirty="0"/>
              <a:t>–</a:t>
            </a:r>
            <a:r>
              <a:rPr lang="en-US" sz="2000" dirty="0"/>
              <a:t> a </a:t>
            </a:r>
            <a:r>
              <a:rPr lang="en-US" sz="2000" b="1" i="1" dirty="0"/>
              <a:t>20</a:t>
            </a:r>
            <a:r>
              <a:rPr lang="en-US" sz="2000" b="1" i="1" baseline="30000" dirty="0"/>
              <a:t>th</a:t>
            </a:r>
            <a:r>
              <a:rPr lang="en-US" sz="2000" b="1" i="1" dirty="0"/>
              <a:t> century artist’s image of Africa = Egypt. </a:t>
            </a:r>
          </a:p>
          <a:p>
            <a:r>
              <a:rPr lang="en-US" sz="2000" dirty="0">
                <a:highlight>
                  <a:srgbClr val="FFFF00"/>
                </a:highlight>
              </a:rPr>
              <a:t>Conceptualized </a:t>
            </a:r>
            <a:r>
              <a:rPr lang="en-US" sz="2000" u="sng" dirty="0">
                <a:highlight>
                  <a:srgbClr val="FFFF00"/>
                </a:highlight>
              </a:rPr>
              <a:t>black thought</a:t>
            </a:r>
            <a:r>
              <a:rPr lang="en-US" sz="2000" dirty="0">
                <a:highlight>
                  <a:srgbClr val="FFFF00"/>
                </a:highlight>
              </a:rPr>
              <a:t> of the time period</a:t>
            </a:r>
          </a:p>
        </p:txBody>
      </p:sp>
      <p:sp>
        <p:nvSpPr>
          <p:cNvPr id="6" name="Slide Number Placeholder 5">
            <a:extLst>
              <a:ext uri="{FF2B5EF4-FFF2-40B4-BE49-F238E27FC236}">
                <a16:creationId xmlns:a16="http://schemas.microsoft.com/office/drawing/2014/main" id="{659A053A-4DBE-BE13-A1BD-DE1153CF5ABE}"/>
              </a:ext>
            </a:extLst>
          </p:cNvPr>
          <p:cNvSpPr>
            <a:spLocks noGrp="1"/>
          </p:cNvSpPr>
          <p:nvPr>
            <p:ph type="sldNum" sz="quarter" idx="12"/>
          </p:nvPr>
        </p:nvSpPr>
        <p:spPr/>
        <p:txBody>
          <a:bodyPr/>
          <a:lstStyle/>
          <a:p>
            <a:fld id="{31801A93-45A5-3048-945E-62985659094F}" type="slidenum">
              <a:rPr lang="en-US" smtClean="0"/>
              <a:t>32</a:t>
            </a:fld>
            <a:endParaRPr lang="en-US"/>
          </a:p>
        </p:txBody>
      </p:sp>
    </p:spTree>
    <p:extLst>
      <p:ext uri="{BB962C8B-B14F-4D97-AF65-F5344CB8AC3E}">
        <p14:creationId xmlns:p14="http://schemas.microsoft.com/office/powerpoint/2010/main" val="1186710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Painter’s Argument 7 </a:t>
            </a:r>
          </a:p>
        </p:txBody>
      </p:sp>
      <p:graphicFrame>
        <p:nvGraphicFramePr>
          <p:cNvPr id="12" name="Content Placeholder 2">
            <a:extLst>
              <a:ext uri="{FF2B5EF4-FFF2-40B4-BE49-F238E27FC236}">
                <a16:creationId xmlns:a16="http://schemas.microsoft.com/office/drawing/2014/main" id="{41D5FA27-A041-F20E-8AFB-3F8BC0B5A114}"/>
              </a:ext>
            </a:extLst>
          </p:cNvPr>
          <p:cNvGraphicFramePr>
            <a:graphicFrameLocks noGrp="1"/>
          </p:cNvGraphicFramePr>
          <p:nvPr>
            <p:ph idx="1"/>
            <p:extLst>
              <p:ext uri="{D42A27DB-BD31-4B8C-83A1-F6EECF244321}">
                <p14:modId xmlns:p14="http://schemas.microsoft.com/office/powerpoint/2010/main" val="372176363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663DD0E-890D-D3CA-34CD-ECC978E28BA5}"/>
              </a:ext>
            </a:extLst>
          </p:cNvPr>
          <p:cNvSpPr>
            <a:spLocks noGrp="1"/>
          </p:cNvSpPr>
          <p:nvPr>
            <p:ph type="sldNum" sz="quarter" idx="12"/>
          </p:nvPr>
        </p:nvSpPr>
        <p:spPr/>
        <p:txBody>
          <a:bodyPr/>
          <a:lstStyle/>
          <a:p>
            <a:fld id="{31801A93-45A5-3048-945E-62985659094F}" type="slidenum">
              <a:rPr lang="en-US" smtClean="0"/>
              <a:t>33</a:t>
            </a:fld>
            <a:endParaRPr lang="en-US"/>
          </a:p>
        </p:txBody>
      </p:sp>
    </p:spTree>
    <p:extLst>
      <p:ext uri="{BB962C8B-B14F-4D97-AF65-F5344CB8AC3E}">
        <p14:creationId xmlns:p14="http://schemas.microsoft.com/office/powerpoint/2010/main" val="1798273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Externalized Ideas Made Into Objects &amp; Internalized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Create Social Realities Through Habitual Use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That We Forget* Were Ideas &amp; Accept As Reality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Imagination Creates &amp; Destroys Slavery </a:t>
            </a:r>
          </a:p>
        </p:txBody>
      </p:sp>
      <p:sp>
        <p:nvSpPr>
          <p:cNvPr id="7" name="Slide Number Placeholder 6">
            <a:extLst>
              <a:ext uri="{FF2B5EF4-FFF2-40B4-BE49-F238E27FC236}">
                <a16:creationId xmlns:a16="http://schemas.microsoft.com/office/drawing/2014/main" id="{F5186EA2-B983-B02A-B8ED-091AF2CDC97A}"/>
              </a:ext>
            </a:extLst>
          </p:cNvPr>
          <p:cNvSpPr>
            <a:spLocks noGrp="1"/>
          </p:cNvSpPr>
          <p:nvPr>
            <p:ph type="sldNum" sz="quarter" idx="12"/>
          </p:nvPr>
        </p:nvSpPr>
        <p:spPr/>
        <p:txBody>
          <a:bodyPr/>
          <a:lstStyle/>
          <a:p>
            <a:fld id="{31801A93-45A5-3048-945E-62985659094F}" type="slidenum">
              <a:rPr lang="en-US" smtClean="0"/>
              <a:t>34</a:t>
            </a:fld>
            <a:endParaRPr lang="en-US"/>
          </a:p>
        </p:txBody>
      </p:sp>
    </p:spTree>
    <p:extLst>
      <p:ext uri="{BB962C8B-B14F-4D97-AF65-F5344CB8AC3E}">
        <p14:creationId xmlns:p14="http://schemas.microsoft.com/office/powerpoint/2010/main" val="96617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0C7CCB93-DA68-481B-B416-BD5A6F164711}"/>
              </a:ext>
            </a:extLst>
          </p:cNvPr>
          <p:cNvSpPr>
            <a:spLocks noGrp="1"/>
          </p:cNvSpPr>
          <p:nvPr>
            <p:ph type="title"/>
          </p:nvPr>
        </p:nvSpPr>
        <p:spPr>
          <a:xfrm>
            <a:off x="6277970" y="225189"/>
            <a:ext cx="5636526" cy="1899912"/>
          </a:xfrm>
        </p:spPr>
        <p:txBody>
          <a:bodyPr vert="horz" lIns="91440" tIns="45720" rIns="91440" bIns="45720" rtlCol="0" anchor="ctr">
            <a:normAutofit/>
          </a:bodyPr>
          <a:lstStyle/>
          <a:p>
            <a:pPr algn="ctr"/>
            <a:r>
              <a:rPr lang="en-US" sz="2400" b="1" u="sng" dirty="0"/>
              <a:t>How Watermelons Became a Racist Trope</a:t>
            </a:r>
            <a:br>
              <a:rPr lang="en-US" sz="1600" b="1" u="sng" dirty="0"/>
            </a:br>
            <a:r>
              <a:rPr lang="en-US" sz="1800" i="1" dirty="0"/>
              <a:t>Before its subversion in the Jim Crow era, the fruit symbolized black self-sufficiency.</a:t>
            </a:r>
            <a:br>
              <a:rPr lang="en-US" sz="1600" dirty="0"/>
            </a:br>
            <a:br>
              <a:rPr lang="en-US" sz="1600" dirty="0"/>
            </a:br>
            <a:r>
              <a:rPr lang="en-US" sz="1600"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https://www.theatlantic.com/national/archive/2014/12/how-watermelons-became-a-racist-trope/383529/</a:t>
            </a:r>
            <a:r>
              <a:rPr lang="en-US" sz="1600" dirty="0">
                <a:solidFill>
                  <a:schemeClr val="accent1">
                    <a:lumMod val="60000"/>
                    <a:lumOff val="40000"/>
                  </a:schemeClr>
                </a:solidFill>
              </a:rPr>
              <a:t> </a:t>
            </a:r>
            <a:br>
              <a:rPr lang="en-US" sz="1600" dirty="0"/>
            </a:br>
            <a:r>
              <a:rPr lang="en-US" sz="1600" dirty="0"/>
              <a:t> </a:t>
            </a:r>
          </a:p>
        </p:txBody>
      </p:sp>
      <p:pic>
        <p:nvPicPr>
          <p:cNvPr id="8" name="Content Placeholder 7" descr="A picture containing text, book, old&#10;&#10;Description automatically generated">
            <a:extLst>
              <a:ext uri="{FF2B5EF4-FFF2-40B4-BE49-F238E27FC236}">
                <a16:creationId xmlns:a16="http://schemas.microsoft.com/office/drawing/2014/main" id="{A4820991-2488-4490-8C0B-8A5BAE237871}"/>
              </a:ext>
            </a:extLst>
          </p:cNvPr>
          <p:cNvPicPr>
            <a:picLocks noGrp="1" noChangeAspect="1"/>
          </p:cNvPicPr>
          <p:nvPr>
            <p:ph sz="half" idx="2"/>
          </p:nvPr>
        </p:nvPicPr>
        <p:blipFill rotWithShape="1">
          <a:blip r:embed="rId3"/>
          <a:srcRect l="20367" r="22740"/>
          <a:stretch/>
        </p:blipFill>
        <p:spPr>
          <a:xfrm>
            <a:off x="1" y="10"/>
            <a:ext cx="6095999" cy="6857990"/>
          </a:xfrm>
          <a:prstGeom prst="rect">
            <a:avLst/>
          </a:prstGeom>
        </p:spPr>
      </p:pic>
      <p:sp>
        <p:nvSpPr>
          <p:cNvPr id="5" name="Content Placeholder 4">
            <a:extLst>
              <a:ext uri="{FF2B5EF4-FFF2-40B4-BE49-F238E27FC236}">
                <a16:creationId xmlns:a16="http://schemas.microsoft.com/office/drawing/2014/main" id="{297C394E-2FA7-476D-8CAA-FD00612E25AF}"/>
              </a:ext>
            </a:extLst>
          </p:cNvPr>
          <p:cNvSpPr>
            <a:spLocks noGrp="1"/>
          </p:cNvSpPr>
          <p:nvPr>
            <p:ph sz="half" idx="1"/>
          </p:nvPr>
        </p:nvSpPr>
        <p:spPr>
          <a:xfrm>
            <a:off x="6455391" y="1897038"/>
            <a:ext cx="5459105" cy="4735773"/>
          </a:xfrm>
        </p:spPr>
        <p:txBody>
          <a:bodyPr vert="horz" lIns="91440" tIns="45720" rIns="91440" bIns="45720" rtlCol="0">
            <a:normAutofit fontScale="92500" lnSpcReduction="20000"/>
          </a:bodyPr>
          <a:lstStyle/>
          <a:p>
            <a:pPr marL="0" indent="0">
              <a:buNone/>
            </a:pPr>
            <a:endParaRPr lang="en-US" sz="2000" i="1" dirty="0"/>
          </a:p>
          <a:p>
            <a:pPr marL="0"/>
            <a:r>
              <a:rPr lang="en-US" sz="2000" i="1" dirty="0"/>
              <a:t>“But the stereotype that African Americans are excessively fond of watermelon emerged for a specific historical reason and served a specific political purpose.</a:t>
            </a:r>
          </a:p>
          <a:p>
            <a:pPr marL="0"/>
            <a:r>
              <a:rPr lang="en-US" sz="2000" i="1" dirty="0">
                <a:highlight>
                  <a:srgbClr val="FFFF00"/>
                </a:highlight>
              </a:rPr>
              <a:t> The trope came into full force when slaves won their emancipation during the Civil War. </a:t>
            </a:r>
            <a:r>
              <a:rPr lang="en-US" sz="2000" b="1" i="1" dirty="0">
                <a:highlight>
                  <a:srgbClr val="FFFF00"/>
                </a:highlight>
              </a:rPr>
              <a:t>Free black people grew, ate, and sold watermelons, and in doing so made the fruit a symbol of their freedom.</a:t>
            </a:r>
            <a:r>
              <a:rPr lang="en-US" sz="2000" i="1" dirty="0">
                <a:highlight>
                  <a:srgbClr val="FFFF00"/>
                </a:highlight>
              </a:rPr>
              <a:t> </a:t>
            </a:r>
          </a:p>
          <a:p>
            <a:pPr marL="0"/>
            <a:r>
              <a:rPr lang="en-US" sz="2000" i="1" dirty="0"/>
              <a:t>Southern whites, threatened by blacks’ newfound freedom, responded by making the fruit a symbol of black people’s perceived uncleanliness, laziness, childishness, and unwanted public presence. This racist trope then exploded in American popular culture, becoming so pervasive that its historical origin became obscure. Few Americans in 1900 would’ve guessed the stereotype was less than half a century old.”</a:t>
            </a:r>
          </a:p>
        </p:txBody>
      </p:sp>
      <p:sp>
        <p:nvSpPr>
          <p:cNvPr id="3" name="Slide Number Placeholder 2">
            <a:extLst>
              <a:ext uri="{FF2B5EF4-FFF2-40B4-BE49-F238E27FC236}">
                <a16:creationId xmlns:a16="http://schemas.microsoft.com/office/drawing/2014/main" id="{BBB07A50-B55C-3BE7-B3AB-8BA5EA758198}"/>
              </a:ext>
            </a:extLst>
          </p:cNvPr>
          <p:cNvSpPr>
            <a:spLocks noGrp="1"/>
          </p:cNvSpPr>
          <p:nvPr>
            <p:ph type="sldNum" sz="quarter" idx="12"/>
          </p:nvPr>
        </p:nvSpPr>
        <p:spPr/>
        <p:txBody>
          <a:bodyPr/>
          <a:lstStyle/>
          <a:p>
            <a:fld id="{31801A93-45A5-3048-945E-62985659094F}" type="slidenum">
              <a:rPr lang="en-US" smtClean="0"/>
              <a:t>35</a:t>
            </a:fld>
            <a:endParaRPr lang="en-US"/>
          </a:p>
        </p:txBody>
      </p:sp>
    </p:spTree>
    <p:extLst>
      <p:ext uri="{BB962C8B-B14F-4D97-AF65-F5344CB8AC3E}">
        <p14:creationId xmlns:p14="http://schemas.microsoft.com/office/powerpoint/2010/main" val="261409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74E831-0B77-4081-AB16-4DA27ED1991F}"/>
              </a:ext>
            </a:extLst>
          </p:cNvPr>
          <p:cNvSpPr>
            <a:spLocks noGrp="1"/>
          </p:cNvSpPr>
          <p:nvPr>
            <p:ph type="title"/>
          </p:nvPr>
        </p:nvSpPr>
        <p:spPr>
          <a:xfrm>
            <a:off x="761803" y="350196"/>
            <a:ext cx="4646904" cy="1624520"/>
          </a:xfrm>
        </p:spPr>
        <p:txBody>
          <a:bodyPr anchor="ctr">
            <a:normAutofit/>
          </a:bodyPr>
          <a:lstStyle/>
          <a:p>
            <a:r>
              <a:rPr lang="en-US" sz="4000" dirty="0"/>
              <a:t>Using Painter’s Point of View on History</a:t>
            </a:r>
          </a:p>
        </p:txBody>
      </p:sp>
      <p:sp>
        <p:nvSpPr>
          <p:cNvPr id="3" name="Content Placeholder 2">
            <a:extLst>
              <a:ext uri="{FF2B5EF4-FFF2-40B4-BE49-F238E27FC236}">
                <a16:creationId xmlns:a16="http://schemas.microsoft.com/office/drawing/2014/main" id="{5D46DB5B-662F-42FA-ADF7-E39A7D666BBF}"/>
              </a:ext>
            </a:extLst>
          </p:cNvPr>
          <p:cNvSpPr>
            <a:spLocks noGrp="1"/>
          </p:cNvSpPr>
          <p:nvPr>
            <p:ph idx="1"/>
          </p:nvPr>
        </p:nvSpPr>
        <p:spPr>
          <a:xfrm>
            <a:off x="761802" y="2442117"/>
            <a:ext cx="4646905" cy="4293219"/>
          </a:xfrm>
        </p:spPr>
        <p:txBody>
          <a:bodyPr anchor="ctr">
            <a:normAutofit/>
          </a:bodyPr>
          <a:lstStyle/>
          <a:p>
            <a:r>
              <a:rPr lang="en-US" sz="2000" dirty="0"/>
              <a:t>You need to </a:t>
            </a:r>
            <a:r>
              <a:rPr lang="en-US" sz="2000" u="sng" dirty="0"/>
              <a:t>select (in the present) </a:t>
            </a:r>
            <a:r>
              <a:rPr lang="en-US" sz="2000" dirty="0"/>
              <a:t>what is </a:t>
            </a:r>
            <a:r>
              <a:rPr lang="en-US" sz="2000" b="1" u="sng" dirty="0"/>
              <a:t>important</a:t>
            </a:r>
            <a:r>
              <a:rPr lang="en-US" sz="2000" u="sng" dirty="0"/>
              <a:t> </a:t>
            </a:r>
            <a:r>
              <a:rPr lang="en-US" sz="2000" dirty="0"/>
              <a:t>from all the other, trivial things that happened in the past.</a:t>
            </a:r>
          </a:p>
          <a:p>
            <a:r>
              <a:rPr lang="en-US" sz="2000" dirty="0"/>
              <a:t>Example: “</a:t>
            </a:r>
            <a:r>
              <a:rPr lang="en-US" sz="2000" b="1" i="1" dirty="0"/>
              <a:t>Free black people grew, ate, and sold watermelons, and in doing so made the fruit a symbol of their freedom.”</a:t>
            </a:r>
          </a:p>
          <a:p>
            <a:r>
              <a:rPr lang="en-US" sz="2000" b="1" i="1" dirty="0"/>
              <a:t>How does this change our understanding of the Watermelon stereotype, Blk Econ Dev.?</a:t>
            </a:r>
            <a:endParaRPr lang="en-US" sz="2000" dirty="0"/>
          </a:p>
        </p:txBody>
      </p:sp>
      <p:pic>
        <p:nvPicPr>
          <p:cNvPr id="5" name="Picture 4" descr="Exclamation mark on a yellow background">
            <a:extLst>
              <a:ext uri="{FF2B5EF4-FFF2-40B4-BE49-F238E27FC236}">
                <a16:creationId xmlns:a16="http://schemas.microsoft.com/office/drawing/2014/main" id="{F829EE6A-67EC-E4F1-0FAD-E6948FD322D3}"/>
              </a:ext>
            </a:extLst>
          </p:cNvPr>
          <p:cNvPicPr>
            <a:picLocks noChangeAspect="1"/>
          </p:cNvPicPr>
          <p:nvPr/>
        </p:nvPicPr>
        <p:blipFill rotWithShape="1">
          <a:blip r:embed="rId2"/>
          <a:srcRect l="23088" r="10171"/>
          <a:stretch/>
        </p:blipFill>
        <p:spPr>
          <a:xfrm>
            <a:off x="6096000" y="1"/>
            <a:ext cx="6102825" cy="6858000"/>
          </a:xfrm>
          <a:prstGeom prst="rect">
            <a:avLst/>
          </a:prstGeom>
        </p:spPr>
      </p:pic>
      <p:sp>
        <p:nvSpPr>
          <p:cNvPr id="6" name="Slide Number Placeholder 5">
            <a:extLst>
              <a:ext uri="{FF2B5EF4-FFF2-40B4-BE49-F238E27FC236}">
                <a16:creationId xmlns:a16="http://schemas.microsoft.com/office/drawing/2014/main" id="{1F5097B6-FCAF-7B87-17D6-6180DD59D652}"/>
              </a:ext>
            </a:extLst>
          </p:cNvPr>
          <p:cNvSpPr>
            <a:spLocks noGrp="1"/>
          </p:cNvSpPr>
          <p:nvPr>
            <p:ph type="sldNum" sz="quarter" idx="12"/>
          </p:nvPr>
        </p:nvSpPr>
        <p:spPr/>
        <p:txBody>
          <a:bodyPr/>
          <a:lstStyle/>
          <a:p>
            <a:fld id="{31801A93-45A5-3048-945E-62985659094F}" type="slidenum">
              <a:rPr lang="en-US" smtClean="0"/>
              <a:t>36</a:t>
            </a:fld>
            <a:endParaRPr lang="en-US"/>
          </a:p>
        </p:txBody>
      </p:sp>
    </p:spTree>
    <p:extLst>
      <p:ext uri="{BB962C8B-B14F-4D97-AF65-F5344CB8AC3E}">
        <p14:creationId xmlns:p14="http://schemas.microsoft.com/office/powerpoint/2010/main" val="2067338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0E928-8A96-4063-BED8-FC1A5C69362A}"/>
              </a:ext>
            </a:extLst>
          </p:cNvPr>
          <p:cNvSpPr>
            <a:spLocks noGrp="1"/>
          </p:cNvSpPr>
          <p:nvPr>
            <p:ph type="title"/>
          </p:nvPr>
        </p:nvSpPr>
        <p:spPr>
          <a:xfrm>
            <a:off x="4654296" y="329184"/>
            <a:ext cx="6894576" cy="1783080"/>
          </a:xfrm>
        </p:spPr>
        <p:txBody>
          <a:bodyPr anchor="b">
            <a:normAutofit/>
          </a:bodyPr>
          <a:lstStyle/>
          <a:p>
            <a:r>
              <a:rPr lang="en-US" sz="5400" dirty="0"/>
              <a:t>Using Painter, Marable</a:t>
            </a:r>
          </a:p>
        </p:txBody>
      </p:sp>
      <p:pic>
        <p:nvPicPr>
          <p:cNvPr id="5" name="Picture 4" descr="Exclamation mark on a yellow background">
            <a:extLst>
              <a:ext uri="{FF2B5EF4-FFF2-40B4-BE49-F238E27FC236}">
                <a16:creationId xmlns:a16="http://schemas.microsoft.com/office/drawing/2014/main" id="{D25EF8BA-2598-08F6-2195-4D3C5AAF3A14}"/>
              </a:ext>
            </a:extLst>
          </p:cNvPr>
          <p:cNvPicPr>
            <a:picLocks noChangeAspect="1"/>
          </p:cNvPicPr>
          <p:nvPr/>
        </p:nvPicPr>
        <p:blipFill rotWithShape="1">
          <a:blip r:embed="rId2"/>
          <a:srcRect l="33943" r="2173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4D7D96-E0A9-4B4D-887D-4CB3015B3A8B}"/>
              </a:ext>
            </a:extLst>
          </p:cNvPr>
          <p:cNvSpPr>
            <a:spLocks noGrp="1"/>
          </p:cNvSpPr>
          <p:nvPr>
            <p:ph idx="1"/>
          </p:nvPr>
        </p:nvSpPr>
        <p:spPr>
          <a:xfrm>
            <a:off x="4654296" y="2706624"/>
            <a:ext cx="6894576" cy="3902926"/>
          </a:xfrm>
        </p:spPr>
        <p:txBody>
          <a:bodyPr>
            <a:normAutofit/>
          </a:bodyPr>
          <a:lstStyle/>
          <a:p>
            <a:pPr lvl="1">
              <a:buFont typeface="Arial"/>
              <a:buChar char="•"/>
            </a:pPr>
            <a:r>
              <a:rPr lang="en-US" sz="2000" i="1" u="sng" dirty="0"/>
              <a:t>Painter</a:t>
            </a:r>
            <a:r>
              <a:rPr lang="en-US" sz="2000" dirty="0"/>
              <a:t> </a:t>
            </a:r>
            <a:r>
              <a:rPr lang="mr-IN" sz="2000" dirty="0"/>
              <a:t>–</a:t>
            </a:r>
            <a:r>
              <a:rPr lang="en-US" sz="2000" dirty="0"/>
              <a:t> </a:t>
            </a:r>
            <a:r>
              <a:rPr lang="en-US" sz="2000" b="1" dirty="0"/>
              <a:t>Black Americans create black Americans </a:t>
            </a:r>
            <a:r>
              <a:rPr lang="en-US" sz="2000" dirty="0"/>
              <a:t>(Central contributors to American history, etc.)</a:t>
            </a:r>
          </a:p>
          <a:p>
            <a:pPr marL="457200" lvl="1" indent="0">
              <a:buNone/>
            </a:pPr>
            <a:r>
              <a:rPr lang="en-US" sz="2000" b="1" i="1" dirty="0"/>
              <a:t>“…the fruit a symbol of their freedom.”</a:t>
            </a:r>
            <a:endParaRPr lang="en-US" sz="2000" dirty="0"/>
          </a:p>
          <a:p>
            <a:pPr lvl="1">
              <a:buFont typeface="Arial"/>
              <a:buChar char="•"/>
            </a:pPr>
            <a:r>
              <a:rPr lang="en-US" sz="2000" i="1" u="sng" dirty="0"/>
              <a:t>Marable</a:t>
            </a:r>
            <a:r>
              <a:rPr lang="en-US" sz="2000" dirty="0"/>
              <a:t>-</a:t>
            </a:r>
            <a:r>
              <a:rPr lang="mr-IN" sz="2000" dirty="0"/>
              <a:t>–</a:t>
            </a:r>
            <a:r>
              <a:rPr lang="en-US" sz="2000" dirty="0"/>
              <a:t> </a:t>
            </a:r>
            <a:r>
              <a:rPr lang="en-US" sz="2000" b="1" dirty="0"/>
              <a:t>Conflict, Fruition, Backlash </a:t>
            </a:r>
            <a:r>
              <a:rPr lang="en-US" sz="2000" dirty="0"/>
              <a:t>(Cycles based on changes in policy) </a:t>
            </a:r>
          </a:p>
          <a:p>
            <a:pPr marL="457200" lvl="1" indent="0">
              <a:buNone/>
            </a:pPr>
            <a:r>
              <a:rPr lang="en-US" sz="2000" dirty="0"/>
              <a:t>“</a:t>
            </a:r>
            <a:r>
              <a:rPr lang="en-US" sz="2000" i="1" dirty="0"/>
              <a:t>Southern whites, threatened by </a:t>
            </a:r>
            <a:r>
              <a:rPr lang="en-US" sz="2000" b="1" i="1" dirty="0"/>
              <a:t>blacks</a:t>
            </a:r>
            <a:r>
              <a:rPr lang="en-US" sz="2000" i="1" dirty="0"/>
              <a:t>’ </a:t>
            </a:r>
            <a:r>
              <a:rPr lang="en-US" sz="2000" b="1" i="1" dirty="0"/>
              <a:t>newfound freedom</a:t>
            </a:r>
            <a:r>
              <a:rPr lang="en-US" sz="2000" i="1" dirty="0"/>
              <a:t>, </a:t>
            </a:r>
            <a:r>
              <a:rPr lang="en-US" sz="2000" b="1" i="1" dirty="0"/>
              <a:t>responded by making the fruit a symbol of black people’s perceived uncleanliness, laziness, childishness, and unwanted public presence.</a:t>
            </a:r>
            <a:r>
              <a:rPr lang="en-US" sz="2000" i="1" dirty="0"/>
              <a:t>”</a:t>
            </a:r>
          </a:p>
          <a:p>
            <a:pPr marL="457200" lvl="1" indent="0">
              <a:buNone/>
            </a:pPr>
            <a:r>
              <a:rPr lang="en-US" sz="2000" i="1" dirty="0"/>
              <a:t>Conflict – Over the status of African Americans </a:t>
            </a:r>
          </a:p>
          <a:p>
            <a:pPr marL="457200" lvl="1" indent="0">
              <a:buNone/>
            </a:pPr>
            <a:r>
              <a:rPr lang="en-US" sz="2000" i="1" dirty="0"/>
              <a:t>Fruition – Newfound freedom via 13-15 Amends (Policy)</a:t>
            </a:r>
          </a:p>
          <a:p>
            <a:pPr marL="457200" lvl="1" indent="0">
              <a:buNone/>
            </a:pPr>
            <a:r>
              <a:rPr lang="en-US" sz="2000" i="1" dirty="0"/>
              <a:t>Backlash – Creation of the Watermelon stereotype</a:t>
            </a:r>
            <a:endParaRPr lang="en-US" sz="2000" dirty="0"/>
          </a:p>
          <a:p>
            <a:pPr lvl="1">
              <a:buFont typeface="Arial"/>
              <a:buChar char="•"/>
            </a:pPr>
            <a:endParaRPr lang="en-US" sz="1700" dirty="0"/>
          </a:p>
          <a:p>
            <a:endParaRPr lang="en-US" sz="1700" dirty="0"/>
          </a:p>
        </p:txBody>
      </p:sp>
      <p:sp>
        <p:nvSpPr>
          <p:cNvPr id="6" name="Slide Number Placeholder 5">
            <a:extLst>
              <a:ext uri="{FF2B5EF4-FFF2-40B4-BE49-F238E27FC236}">
                <a16:creationId xmlns:a16="http://schemas.microsoft.com/office/drawing/2014/main" id="{D47C5636-99A4-4965-86B3-547E7BE70788}"/>
              </a:ext>
            </a:extLst>
          </p:cNvPr>
          <p:cNvSpPr>
            <a:spLocks noGrp="1"/>
          </p:cNvSpPr>
          <p:nvPr>
            <p:ph type="sldNum" sz="quarter" idx="12"/>
          </p:nvPr>
        </p:nvSpPr>
        <p:spPr/>
        <p:txBody>
          <a:bodyPr/>
          <a:lstStyle/>
          <a:p>
            <a:fld id="{31801A93-45A5-3048-945E-62985659094F}" type="slidenum">
              <a:rPr lang="en-US" smtClean="0"/>
              <a:t>37</a:t>
            </a:fld>
            <a:endParaRPr lang="en-US"/>
          </a:p>
        </p:txBody>
      </p:sp>
    </p:spTree>
    <p:extLst>
      <p:ext uri="{BB962C8B-B14F-4D97-AF65-F5344CB8AC3E}">
        <p14:creationId xmlns:p14="http://schemas.microsoft.com/office/powerpoint/2010/main" val="889306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167F91-D6E4-400F-852B-F5CC632679CE}"/>
              </a:ext>
            </a:extLst>
          </p:cNvPr>
          <p:cNvSpPr>
            <a:spLocks noGrp="1"/>
          </p:cNvSpPr>
          <p:nvPr>
            <p:ph type="title"/>
          </p:nvPr>
        </p:nvSpPr>
        <p:spPr>
          <a:xfrm>
            <a:off x="4654296" y="329184"/>
            <a:ext cx="6894576" cy="1783080"/>
          </a:xfrm>
        </p:spPr>
        <p:txBody>
          <a:bodyPr anchor="b">
            <a:normAutofit/>
          </a:bodyPr>
          <a:lstStyle/>
          <a:p>
            <a:r>
              <a:rPr lang="en-US" sz="5400"/>
              <a:t>Using Kendi, Coates</a:t>
            </a:r>
          </a:p>
        </p:txBody>
      </p:sp>
      <p:pic>
        <p:nvPicPr>
          <p:cNvPr id="5" name="Picture 4" descr="Checkmate in a chess game">
            <a:extLst>
              <a:ext uri="{FF2B5EF4-FFF2-40B4-BE49-F238E27FC236}">
                <a16:creationId xmlns:a16="http://schemas.microsoft.com/office/drawing/2014/main" id="{96F52128-A85E-3CFC-E486-B92185B44618}"/>
              </a:ext>
            </a:extLst>
          </p:cNvPr>
          <p:cNvPicPr>
            <a:picLocks noChangeAspect="1"/>
          </p:cNvPicPr>
          <p:nvPr/>
        </p:nvPicPr>
        <p:blipFill rotWithShape="1">
          <a:blip r:embed="rId2"/>
          <a:srcRect l="26363" r="28876"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469EC0-8898-447E-A140-3EB61699BF72}"/>
              </a:ext>
            </a:extLst>
          </p:cNvPr>
          <p:cNvSpPr>
            <a:spLocks noGrp="1"/>
          </p:cNvSpPr>
          <p:nvPr>
            <p:ph idx="1"/>
          </p:nvPr>
        </p:nvSpPr>
        <p:spPr>
          <a:xfrm>
            <a:off x="4654296" y="2706624"/>
            <a:ext cx="6894576" cy="3483864"/>
          </a:xfrm>
        </p:spPr>
        <p:txBody>
          <a:bodyPr>
            <a:normAutofit/>
          </a:bodyPr>
          <a:lstStyle/>
          <a:p>
            <a:pPr lvl="1">
              <a:buFont typeface="Arial"/>
              <a:buChar char="•"/>
            </a:pPr>
            <a:r>
              <a:rPr lang="en-US" sz="1900" i="1" u="sng"/>
              <a:t>Kendi</a:t>
            </a:r>
            <a:r>
              <a:rPr lang="en-US" sz="1900"/>
              <a:t> </a:t>
            </a:r>
            <a:r>
              <a:rPr lang="mr-IN" sz="1900"/>
              <a:t>–</a:t>
            </a:r>
            <a:r>
              <a:rPr lang="en-US" sz="1900"/>
              <a:t> </a:t>
            </a:r>
            <a:r>
              <a:rPr lang="en-US" sz="1900" b="1"/>
              <a:t>Producers and Consumers of Racist Ideas</a:t>
            </a:r>
            <a:r>
              <a:rPr lang="en-US" sz="1900"/>
              <a:t> (Producers create ideas w/ self interest in mind) </a:t>
            </a:r>
          </a:p>
          <a:p>
            <a:pPr marL="457200" lvl="1" indent="0">
              <a:buNone/>
            </a:pPr>
            <a:r>
              <a:rPr lang="en-US" sz="1900" b="1" i="1"/>
              <a:t>“Southern whites, threatened by blacks’ newfound freedom, responded by making the fruit a symbol of black people’s perceived uncleanliness, laziness, childishness, and unwanted public presence. This racist trope then exploded in American popular culture…”</a:t>
            </a:r>
            <a:endParaRPr lang="en-US" sz="1900" b="1"/>
          </a:p>
          <a:p>
            <a:pPr lvl="1">
              <a:buFont typeface="Arial"/>
              <a:buChar char="•"/>
            </a:pPr>
            <a:r>
              <a:rPr lang="en-US" sz="1900" i="1" u="sng"/>
              <a:t>Coates</a:t>
            </a:r>
            <a:r>
              <a:rPr lang="en-US" sz="1900" i="1"/>
              <a:t> </a:t>
            </a:r>
            <a:r>
              <a:rPr lang="mr-IN" sz="1900"/>
              <a:t>–</a:t>
            </a:r>
            <a:r>
              <a:rPr lang="en-US" sz="1900"/>
              <a:t> </a:t>
            </a:r>
            <a:r>
              <a:rPr lang="en-US" sz="1900" b="1"/>
              <a:t>The Black Body </a:t>
            </a:r>
            <a:r>
              <a:rPr lang="en-US" sz="1900"/>
              <a:t>(To understand the condition of African Americans investigate the use/abuse of the black body)</a:t>
            </a:r>
          </a:p>
          <a:p>
            <a:pPr lvl="1">
              <a:buFont typeface="Arial"/>
              <a:buChar char="•"/>
            </a:pPr>
            <a:r>
              <a:rPr lang="en-US" sz="1900" b="1"/>
              <a:t>The Black body working for itself not others is attacked by stereotype seeking to subdue it/control it.</a:t>
            </a:r>
          </a:p>
        </p:txBody>
      </p:sp>
      <p:sp>
        <p:nvSpPr>
          <p:cNvPr id="6" name="Slide Number Placeholder 5">
            <a:extLst>
              <a:ext uri="{FF2B5EF4-FFF2-40B4-BE49-F238E27FC236}">
                <a16:creationId xmlns:a16="http://schemas.microsoft.com/office/drawing/2014/main" id="{755001F9-2EB4-55DF-B322-A15CA66D4852}"/>
              </a:ext>
            </a:extLst>
          </p:cNvPr>
          <p:cNvSpPr>
            <a:spLocks noGrp="1"/>
          </p:cNvSpPr>
          <p:nvPr>
            <p:ph type="sldNum" sz="quarter" idx="12"/>
          </p:nvPr>
        </p:nvSpPr>
        <p:spPr/>
        <p:txBody>
          <a:bodyPr/>
          <a:lstStyle/>
          <a:p>
            <a:fld id="{31801A93-45A5-3048-945E-62985659094F}" type="slidenum">
              <a:rPr lang="en-US" smtClean="0"/>
              <a:t>38</a:t>
            </a:fld>
            <a:endParaRPr lang="en-US"/>
          </a:p>
        </p:txBody>
      </p:sp>
    </p:spTree>
    <p:extLst>
      <p:ext uri="{BB962C8B-B14F-4D97-AF65-F5344CB8AC3E}">
        <p14:creationId xmlns:p14="http://schemas.microsoft.com/office/powerpoint/2010/main" val="252816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2800" dirty="0"/>
              <a:t>Hard-Working People in the Depths of Segregation  (1896-1919)</a:t>
            </a:r>
            <a:br>
              <a:rPr lang="en-US" sz="2000" dirty="0"/>
            </a:br>
            <a:br>
              <a:rPr lang="en-US" sz="1800" dirty="0"/>
            </a:br>
            <a:endParaRPr lang="en-US" sz="1800" dirty="0"/>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40080" y="2872899"/>
            <a:ext cx="4243589" cy="3320668"/>
          </a:xfrm>
        </p:spPr>
        <p:txBody>
          <a:bodyPr vert="horz" lIns="91440" tIns="45720" rIns="91440" bIns="45720" rtlCol="0">
            <a:normAutofit fontScale="85000" lnSpcReduction="10000"/>
          </a:bodyPr>
          <a:lstStyle/>
          <a:p>
            <a:r>
              <a:rPr lang="en-US" sz="2000" dirty="0"/>
              <a:t>Palmer Hayden, “John Henry on the Right, Steam Drill on the Left,” 1944-1954</a:t>
            </a:r>
          </a:p>
          <a:p>
            <a:endParaRPr lang="en-US" sz="2000" dirty="0"/>
          </a:p>
          <a:p>
            <a:r>
              <a:rPr lang="en-US" sz="2000" dirty="0"/>
              <a:t>The legend / folklore/ /mythology of John Henry, created and forwarded by African Americans,  exemplifies the </a:t>
            </a:r>
            <a:r>
              <a:rPr lang="en-US" sz="2000" b="1" dirty="0"/>
              <a:t>‘hard working’ nature of African Americans</a:t>
            </a:r>
            <a:r>
              <a:rPr lang="en-US" sz="2000" dirty="0"/>
              <a:t>. </a:t>
            </a:r>
            <a:r>
              <a:rPr lang="en-US" sz="2000" i="1" u="sng" dirty="0"/>
              <a:t>Countered stereotypes</a:t>
            </a:r>
          </a:p>
          <a:p>
            <a:pPr marL="114300"/>
            <a:endParaRPr lang="en-US" sz="2000" i="1" u="sng" dirty="0"/>
          </a:p>
          <a:p>
            <a:r>
              <a:rPr lang="en-US" sz="2000" dirty="0"/>
              <a:t>“In 1890, </a:t>
            </a:r>
            <a:r>
              <a:rPr lang="en-US" sz="2000" b="1" dirty="0"/>
              <a:t>more than half of all Black Americans of all ages were working</a:t>
            </a:r>
            <a:r>
              <a:rPr lang="en-US" sz="2000" dirty="0"/>
              <a:t>: 57.7 percent compared to 46.6 percent of whites.”  </a:t>
            </a:r>
          </a:p>
          <a:p>
            <a:endParaRPr lang="en-US" sz="1500" i="1" u="sng" dirty="0"/>
          </a:p>
          <a:p>
            <a:endParaRPr lang="en-US" sz="1500" dirty="0"/>
          </a:p>
          <a:p>
            <a:pPr marL="0"/>
            <a:endParaRPr lang="en-US" sz="1500" dirty="0"/>
          </a:p>
        </p:txBody>
      </p:sp>
      <p:pic>
        <p:nvPicPr>
          <p:cNvPr id="8" name="Content Placeholder 7" descr="A group of people in a room&#10;&#10;Description automatically generated">
            <a:extLst>
              <a:ext uri="{FF2B5EF4-FFF2-40B4-BE49-F238E27FC236}">
                <a16:creationId xmlns:a16="http://schemas.microsoft.com/office/drawing/2014/main" id="{DC29384A-4B8D-4F89-91DB-7BA480BB14CB}"/>
              </a:ext>
            </a:extLst>
          </p:cNvPr>
          <p:cNvPicPr>
            <a:picLocks noGrp="1" noChangeAspect="1"/>
          </p:cNvPicPr>
          <p:nvPr>
            <p:ph sz="half" idx="2"/>
          </p:nvPr>
        </p:nvPicPr>
        <p:blipFill rotWithShape="1">
          <a:blip r:embed="rId2"/>
          <a:srcRect l="9459" r="153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4D96D555-B9AE-3CEB-A631-A6B7B351394F}"/>
              </a:ext>
            </a:extLst>
          </p:cNvPr>
          <p:cNvSpPr>
            <a:spLocks noGrp="1"/>
          </p:cNvSpPr>
          <p:nvPr>
            <p:ph type="sldNum" sz="quarter" idx="12"/>
          </p:nvPr>
        </p:nvSpPr>
        <p:spPr/>
        <p:txBody>
          <a:bodyPr/>
          <a:lstStyle/>
          <a:p>
            <a:fld id="{31801A93-45A5-3048-945E-62985659094F}" type="slidenum">
              <a:rPr lang="en-US" smtClean="0"/>
              <a:t>39</a:t>
            </a:fld>
            <a:endParaRPr lang="en-US"/>
          </a:p>
        </p:txBody>
      </p:sp>
    </p:spTree>
    <p:extLst>
      <p:ext uri="{BB962C8B-B14F-4D97-AF65-F5344CB8AC3E}">
        <p14:creationId xmlns:p14="http://schemas.microsoft.com/office/powerpoint/2010/main" val="895035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88D5E1E8-ECB6-B30A-7741-34E17444A1E7}"/>
              </a:ext>
            </a:extLst>
          </p:cNvPr>
          <p:cNvPicPr>
            <a:picLocks noChangeAspect="1"/>
          </p:cNvPicPr>
          <p:nvPr/>
        </p:nvPicPr>
        <p:blipFill rotWithShape="1">
          <a:blip r:embed="rId2"/>
          <a:srcRect l="9508" r="16463" b="-1"/>
          <a:stretch/>
        </p:blipFill>
        <p:spPr>
          <a:xfrm>
            <a:off x="192528" y="171716"/>
            <a:ext cx="3793268" cy="6514565"/>
          </a:xfrm>
          <a:prstGeom prst="rect">
            <a:avLst/>
          </a:prstGeom>
        </p:spPr>
      </p:pic>
      <p:pic>
        <p:nvPicPr>
          <p:cNvPr id="5" name="Picture 4">
            <a:extLst>
              <a:ext uri="{FF2B5EF4-FFF2-40B4-BE49-F238E27FC236}">
                <a16:creationId xmlns:a16="http://schemas.microsoft.com/office/drawing/2014/main" id="{971BCEA2-CB88-A068-188F-BA04AA4EEF7A}"/>
              </a:ext>
            </a:extLst>
          </p:cNvPr>
          <p:cNvPicPr>
            <a:picLocks noChangeAspect="1"/>
          </p:cNvPicPr>
          <p:nvPr/>
        </p:nvPicPr>
        <p:blipFill rotWithShape="1">
          <a:blip r:embed="rId3"/>
          <a:srcRect l="12640" r="12642"/>
          <a:stretch/>
        </p:blipFill>
        <p:spPr>
          <a:xfrm>
            <a:off x="4184538" y="171716"/>
            <a:ext cx="3822924" cy="6514565"/>
          </a:xfrm>
          <a:prstGeom prst="rect">
            <a:avLst/>
          </a:prstGeom>
        </p:spPr>
      </p:pic>
      <p:pic>
        <p:nvPicPr>
          <p:cNvPr id="7" name="Picture 6">
            <a:extLst>
              <a:ext uri="{FF2B5EF4-FFF2-40B4-BE49-F238E27FC236}">
                <a16:creationId xmlns:a16="http://schemas.microsoft.com/office/drawing/2014/main" id="{A5E465C2-1D10-3EC5-45F6-7CA114C9096E}"/>
              </a:ext>
            </a:extLst>
          </p:cNvPr>
          <p:cNvPicPr>
            <a:picLocks noChangeAspect="1"/>
          </p:cNvPicPr>
          <p:nvPr/>
        </p:nvPicPr>
        <p:blipFill rotWithShape="1">
          <a:blip r:embed="rId4"/>
          <a:srcRect l="23709" r="18761" b="1"/>
          <a:stretch/>
        </p:blipFill>
        <p:spPr>
          <a:xfrm>
            <a:off x="8188032" y="171716"/>
            <a:ext cx="3799007" cy="6514565"/>
          </a:xfrm>
          <a:prstGeom prst="rect">
            <a:avLst/>
          </a:prstGeom>
        </p:spPr>
      </p:pic>
      <p:sp>
        <p:nvSpPr>
          <p:cNvPr id="3" name="Slide Number Placeholder 2">
            <a:extLst>
              <a:ext uri="{FF2B5EF4-FFF2-40B4-BE49-F238E27FC236}">
                <a16:creationId xmlns:a16="http://schemas.microsoft.com/office/drawing/2014/main" id="{64EEFDC5-A6E5-1CC8-B388-54324BBAE4BD}"/>
              </a:ext>
            </a:extLst>
          </p:cNvPr>
          <p:cNvSpPr>
            <a:spLocks noGrp="1"/>
          </p:cNvSpPr>
          <p:nvPr>
            <p:ph type="sldNum" sz="quarter" idx="12"/>
          </p:nvPr>
        </p:nvSpPr>
        <p:spPr/>
        <p:txBody>
          <a:bodyPr/>
          <a:lstStyle/>
          <a:p>
            <a:fld id="{31801A93-45A5-3048-945E-62985659094F}" type="slidenum">
              <a:rPr lang="en-US" smtClean="0"/>
              <a:t>4</a:t>
            </a:fld>
            <a:endParaRPr lang="en-US"/>
          </a:p>
        </p:txBody>
      </p:sp>
    </p:spTree>
    <p:extLst>
      <p:ext uri="{BB962C8B-B14F-4D97-AF65-F5344CB8AC3E}">
        <p14:creationId xmlns:p14="http://schemas.microsoft.com/office/powerpoint/2010/main" val="2528929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This.</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Is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The Hour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Chaos</a:t>
            </a:r>
          </a:p>
        </p:txBody>
      </p:sp>
      <p:sp>
        <p:nvSpPr>
          <p:cNvPr id="7" name="Slide Number Placeholder 6">
            <a:extLst>
              <a:ext uri="{FF2B5EF4-FFF2-40B4-BE49-F238E27FC236}">
                <a16:creationId xmlns:a16="http://schemas.microsoft.com/office/drawing/2014/main" id="{CA01510B-B59B-84B3-3799-E436A02F8D13}"/>
              </a:ext>
            </a:extLst>
          </p:cNvPr>
          <p:cNvSpPr>
            <a:spLocks noGrp="1"/>
          </p:cNvSpPr>
          <p:nvPr>
            <p:ph type="sldNum" sz="quarter" idx="12"/>
          </p:nvPr>
        </p:nvSpPr>
        <p:spPr/>
        <p:txBody>
          <a:bodyPr/>
          <a:lstStyle/>
          <a:p>
            <a:fld id="{31801A93-45A5-3048-945E-62985659094F}" type="slidenum">
              <a:rPr lang="en-US" smtClean="0"/>
              <a:t>40</a:t>
            </a:fld>
            <a:endParaRPr lang="en-US"/>
          </a:p>
        </p:txBody>
      </p:sp>
    </p:spTree>
    <p:extLst>
      <p:ext uri="{BB962C8B-B14F-4D97-AF65-F5344CB8AC3E}">
        <p14:creationId xmlns:p14="http://schemas.microsoft.com/office/powerpoint/2010/main" val="2824848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CONFLICT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CHANGE/ FRUITION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rPr>
              <a:t>BACKLASH</a:t>
            </a:r>
            <a:r>
              <a:rPr lang="en-US" sz="3600" b="1" dirty="0">
                <a:solidFill>
                  <a:schemeClr val="bg1">
                    <a:lumMod val="85000"/>
                  </a:schemeClr>
                </a:solidFill>
              </a:rPr>
              <a:t>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REPEAT </a:t>
            </a:r>
          </a:p>
        </p:txBody>
      </p:sp>
      <p:sp>
        <p:nvSpPr>
          <p:cNvPr id="7" name="Slide Number Placeholder 6">
            <a:extLst>
              <a:ext uri="{FF2B5EF4-FFF2-40B4-BE49-F238E27FC236}">
                <a16:creationId xmlns:a16="http://schemas.microsoft.com/office/drawing/2014/main" id="{8A848A49-2750-B46A-681D-DD2B4D7DDEEA}"/>
              </a:ext>
            </a:extLst>
          </p:cNvPr>
          <p:cNvSpPr>
            <a:spLocks noGrp="1"/>
          </p:cNvSpPr>
          <p:nvPr>
            <p:ph type="sldNum" sz="quarter" idx="12"/>
          </p:nvPr>
        </p:nvSpPr>
        <p:spPr/>
        <p:txBody>
          <a:bodyPr/>
          <a:lstStyle/>
          <a:p>
            <a:fld id="{31801A93-45A5-3048-945E-62985659094F}" type="slidenum">
              <a:rPr lang="en-US" smtClean="0"/>
              <a:t>41</a:t>
            </a:fld>
            <a:endParaRPr lang="en-US"/>
          </a:p>
        </p:txBody>
      </p:sp>
    </p:spTree>
    <p:extLst>
      <p:ext uri="{BB962C8B-B14F-4D97-AF65-F5344CB8AC3E}">
        <p14:creationId xmlns:p14="http://schemas.microsoft.com/office/powerpoint/2010/main" val="2238984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Externalized Ideas Made Into Objects &amp; Internalized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Create Social Realities Through Habitual Use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That We Forget* Were Ideas &amp; Accept As Reality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Imagination Creates &amp; Destroys Slavery </a:t>
            </a:r>
          </a:p>
        </p:txBody>
      </p:sp>
      <p:sp>
        <p:nvSpPr>
          <p:cNvPr id="7" name="Slide Number Placeholder 6">
            <a:extLst>
              <a:ext uri="{FF2B5EF4-FFF2-40B4-BE49-F238E27FC236}">
                <a16:creationId xmlns:a16="http://schemas.microsoft.com/office/drawing/2014/main" id="{DF7CAA6D-43A3-30E5-FBC3-3C630AF8564A}"/>
              </a:ext>
            </a:extLst>
          </p:cNvPr>
          <p:cNvSpPr>
            <a:spLocks noGrp="1"/>
          </p:cNvSpPr>
          <p:nvPr>
            <p:ph type="sldNum" sz="quarter" idx="12"/>
          </p:nvPr>
        </p:nvSpPr>
        <p:spPr/>
        <p:txBody>
          <a:bodyPr/>
          <a:lstStyle/>
          <a:p>
            <a:fld id="{31801A93-45A5-3048-945E-62985659094F}" type="slidenum">
              <a:rPr lang="en-US" smtClean="0"/>
              <a:t>42</a:t>
            </a:fld>
            <a:endParaRPr lang="en-US"/>
          </a:p>
        </p:txBody>
      </p:sp>
    </p:spTree>
    <p:extLst>
      <p:ext uri="{BB962C8B-B14F-4D97-AF65-F5344CB8AC3E}">
        <p14:creationId xmlns:p14="http://schemas.microsoft.com/office/powerpoint/2010/main" val="1507622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2004"/>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9" descr="A picture containing indoor, table, sitting, food&#10;&#10;Description automatically generated">
            <a:extLst>
              <a:ext uri="{FF2B5EF4-FFF2-40B4-BE49-F238E27FC236}">
                <a16:creationId xmlns:a16="http://schemas.microsoft.com/office/drawing/2014/main" id="{826BB103-DB49-4C8C-90F7-1F9322BFF653}"/>
              </a:ext>
            </a:extLst>
          </p:cNvPr>
          <p:cNvPicPr>
            <a:picLocks noChangeAspect="1"/>
          </p:cNvPicPr>
          <p:nvPr/>
        </p:nvPicPr>
        <p:blipFill rotWithShape="1">
          <a:blip r:embed="rId2"/>
          <a:srcRect t="21200" b="13349"/>
          <a:stretch/>
        </p:blipFill>
        <p:spPr>
          <a:xfrm>
            <a:off x="-3048" y="83832"/>
            <a:ext cx="12038930" cy="6863774"/>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gradFill>
            <a:gsLst>
              <a:gs pos="95000">
                <a:schemeClr val="bg1">
                  <a:lumMod val="75000"/>
                  <a:shade val="30000"/>
                  <a:satMod val="115000"/>
                </a:schemeClr>
              </a:gs>
              <a:gs pos="97000">
                <a:schemeClr val="bg1">
                  <a:lumMod val="75000"/>
                  <a:shade val="67500"/>
                  <a:satMod val="115000"/>
                </a:schemeClr>
              </a:gs>
              <a:gs pos="100000">
                <a:schemeClr val="bg1">
                  <a:lumMod val="75000"/>
                  <a:shade val="100000"/>
                  <a:satMod val="115000"/>
                </a:schemeClr>
              </a:gs>
            </a:gsLst>
            <a:lin ang="18900000" scaled="1"/>
          </a:gradFill>
        </p:spPr>
      </p:pic>
      <p:sp>
        <p:nvSpPr>
          <p:cNvPr id="3" name="Content Placeholder 2"/>
          <p:cNvSpPr>
            <a:spLocks/>
          </p:cNvSpPr>
          <p:nvPr/>
        </p:nvSpPr>
        <p:spPr>
          <a:xfrm>
            <a:off x="156118" y="245326"/>
            <a:ext cx="3914077" cy="6384073"/>
          </a:xfrm>
          <a:prstGeom prst="rect">
            <a:avLst/>
          </a:prstGeom>
          <a:gradFill flip="none" rotWithShape="1">
            <a:gsLst>
              <a:gs pos="0">
                <a:schemeClr val="bg1">
                  <a:lumMod val="75000"/>
                  <a:shade val="30000"/>
                  <a:satMod val="115000"/>
                </a:schemeClr>
              </a:gs>
              <a:gs pos="0">
                <a:schemeClr val="bg1">
                  <a:lumMod val="75000"/>
                  <a:shade val="67500"/>
                  <a:satMod val="115000"/>
                </a:schemeClr>
              </a:gs>
              <a:gs pos="73000">
                <a:schemeClr val="bg1">
                  <a:lumMod val="75000"/>
                  <a:shade val="100000"/>
                  <a:satMod val="115000"/>
                  <a:alpha val="50726"/>
                </a:schemeClr>
              </a:gs>
            </a:gsLst>
            <a:lin ang="18900000" scaled="1"/>
            <a:tileRect/>
          </a:gradFill>
        </p:spPr>
        <p:txBody>
          <a:bodyPr vert="horz" lIns="91440" tIns="45720" rIns="91440" bIns="45720" rtlCol="0" anchor="ctr">
            <a:normAutofit lnSpcReduction="10000"/>
          </a:bodyPr>
          <a:lstStyle/>
          <a:p>
            <a:pPr marL="83439" defTabSz="667512">
              <a:lnSpc>
                <a:spcPct val="90000"/>
              </a:lnSpc>
              <a:spcAft>
                <a:spcPts val="600"/>
              </a:spcAft>
            </a:pPr>
            <a:r>
              <a:rPr lang="en-US" sz="2200" b="1" kern="1200" dirty="0">
                <a:solidFill>
                  <a:schemeClr val="tx1"/>
                </a:solidFill>
                <a:latin typeface="+mn-lt"/>
                <a:ea typeface="+mn-ea"/>
                <a:cs typeface="+mn-cs"/>
              </a:rPr>
              <a:t>John Henry is the Icon or Avatar for Africans Americans resisting Segregation </a:t>
            </a:r>
          </a:p>
          <a:p>
            <a:pPr defTabSz="667512">
              <a:lnSpc>
                <a:spcPct val="90000"/>
              </a:lnSpc>
              <a:spcAft>
                <a:spcPts val="600"/>
              </a:spcAft>
            </a:pPr>
            <a:r>
              <a:rPr lang="en-US" sz="2200" kern="1200" dirty="0">
                <a:solidFill>
                  <a:schemeClr val="tx1"/>
                </a:solidFill>
                <a:latin typeface="+mn-lt"/>
                <a:ea typeface="+mn-ea"/>
                <a:cs typeface="+mn-cs"/>
              </a:rPr>
              <a:t>Hard working people making gains ….</a:t>
            </a:r>
          </a:p>
          <a:p>
            <a:pPr marL="333756" lvl="1" defTabSz="667512">
              <a:lnSpc>
                <a:spcPct val="90000"/>
              </a:lnSpc>
              <a:spcAft>
                <a:spcPts val="600"/>
              </a:spcAft>
            </a:pPr>
            <a:r>
              <a:rPr lang="en-US" sz="2200" i="1" kern="1200" dirty="0">
                <a:solidFill>
                  <a:schemeClr val="tx1"/>
                </a:solidFill>
                <a:latin typeface="+mn-lt"/>
                <a:ea typeface="+mn-ea"/>
                <a:cs typeface="+mn-cs"/>
              </a:rPr>
              <a:t>In education </a:t>
            </a:r>
            <a:r>
              <a:rPr lang="en-US" sz="2200" kern="1200" dirty="0">
                <a:solidFill>
                  <a:schemeClr val="tx1"/>
                </a:solidFill>
                <a:latin typeface="+mn-lt"/>
                <a:ea typeface="+mn-ea"/>
                <a:cs typeface="+mn-cs"/>
              </a:rPr>
              <a:t>–Graduates &amp; HBCU’s </a:t>
            </a:r>
          </a:p>
          <a:p>
            <a:pPr marL="333756" lvl="1" defTabSz="667512">
              <a:lnSpc>
                <a:spcPct val="90000"/>
              </a:lnSpc>
              <a:spcAft>
                <a:spcPts val="600"/>
              </a:spcAft>
            </a:pPr>
            <a:r>
              <a:rPr lang="en-US" sz="2200" i="1" kern="1200" dirty="0">
                <a:solidFill>
                  <a:schemeClr val="tx1"/>
                </a:solidFill>
                <a:latin typeface="+mn-lt"/>
                <a:ea typeface="+mn-ea"/>
                <a:cs typeface="+mn-cs"/>
              </a:rPr>
              <a:t>As professionals </a:t>
            </a:r>
            <a:r>
              <a:rPr lang="en-US" sz="2200" kern="1200" dirty="0">
                <a:solidFill>
                  <a:schemeClr val="tx1"/>
                </a:solidFill>
                <a:latin typeface="+mn-lt"/>
                <a:ea typeface="+mn-ea"/>
                <a:cs typeface="+mn-cs"/>
              </a:rPr>
              <a:t>– Inventors &amp; Intellectuals</a:t>
            </a:r>
          </a:p>
          <a:p>
            <a:pPr marL="333756" lvl="1" defTabSz="667512">
              <a:lnSpc>
                <a:spcPct val="90000"/>
              </a:lnSpc>
              <a:spcAft>
                <a:spcPts val="600"/>
              </a:spcAft>
            </a:pPr>
            <a:r>
              <a:rPr lang="en-US" sz="2200" i="1" kern="1200" dirty="0">
                <a:solidFill>
                  <a:schemeClr val="tx1"/>
                </a:solidFill>
                <a:latin typeface="+mn-lt"/>
                <a:ea typeface="+mn-ea"/>
                <a:cs typeface="+mn-cs"/>
              </a:rPr>
              <a:t>In Business </a:t>
            </a:r>
            <a:r>
              <a:rPr lang="en-US" sz="2200" kern="1200" dirty="0">
                <a:solidFill>
                  <a:schemeClr val="tx1"/>
                </a:solidFill>
                <a:latin typeface="+mn-lt"/>
                <a:ea typeface="+mn-ea"/>
                <a:cs typeface="+mn-cs"/>
              </a:rPr>
              <a:t>– Companies &amp; Prof Orgs </a:t>
            </a:r>
          </a:p>
          <a:p>
            <a:pPr marL="333756" lvl="1" defTabSz="667512">
              <a:lnSpc>
                <a:spcPct val="90000"/>
              </a:lnSpc>
              <a:spcAft>
                <a:spcPts val="600"/>
              </a:spcAft>
            </a:pPr>
            <a:r>
              <a:rPr lang="en-US" sz="2200" b="1" kern="1200" dirty="0">
                <a:solidFill>
                  <a:schemeClr val="tx1"/>
                </a:solidFill>
                <a:latin typeface="+mn-lt"/>
                <a:ea typeface="+mn-ea"/>
                <a:cs typeface="+mn-cs"/>
              </a:rPr>
              <a:t>Constructing Black Towns &amp; Churches</a:t>
            </a:r>
          </a:p>
          <a:p>
            <a:pPr marL="333756" lvl="1" defTabSz="667512">
              <a:lnSpc>
                <a:spcPct val="90000"/>
              </a:lnSpc>
              <a:spcAft>
                <a:spcPts val="600"/>
              </a:spcAft>
            </a:pPr>
            <a:r>
              <a:rPr lang="en-US" sz="2200" i="1" kern="1200" dirty="0">
                <a:solidFill>
                  <a:schemeClr val="tx1"/>
                </a:solidFill>
                <a:latin typeface="+mn-lt"/>
                <a:ea typeface="+mn-ea"/>
                <a:cs typeface="+mn-cs"/>
              </a:rPr>
              <a:t>In Athletics </a:t>
            </a:r>
            <a:r>
              <a:rPr lang="en-US" sz="2200" kern="1200" dirty="0">
                <a:solidFill>
                  <a:schemeClr val="tx1"/>
                </a:solidFill>
                <a:latin typeface="+mn-lt"/>
                <a:ea typeface="+mn-ea"/>
                <a:cs typeface="+mn-cs"/>
              </a:rPr>
              <a:t>– J. Johnson, Baseball, Negro Leagues</a:t>
            </a:r>
          </a:p>
          <a:p>
            <a:pPr marL="333756" lvl="1" defTabSz="667512">
              <a:lnSpc>
                <a:spcPct val="90000"/>
              </a:lnSpc>
              <a:spcAft>
                <a:spcPts val="600"/>
              </a:spcAft>
            </a:pPr>
            <a:r>
              <a:rPr lang="en-US" sz="2200" i="1" u="sng" kern="1200" dirty="0">
                <a:solidFill>
                  <a:schemeClr val="tx1"/>
                </a:solidFill>
                <a:latin typeface="+mn-lt"/>
                <a:ea typeface="+mn-ea"/>
                <a:cs typeface="+mn-cs"/>
              </a:rPr>
              <a:t>Countering Stereotypes </a:t>
            </a:r>
            <a:r>
              <a:rPr lang="en-US" sz="2200" kern="1200" dirty="0">
                <a:solidFill>
                  <a:schemeClr val="tx1"/>
                </a:solidFill>
                <a:latin typeface="+mn-lt"/>
                <a:ea typeface="+mn-ea"/>
                <a:cs typeface="+mn-cs"/>
              </a:rPr>
              <a:t>– Newspapers &amp; Artists</a:t>
            </a:r>
          </a:p>
          <a:p>
            <a:pPr marL="333756" lvl="1" defTabSz="667512">
              <a:lnSpc>
                <a:spcPct val="90000"/>
              </a:lnSpc>
              <a:spcAft>
                <a:spcPts val="600"/>
              </a:spcAft>
            </a:pPr>
            <a:r>
              <a:rPr lang="en-US" sz="2200" i="1" kern="1200" dirty="0">
                <a:solidFill>
                  <a:schemeClr val="tx1"/>
                </a:solidFill>
                <a:latin typeface="+mn-lt"/>
                <a:ea typeface="+mn-ea"/>
                <a:cs typeface="+mn-cs"/>
              </a:rPr>
              <a:t>Battling White Supremacy </a:t>
            </a:r>
            <a:r>
              <a:rPr lang="en-US" sz="2200" kern="1200" dirty="0">
                <a:solidFill>
                  <a:schemeClr val="tx1"/>
                </a:solidFill>
                <a:latin typeface="+mn-lt"/>
                <a:ea typeface="+mn-ea"/>
                <a:cs typeface="+mn-cs"/>
              </a:rPr>
              <a:t>– Lynching &amp; Voting</a:t>
            </a:r>
          </a:p>
          <a:p>
            <a:pPr>
              <a:lnSpc>
                <a:spcPct val="90000"/>
              </a:lnSpc>
              <a:spcAft>
                <a:spcPts val="600"/>
              </a:spcAft>
            </a:pPr>
            <a:endParaRPr lang="en-US" sz="1500" dirty="0"/>
          </a:p>
        </p:txBody>
      </p:sp>
      <p:sp>
        <p:nvSpPr>
          <p:cNvPr id="4" name="Slide Number Placeholder 3">
            <a:extLst>
              <a:ext uri="{FF2B5EF4-FFF2-40B4-BE49-F238E27FC236}">
                <a16:creationId xmlns:a16="http://schemas.microsoft.com/office/drawing/2014/main" id="{2B2C852A-DC93-B66A-185F-FBCEA681EED4}"/>
              </a:ext>
            </a:extLst>
          </p:cNvPr>
          <p:cNvSpPr>
            <a:spLocks noGrp="1"/>
          </p:cNvSpPr>
          <p:nvPr>
            <p:ph type="sldNum" sz="quarter" idx="12"/>
          </p:nvPr>
        </p:nvSpPr>
        <p:spPr/>
        <p:txBody>
          <a:bodyPr/>
          <a:lstStyle/>
          <a:p>
            <a:fld id="{31801A93-45A5-3048-945E-62985659094F}" type="slidenum">
              <a:rPr lang="en-US" smtClean="0"/>
              <a:t>43</a:t>
            </a:fld>
            <a:endParaRPr lang="en-US"/>
          </a:p>
        </p:txBody>
      </p:sp>
    </p:spTree>
    <p:extLst>
      <p:ext uri="{BB962C8B-B14F-4D97-AF65-F5344CB8AC3E}">
        <p14:creationId xmlns:p14="http://schemas.microsoft.com/office/powerpoint/2010/main" val="334357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The New Negro (1915-1932) </a:t>
            </a:r>
          </a:p>
        </p:txBody>
      </p:sp>
      <p:sp>
        <p:nvSpPr>
          <p:cNvPr id="3" name="Content Placeholder 2"/>
          <p:cNvSpPr>
            <a:spLocks noGrp="1"/>
          </p:cNvSpPr>
          <p:nvPr>
            <p:ph sz="half" idx="1"/>
          </p:nvPr>
        </p:nvSpPr>
        <p:spPr>
          <a:xfrm>
            <a:off x="836680" y="2405067"/>
            <a:ext cx="6002110" cy="3729034"/>
          </a:xfrm>
        </p:spPr>
        <p:txBody>
          <a:bodyPr vert="horz" lIns="91440" tIns="45720" rIns="91440" bIns="45720" rtlCol="0">
            <a:normAutofit/>
          </a:bodyPr>
          <a:lstStyle/>
          <a:p>
            <a:r>
              <a:rPr lang="en-US" sz="2000"/>
              <a:t>The New Negro disposition (“The negro fought back.”) </a:t>
            </a:r>
            <a:r>
              <a:rPr lang="en-US" sz="2000" i="1" u="sng"/>
              <a:t>creates transformational changes</a:t>
            </a:r>
            <a:r>
              <a:rPr lang="en-US" sz="2000" i="1"/>
              <a:t> </a:t>
            </a:r>
            <a:r>
              <a:rPr lang="en-US" sz="2000"/>
              <a:t>evidenced in…</a:t>
            </a:r>
          </a:p>
          <a:p>
            <a:pPr lvl="1"/>
            <a:r>
              <a:rPr lang="en-US" sz="2000"/>
              <a:t>The Great Migration – 6 million move (1916-1970)</a:t>
            </a:r>
          </a:p>
          <a:p>
            <a:pPr lvl="1"/>
            <a:r>
              <a:rPr lang="en-US" sz="2000" b="1"/>
              <a:t>WWI – International disposition </a:t>
            </a:r>
          </a:p>
          <a:p>
            <a:pPr lvl="1"/>
            <a:r>
              <a:rPr lang="en-US" sz="2000"/>
              <a:t>Jazz – </a:t>
            </a:r>
            <a:r>
              <a:rPr lang="en-US" sz="2000" i="1" u="sng"/>
              <a:t>International proliferation of Black Culture</a:t>
            </a:r>
          </a:p>
          <a:p>
            <a:pPr lvl="1"/>
            <a:r>
              <a:rPr lang="en-US" sz="2000"/>
              <a:t>Organizations – </a:t>
            </a:r>
            <a:r>
              <a:rPr lang="en-US" sz="2000" b="1"/>
              <a:t>NAACP, UNIA, Pan African Congress </a:t>
            </a:r>
          </a:p>
          <a:p>
            <a:pPr lvl="1"/>
            <a:r>
              <a:rPr lang="en-US" sz="2000" b="1" u="sng"/>
              <a:t>Harlem Renaissance </a:t>
            </a:r>
            <a:r>
              <a:rPr lang="en-US" sz="2000"/>
              <a:t>– Literature, Arts, Scholarship</a:t>
            </a:r>
          </a:p>
          <a:p>
            <a:endParaRPr lang="en-US" sz="2000"/>
          </a:p>
          <a:p>
            <a:endParaRPr lang="en-US" sz="2000"/>
          </a:p>
        </p:txBody>
      </p:sp>
      <p:pic>
        <p:nvPicPr>
          <p:cNvPr id="6" name="Content Placeholder 5" descr="A person posing for the camera&#10;&#10;Description automatically generated">
            <a:extLst>
              <a:ext uri="{FF2B5EF4-FFF2-40B4-BE49-F238E27FC236}">
                <a16:creationId xmlns:a16="http://schemas.microsoft.com/office/drawing/2014/main" id="{D232F9C2-68F6-46D1-B5E4-C478044D88EB}"/>
              </a:ext>
            </a:extLst>
          </p:cNvPr>
          <p:cNvPicPr>
            <a:picLocks noGrp="1" noChangeAspect="1"/>
          </p:cNvPicPr>
          <p:nvPr>
            <p:ph sz="half" idx="2"/>
          </p:nvPr>
        </p:nvPicPr>
        <p:blipFill rotWithShape="1">
          <a:blip r:embed="rId2"/>
          <a:srcRect r="-1" b="9682"/>
          <a:stretch/>
        </p:blipFill>
        <p:spPr>
          <a:xfrm>
            <a:off x="7199440" y="10"/>
            <a:ext cx="4992560" cy="6857990"/>
          </a:xfrm>
          <a:prstGeom prst="rect">
            <a:avLst/>
          </a:prstGeom>
          <a:effectLst/>
        </p:spPr>
      </p:pic>
      <p:sp>
        <p:nvSpPr>
          <p:cNvPr id="5" name="Slide Number Placeholder 4">
            <a:extLst>
              <a:ext uri="{FF2B5EF4-FFF2-40B4-BE49-F238E27FC236}">
                <a16:creationId xmlns:a16="http://schemas.microsoft.com/office/drawing/2014/main" id="{FEB47ADC-6B6E-A548-1379-A5914490F95B}"/>
              </a:ext>
            </a:extLst>
          </p:cNvPr>
          <p:cNvSpPr>
            <a:spLocks noGrp="1"/>
          </p:cNvSpPr>
          <p:nvPr>
            <p:ph type="sldNum" sz="quarter" idx="12"/>
          </p:nvPr>
        </p:nvSpPr>
        <p:spPr/>
        <p:txBody>
          <a:bodyPr/>
          <a:lstStyle/>
          <a:p>
            <a:fld id="{31801A93-45A5-3048-945E-62985659094F}" type="slidenum">
              <a:rPr lang="en-US" smtClean="0"/>
              <a:t>44</a:t>
            </a:fld>
            <a:endParaRPr lang="en-US"/>
          </a:p>
        </p:txBody>
      </p:sp>
    </p:spTree>
    <p:extLst>
      <p:ext uri="{BB962C8B-B14F-4D97-AF65-F5344CB8AC3E}">
        <p14:creationId xmlns:p14="http://schemas.microsoft.com/office/powerpoint/2010/main" val="3681381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4777739"/>
            <a:ext cx="3418990" cy="1412119"/>
          </a:xfrm>
        </p:spPr>
        <p:txBody>
          <a:bodyPr vert="horz" lIns="91440" tIns="45720" rIns="91440" bIns="45720" rtlCol="0" anchor="ctr">
            <a:normAutofit/>
          </a:bodyPr>
          <a:lstStyle/>
          <a:p>
            <a:br>
              <a:rPr lang="en-US" sz="1900" dirty="0"/>
            </a:br>
            <a:br>
              <a:rPr lang="en-US" sz="2000" dirty="0"/>
            </a:br>
            <a:r>
              <a:rPr lang="en-US" sz="2000" dirty="0"/>
              <a:t>The New Negro (1915-1932) </a:t>
            </a:r>
            <a:br>
              <a:rPr lang="en-US" sz="2000" dirty="0"/>
            </a:br>
            <a:endParaRPr lang="en-US" sz="2000" dirty="0"/>
          </a:p>
        </p:txBody>
      </p:sp>
      <p:pic>
        <p:nvPicPr>
          <p:cNvPr id="6" name="Content Placeholder 5" descr="A picture containing table, bedroom, room, bed&#10;&#10;Description automatically generated">
            <a:extLst>
              <a:ext uri="{FF2B5EF4-FFF2-40B4-BE49-F238E27FC236}">
                <a16:creationId xmlns:a16="http://schemas.microsoft.com/office/drawing/2014/main" id="{37F4800A-7403-4746-BBCB-DC85817C5362}"/>
              </a:ext>
            </a:extLst>
          </p:cNvPr>
          <p:cNvPicPr>
            <a:picLocks noGrp="1" noChangeAspect="1"/>
          </p:cNvPicPr>
          <p:nvPr>
            <p:ph sz="half" idx="2"/>
          </p:nvPr>
        </p:nvPicPr>
        <p:blipFill rotWithShape="1">
          <a:blip r:embed="rId2"/>
          <a:srcRect b="33144"/>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823787" y="5024771"/>
            <a:ext cx="6897626" cy="1399223"/>
          </a:xfrm>
        </p:spPr>
        <p:txBody>
          <a:bodyPr vert="horz" lIns="91440" tIns="45720" rIns="91440" bIns="45720" rtlCol="0" anchor="ctr">
            <a:noAutofit/>
          </a:bodyPr>
          <a:lstStyle/>
          <a:p>
            <a:r>
              <a:rPr lang="en-US" sz="2000" dirty="0"/>
              <a:t>*</a:t>
            </a:r>
            <a:r>
              <a:rPr lang="en-US" sz="2000" b="1" u="sng" dirty="0"/>
              <a:t>Jacob Lawrence, “Migration of the Negro, Panel 1: During the World War there was a Great Migration by Southern Negroes,” 1940-41</a:t>
            </a:r>
          </a:p>
          <a:p>
            <a:r>
              <a:rPr lang="en-US" sz="2000" dirty="0"/>
              <a:t>Lawrence shows the </a:t>
            </a:r>
            <a:r>
              <a:rPr lang="en-US" sz="2000" i="1" dirty="0"/>
              <a:t>masses of black people of all ages crowding on to trains </a:t>
            </a:r>
            <a:r>
              <a:rPr lang="en-US" sz="2000" dirty="0"/>
              <a:t>on their way to Chicago, New York, St. Louis.</a:t>
            </a:r>
          </a:p>
        </p:txBody>
      </p:sp>
      <p:sp>
        <p:nvSpPr>
          <p:cNvPr id="5" name="Slide Number Placeholder 4">
            <a:extLst>
              <a:ext uri="{FF2B5EF4-FFF2-40B4-BE49-F238E27FC236}">
                <a16:creationId xmlns:a16="http://schemas.microsoft.com/office/drawing/2014/main" id="{296C54C1-5D5D-0049-CC5F-74DA50DAA959}"/>
              </a:ext>
            </a:extLst>
          </p:cNvPr>
          <p:cNvSpPr>
            <a:spLocks noGrp="1"/>
          </p:cNvSpPr>
          <p:nvPr>
            <p:ph type="sldNum" sz="quarter" idx="12"/>
          </p:nvPr>
        </p:nvSpPr>
        <p:spPr/>
        <p:txBody>
          <a:bodyPr/>
          <a:lstStyle/>
          <a:p>
            <a:fld id="{31801A93-45A5-3048-945E-62985659094F}" type="slidenum">
              <a:rPr lang="en-US" smtClean="0"/>
              <a:t>45</a:t>
            </a:fld>
            <a:endParaRPr lang="en-US"/>
          </a:p>
        </p:txBody>
      </p:sp>
    </p:spTree>
    <p:extLst>
      <p:ext uri="{BB962C8B-B14F-4D97-AF65-F5344CB8AC3E}">
        <p14:creationId xmlns:p14="http://schemas.microsoft.com/office/powerpoint/2010/main" val="1496487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on a beach&#10;&#10;Description automatically generated">
            <a:extLst>
              <a:ext uri="{FF2B5EF4-FFF2-40B4-BE49-F238E27FC236}">
                <a16:creationId xmlns:a16="http://schemas.microsoft.com/office/drawing/2014/main" id="{C64DCFDD-9AF6-4AC0-B692-E4C528668354}"/>
              </a:ext>
            </a:extLst>
          </p:cNvPr>
          <p:cNvPicPr>
            <a:picLocks noGrp="1" noChangeAspect="1"/>
          </p:cNvPicPr>
          <p:nvPr>
            <p:ph sz="half" idx="2"/>
          </p:nvPr>
        </p:nvPicPr>
        <p:blipFill rotWithShape="1">
          <a:blip r:embed="rId2"/>
          <a:srcRect l="2352" r="494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40CDEA-D39A-43A6-AF83-C7D15099C00F}"/>
              </a:ext>
            </a:extLst>
          </p:cNvPr>
          <p:cNvSpPr>
            <a:spLocks noGrp="1"/>
          </p:cNvSpPr>
          <p:nvPr>
            <p:ph type="title"/>
          </p:nvPr>
        </p:nvSpPr>
        <p:spPr>
          <a:xfrm>
            <a:off x="8167229" y="353974"/>
            <a:ext cx="3822189" cy="1899912"/>
          </a:xfrm>
        </p:spPr>
        <p:txBody>
          <a:bodyPr vert="horz" lIns="91440" tIns="45720" rIns="91440" bIns="45720" rtlCol="0" anchor="ctr">
            <a:normAutofit/>
          </a:bodyPr>
          <a:lstStyle/>
          <a:p>
            <a:br>
              <a:rPr lang="en-US" sz="3400" dirty="0"/>
            </a:br>
            <a:r>
              <a:rPr lang="en-US" sz="3400" dirty="0"/>
              <a:t>The New Negro (1915-1932) </a:t>
            </a:r>
          </a:p>
        </p:txBody>
      </p:sp>
      <p:sp>
        <p:nvSpPr>
          <p:cNvPr id="3" name="Content Placeholder 2">
            <a:extLst>
              <a:ext uri="{FF2B5EF4-FFF2-40B4-BE49-F238E27FC236}">
                <a16:creationId xmlns:a16="http://schemas.microsoft.com/office/drawing/2014/main" id="{B249AE8D-527C-4F3D-9286-FBBC596CEB60}"/>
              </a:ext>
            </a:extLst>
          </p:cNvPr>
          <p:cNvSpPr>
            <a:spLocks noGrp="1"/>
          </p:cNvSpPr>
          <p:nvPr>
            <p:ph sz="half" idx="1"/>
          </p:nvPr>
        </p:nvSpPr>
        <p:spPr>
          <a:xfrm>
            <a:off x="8167229" y="2445353"/>
            <a:ext cx="3822189" cy="3742762"/>
          </a:xfrm>
        </p:spPr>
        <p:txBody>
          <a:bodyPr vert="horz" lIns="91440" tIns="45720" rIns="91440" bIns="45720" rtlCol="0">
            <a:normAutofit/>
          </a:bodyPr>
          <a:lstStyle/>
          <a:p>
            <a:r>
              <a:rPr lang="en-US" sz="2000" dirty="0"/>
              <a:t>*</a:t>
            </a:r>
            <a:r>
              <a:rPr lang="en-US" sz="2000" b="1" u="sng" dirty="0"/>
              <a:t>Jacob Lawrence, “Migration of the Negro, Panel 1: During the World War there was a Great Migration by Southern Negroes,” 1940-41</a:t>
            </a:r>
          </a:p>
          <a:p>
            <a:pPr marL="0" indent="0">
              <a:buNone/>
            </a:pPr>
            <a:endParaRPr lang="en-US" sz="2000" dirty="0"/>
          </a:p>
          <a:p>
            <a:r>
              <a:rPr lang="en-US" sz="2000" dirty="0"/>
              <a:t>‘They voted against segregation </a:t>
            </a:r>
            <a:r>
              <a:rPr lang="en-US" sz="2000" u="sng" dirty="0"/>
              <a:t>with their feet</a:t>
            </a:r>
            <a:r>
              <a:rPr lang="en-US" sz="2000" dirty="0"/>
              <a:t>.’ New Negro disposition. </a:t>
            </a:r>
            <a:r>
              <a:rPr lang="en-US" sz="2000" b="1" dirty="0"/>
              <a:t>Great Migration: 6 million move South to North (1916-1970) </a:t>
            </a:r>
          </a:p>
          <a:p>
            <a:endParaRPr lang="en-US" sz="2000" dirty="0"/>
          </a:p>
        </p:txBody>
      </p:sp>
      <p:sp>
        <p:nvSpPr>
          <p:cNvPr id="5" name="Slide Number Placeholder 4">
            <a:extLst>
              <a:ext uri="{FF2B5EF4-FFF2-40B4-BE49-F238E27FC236}">
                <a16:creationId xmlns:a16="http://schemas.microsoft.com/office/drawing/2014/main" id="{88A40E8B-A80A-2CC0-73F1-3FD16DB276E5}"/>
              </a:ext>
            </a:extLst>
          </p:cNvPr>
          <p:cNvSpPr>
            <a:spLocks noGrp="1"/>
          </p:cNvSpPr>
          <p:nvPr>
            <p:ph type="sldNum" sz="quarter" idx="12"/>
          </p:nvPr>
        </p:nvSpPr>
        <p:spPr/>
        <p:txBody>
          <a:bodyPr/>
          <a:lstStyle/>
          <a:p>
            <a:fld id="{31801A93-45A5-3048-945E-62985659094F}" type="slidenum">
              <a:rPr lang="en-US" smtClean="0"/>
              <a:t>46</a:t>
            </a:fld>
            <a:endParaRPr lang="en-US"/>
          </a:p>
        </p:txBody>
      </p:sp>
    </p:spTree>
    <p:extLst>
      <p:ext uri="{BB962C8B-B14F-4D97-AF65-F5344CB8AC3E}">
        <p14:creationId xmlns:p14="http://schemas.microsoft.com/office/powerpoint/2010/main" val="2757749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mans face&#10;&#10;Description automatically generated">
            <a:extLst>
              <a:ext uri="{FF2B5EF4-FFF2-40B4-BE49-F238E27FC236}">
                <a16:creationId xmlns:a16="http://schemas.microsoft.com/office/drawing/2014/main" id="{BE77529A-8B1F-4B46-B383-EF58C47775EB}"/>
              </a:ext>
            </a:extLst>
          </p:cNvPr>
          <p:cNvPicPr>
            <a:picLocks noGrp="1" noChangeAspect="1"/>
          </p:cNvPicPr>
          <p:nvPr>
            <p:ph idx="1"/>
          </p:nvPr>
        </p:nvPicPr>
        <p:blipFill rotWithShape="1">
          <a:blip r:embed="rId2"/>
          <a:srcRect r="1065" b="-1"/>
          <a:stretch/>
        </p:blipFill>
        <p:spPr>
          <a:xfrm>
            <a:off x="838200" y="754148"/>
            <a:ext cx="10515600" cy="4995575"/>
          </a:xfrm>
          <a:prstGeom prst="rect">
            <a:avLst/>
          </a:prstGeom>
        </p:spPr>
      </p:pic>
      <p:cxnSp>
        <p:nvCxnSpPr>
          <p:cNvPr id="28" name="Straight Connector 2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B935807-F916-6E15-7E27-4F254927D047}"/>
              </a:ext>
            </a:extLst>
          </p:cNvPr>
          <p:cNvSpPr>
            <a:spLocks noGrp="1"/>
          </p:cNvSpPr>
          <p:nvPr>
            <p:ph type="sldNum" sz="quarter" idx="12"/>
          </p:nvPr>
        </p:nvSpPr>
        <p:spPr/>
        <p:txBody>
          <a:bodyPr/>
          <a:lstStyle/>
          <a:p>
            <a:fld id="{31801A93-45A5-3048-945E-62985659094F}" type="slidenum">
              <a:rPr lang="en-US" smtClean="0"/>
              <a:t>47</a:t>
            </a:fld>
            <a:endParaRPr lang="en-US"/>
          </a:p>
        </p:txBody>
      </p:sp>
    </p:spTree>
    <p:extLst>
      <p:ext uri="{BB962C8B-B14F-4D97-AF65-F5344CB8AC3E}">
        <p14:creationId xmlns:p14="http://schemas.microsoft.com/office/powerpoint/2010/main" val="1493983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vert="horz" lIns="91440" tIns="45720" rIns="91440" bIns="45720" rtlCol="0" anchor="ctr">
            <a:normAutofit/>
          </a:bodyPr>
          <a:lstStyle/>
          <a:p>
            <a:r>
              <a:rPr lang="en-US" sz="2500" dirty="0"/>
              <a:t>Protest Makes A Civil Rights Revolution 1960-1967</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90719" y="2330505"/>
            <a:ext cx="4559425" cy="3979585"/>
          </a:xfrm>
        </p:spPr>
        <p:txBody>
          <a:bodyPr vert="horz" lIns="91440" tIns="45720" rIns="91440" bIns="45720" rtlCol="0" anchor="ctr">
            <a:normAutofit/>
          </a:bodyPr>
          <a:lstStyle/>
          <a:p>
            <a:r>
              <a:rPr lang="en-US" sz="1900"/>
              <a:t>Jeff Donaldson, “Aunt Jemima &amp; The Pillsbury Doughboy,” 1963 is a </a:t>
            </a:r>
            <a:r>
              <a:rPr lang="en-US" sz="1900" b="1"/>
              <a:t>double protest work of art</a:t>
            </a:r>
            <a:r>
              <a:rPr lang="en-US" sz="1900"/>
              <a:t>. The figures, a black woman and a police officer, speak to police brutality (key during the Civil Rights movement and beyond) and, because </a:t>
            </a:r>
            <a:r>
              <a:rPr lang="en-US" sz="1900" i="1"/>
              <a:t>Jemima &amp; Doughboy are known American icons, is a larger critique on American history. </a:t>
            </a:r>
          </a:p>
          <a:p>
            <a:r>
              <a:rPr lang="en-US" sz="1900"/>
              <a:t>The </a:t>
            </a:r>
            <a:r>
              <a:rPr lang="en-US" sz="1900" u="sng"/>
              <a:t>Civil Rights Movement </a:t>
            </a:r>
            <a:r>
              <a:rPr lang="en-US" sz="1900"/>
              <a:t>is a high water mark for the New Negro disposition. The </a:t>
            </a:r>
            <a:r>
              <a:rPr lang="en-US" sz="1900" b="1"/>
              <a:t>Negro fights back in protest</a:t>
            </a:r>
            <a:r>
              <a:rPr lang="en-US" sz="1900"/>
              <a:t>, through legal means in </a:t>
            </a:r>
            <a:r>
              <a:rPr lang="en-US" sz="1900" i="1"/>
              <a:t>artistic representation</a:t>
            </a:r>
            <a:r>
              <a:rPr lang="en-US" sz="1900"/>
              <a:t>. </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building, table, sitting, dog&#10;&#10;Description automatically generated">
            <a:extLst>
              <a:ext uri="{FF2B5EF4-FFF2-40B4-BE49-F238E27FC236}">
                <a16:creationId xmlns:a16="http://schemas.microsoft.com/office/drawing/2014/main" id="{0ABEABBB-8AD7-4854-9AE5-DE81D6C5E0E7}"/>
              </a:ext>
            </a:extLst>
          </p:cNvPr>
          <p:cNvPicPr>
            <a:picLocks noGrp="1" noChangeAspect="1"/>
          </p:cNvPicPr>
          <p:nvPr>
            <p:ph sz="half" idx="2"/>
          </p:nvPr>
        </p:nvPicPr>
        <p:blipFill rotWithShape="1">
          <a:blip r:embed="rId2"/>
          <a:srcRect r="-2" b="8311"/>
          <a:stretch/>
        </p:blipFill>
        <p:spPr>
          <a:xfrm>
            <a:off x="5977788" y="799352"/>
            <a:ext cx="5425410" cy="5259296"/>
          </a:xfrm>
          <a:prstGeom prst="rect">
            <a:avLst/>
          </a:prstGeom>
        </p:spPr>
      </p:pic>
      <p:sp>
        <p:nvSpPr>
          <p:cNvPr id="5" name="Slide Number Placeholder 4">
            <a:extLst>
              <a:ext uri="{FF2B5EF4-FFF2-40B4-BE49-F238E27FC236}">
                <a16:creationId xmlns:a16="http://schemas.microsoft.com/office/drawing/2014/main" id="{35087B93-6A78-C2D7-977F-6707BD23E464}"/>
              </a:ext>
            </a:extLst>
          </p:cNvPr>
          <p:cNvSpPr>
            <a:spLocks noGrp="1"/>
          </p:cNvSpPr>
          <p:nvPr>
            <p:ph type="sldNum" sz="quarter" idx="12"/>
          </p:nvPr>
        </p:nvSpPr>
        <p:spPr/>
        <p:txBody>
          <a:bodyPr/>
          <a:lstStyle/>
          <a:p>
            <a:fld id="{31801A93-45A5-3048-945E-62985659094F}" type="slidenum">
              <a:rPr lang="en-US" smtClean="0"/>
              <a:t>48</a:t>
            </a:fld>
            <a:endParaRPr lang="en-US"/>
          </a:p>
        </p:txBody>
      </p:sp>
    </p:spTree>
    <p:extLst>
      <p:ext uri="{BB962C8B-B14F-4D97-AF65-F5344CB8AC3E}">
        <p14:creationId xmlns:p14="http://schemas.microsoft.com/office/powerpoint/2010/main" val="992177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vert="horz" lIns="91440" tIns="45720" rIns="91440" bIns="45720" rtlCol="0" anchor="ctr">
            <a:normAutofit/>
          </a:bodyPr>
          <a:lstStyle/>
          <a:p>
            <a:pPr algn="ctr"/>
            <a:r>
              <a:rPr lang="en-US" sz="4000" dirty="0"/>
              <a:t>Black Power </a:t>
            </a:r>
            <a:br>
              <a:rPr lang="en-US" sz="4000" dirty="0"/>
            </a:br>
            <a:r>
              <a:rPr lang="en-US" sz="4000" dirty="0"/>
              <a:t>1966-1980 </a:t>
            </a:r>
          </a:p>
        </p:txBody>
      </p:sp>
      <p:sp>
        <p:nvSpPr>
          <p:cNvPr id="3" name="Content Placeholder 2"/>
          <p:cNvSpPr>
            <a:spLocks noGrp="1"/>
          </p:cNvSpPr>
          <p:nvPr>
            <p:ph sz="half" idx="1"/>
          </p:nvPr>
        </p:nvSpPr>
        <p:spPr>
          <a:xfrm>
            <a:off x="761802" y="2743200"/>
            <a:ext cx="4646905" cy="3613149"/>
          </a:xfrm>
        </p:spPr>
        <p:txBody>
          <a:bodyPr vert="horz" lIns="91440" tIns="45720" rIns="91440" bIns="45720" rtlCol="0" anchor="ctr">
            <a:normAutofit/>
          </a:bodyPr>
          <a:lstStyle/>
          <a:p>
            <a:r>
              <a:rPr lang="en-US" sz="1700" u="sng" dirty="0"/>
              <a:t>Jeff Donaldson’s, “Wives of Shango,” 1968</a:t>
            </a:r>
            <a:r>
              <a:rPr lang="en-US" sz="1700" dirty="0"/>
              <a:t> and </a:t>
            </a:r>
            <a:r>
              <a:rPr lang="en-US" sz="1700" u="sng" dirty="0"/>
              <a:t>Carroll Parrot Blue’s “Angela Davis in Los Angeles,” 1972 </a:t>
            </a:r>
            <a:r>
              <a:rPr lang="en-US" sz="1700" dirty="0"/>
              <a:t>represents the often </a:t>
            </a:r>
            <a:r>
              <a:rPr lang="en-US" sz="1700" i="1" dirty="0"/>
              <a:t>ignored reality of Black women leadership </a:t>
            </a:r>
            <a:r>
              <a:rPr lang="en-US" sz="1700" dirty="0"/>
              <a:t>in the most dynamic movement of black politics since the New Negro movement, </a:t>
            </a:r>
            <a:r>
              <a:rPr lang="en-US" sz="1700" b="1" dirty="0"/>
              <a:t>Black Power</a:t>
            </a:r>
            <a:r>
              <a:rPr lang="en-US" sz="1700" dirty="0"/>
              <a:t>.</a:t>
            </a:r>
          </a:p>
          <a:p>
            <a:r>
              <a:rPr lang="en-US" sz="1700" dirty="0"/>
              <a:t> Both portraits represent </a:t>
            </a:r>
            <a:r>
              <a:rPr lang="en-US" sz="1700" b="1" u="sng" dirty="0"/>
              <a:t>the emergence of a new consciousness consequentially more politically urgent </a:t>
            </a:r>
            <a:r>
              <a:rPr lang="en-US" sz="1700" dirty="0"/>
              <a:t>(“We want what’s ours, now.”) African (style of dress, hair, etc.) and still American though redefined by </a:t>
            </a:r>
            <a:r>
              <a:rPr lang="en-US" sz="1700" i="1" dirty="0"/>
              <a:t>self-definition and determination aka Blackness. </a:t>
            </a:r>
          </a:p>
          <a:p>
            <a:r>
              <a:rPr lang="en-US" sz="1700" b="1" dirty="0"/>
              <a:t>Black Power is the New Negro intensified and self-defined.</a:t>
            </a:r>
          </a:p>
        </p:txBody>
      </p:sp>
      <p:pic>
        <p:nvPicPr>
          <p:cNvPr id="6" name="Content Placeholder 5" descr="A picture containing pizza, food, covered, many&#10;&#10;Description automatically generated">
            <a:extLst>
              <a:ext uri="{FF2B5EF4-FFF2-40B4-BE49-F238E27FC236}">
                <a16:creationId xmlns:a16="http://schemas.microsoft.com/office/drawing/2014/main" id="{FD67B805-1172-4D8A-8D60-53B0F061F7FC}"/>
              </a:ext>
            </a:extLst>
          </p:cNvPr>
          <p:cNvPicPr>
            <a:picLocks noGrp="1" noChangeAspect="1"/>
          </p:cNvPicPr>
          <p:nvPr>
            <p:ph sz="half" idx="2"/>
          </p:nvPr>
        </p:nvPicPr>
        <p:blipFill rotWithShape="1">
          <a:blip r:embed="rId2"/>
          <a:srcRect t="6470" b="12713"/>
          <a:stretch/>
        </p:blipFill>
        <p:spPr>
          <a:xfrm>
            <a:off x="6096000" y="1"/>
            <a:ext cx="6102825" cy="6858000"/>
          </a:xfrm>
          <a:prstGeom prst="rect">
            <a:avLst/>
          </a:prstGeom>
        </p:spPr>
      </p:pic>
      <p:sp>
        <p:nvSpPr>
          <p:cNvPr id="5" name="Slide Number Placeholder 4">
            <a:extLst>
              <a:ext uri="{FF2B5EF4-FFF2-40B4-BE49-F238E27FC236}">
                <a16:creationId xmlns:a16="http://schemas.microsoft.com/office/drawing/2014/main" id="{EF4D12B7-9290-95B9-0BD8-EDA39110C925}"/>
              </a:ext>
            </a:extLst>
          </p:cNvPr>
          <p:cNvSpPr>
            <a:spLocks noGrp="1"/>
          </p:cNvSpPr>
          <p:nvPr>
            <p:ph type="sldNum" sz="quarter" idx="12"/>
          </p:nvPr>
        </p:nvSpPr>
        <p:spPr/>
        <p:txBody>
          <a:bodyPr/>
          <a:lstStyle/>
          <a:p>
            <a:fld id="{31801A93-45A5-3048-945E-62985659094F}" type="slidenum">
              <a:rPr lang="en-US" smtClean="0"/>
              <a:t>49</a:t>
            </a:fld>
            <a:endParaRPr lang="en-US"/>
          </a:p>
        </p:txBody>
      </p:sp>
    </p:spTree>
    <p:extLst>
      <p:ext uri="{BB962C8B-B14F-4D97-AF65-F5344CB8AC3E}">
        <p14:creationId xmlns:p14="http://schemas.microsoft.com/office/powerpoint/2010/main" val="4264711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xfrm>
            <a:off x="838200" y="699661"/>
            <a:ext cx="10515600" cy="1325563"/>
          </a:xfrm>
          <a:solidFill>
            <a:schemeClr val="accent5">
              <a:lumMod val="20000"/>
              <a:lumOff val="80000"/>
            </a:schemeClr>
          </a:solidFill>
        </p:spPr>
        <p:txBody>
          <a:bodyPr/>
          <a:lstStyle/>
          <a:p>
            <a:pPr algn="ctr"/>
            <a:r>
              <a:rPr lang="en-US" b="1" dirty="0">
                <a:solidFill>
                  <a:srgbClr val="7030A0"/>
                </a:solidFill>
              </a:rPr>
              <a:t>We Are The Dreams of Our Ancestors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2164942"/>
            <a:ext cx="10515600" cy="1325563"/>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rPr>
              <a:t>What Were Those Dreams?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630223"/>
            <a:ext cx="10515600" cy="1325563"/>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rPr>
              <a:t>How Did They Bring Them To Fruition?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5095504"/>
            <a:ext cx="10515600" cy="1325563"/>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What Are Our Dreams?</a:t>
            </a:r>
          </a:p>
        </p:txBody>
      </p:sp>
      <p:sp>
        <p:nvSpPr>
          <p:cNvPr id="7" name="Slide Number Placeholder 6">
            <a:extLst>
              <a:ext uri="{FF2B5EF4-FFF2-40B4-BE49-F238E27FC236}">
                <a16:creationId xmlns:a16="http://schemas.microsoft.com/office/drawing/2014/main" id="{BF139A4C-58F1-174B-4F47-AA11F80861DE}"/>
              </a:ext>
            </a:extLst>
          </p:cNvPr>
          <p:cNvSpPr>
            <a:spLocks noGrp="1"/>
          </p:cNvSpPr>
          <p:nvPr>
            <p:ph type="sldNum" sz="quarter" idx="12"/>
          </p:nvPr>
        </p:nvSpPr>
        <p:spPr/>
        <p:txBody>
          <a:bodyPr/>
          <a:lstStyle/>
          <a:p>
            <a:fld id="{31801A93-45A5-3048-945E-62985659094F}" type="slidenum">
              <a:rPr lang="en-US" smtClean="0"/>
              <a:t>5</a:t>
            </a:fld>
            <a:endParaRPr lang="en-US"/>
          </a:p>
        </p:txBody>
      </p:sp>
    </p:spTree>
    <p:extLst>
      <p:ext uri="{BB962C8B-B14F-4D97-AF65-F5344CB8AC3E}">
        <p14:creationId xmlns:p14="http://schemas.microsoft.com/office/powerpoint/2010/main" val="2610632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xfrm>
            <a:off x="838200" y="1368734"/>
            <a:ext cx="10515600" cy="1325563"/>
          </a:xfrm>
          <a:solidFill>
            <a:schemeClr val="accent5">
              <a:lumMod val="20000"/>
              <a:lumOff val="80000"/>
            </a:schemeClr>
          </a:solidFill>
        </p:spPr>
        <p:txBody>
          <a:bodyPr/>
          <a:lstStyle/>
          <a:p>
            <a:pPr algn="ctr"/>
            <a:r>
              <a:rPr lang="en-US" b="1" dirty="0">
                <a:solidFill>
                  <a:srgbClr val="7030A0"/>
                </a:solidFill>
              </a:rPr>
              <a:t>We Are The Dreams of Our Ancestors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2834015"/>
            <a:ext cx="10515600" cy="1325563"/>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rPr>
              <a:t>What Were Those Dreams?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4299296"/>
            <a:ext cx="10515600" cy="1325563"/>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rPr>
              <a:t>Education Is Freedom </a:t>
            </a:r>
          </a:p>
        </p:txBody>
      </p:sp>
      <p:sp>
        <p:nvSpPr>
          <p:cNvPr id="6" name="Slide Number Placeholder 5">
            <a:extLst>
              <a:ext uri="{FF2B5EF4-FFF2-40B4-BE49-F238E27FC236}">
                <a16:creationId xmlns:a16="http://schemas.microsoft.com/office/drawing/2014/main" id="{A37FB2EA-5C6B-2ABA-9EA5-335EB4822A2A}"/>
              </a:ext>
            </a:extLst>
          </p:cNvPr>
          <p:cNvSpPr>
            <a:spLocks noGrp="1"/>
          </p:cNvSpPr>
          <p:nvPr>
            <p:ph type="sldNum" sz="quarter" idx="12"/>
          </p:nvPr>
        </p:nvSpPr>
        <p:spPr/>
        <p:txBody>
          <a:bodyPr/>
          <a:lstStyle/>
          <a:p>
            <a:fld id="{31801A93-45A5-3048-945E-62985659094F}" type="slidenum">
              <a:rPr lang="en-US" smtClean="0"/>
              <a:t>50</a:t>
            </a:fld>
            <a:endParaRPr lang="en-US"/>
          </a:p>
        </p:txBody>
      </p:sp>
    </p:spTree>
    <p:extLst>
      <p:ext uri="{BB962C8B-B14F-4D97-AF65-F5344CB8AC3E}">
        <p14:creationId xmlns:p14="http://schemas.microsoft.com/office/powerpoint/2010/main" val="3864772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1" name="Rectangle 180">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78">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5" name="Picture 10" descr="Picture 10"/>
          <p:cNvPicPr>
            <a:picLocks noChangeAspect="1"/>
          </p:cNvPicPr>
          <p:nvPr/>
        </p:nvPicPr>
        <p:blipFill>
          <a:blip r:embed="rId2"/>
          <a:stretch>
            <a:fillRect/>
          </a:stretch>
        </p:blipFill>
        <p:spPr>
          <a:xfrm>
            <a:off x="789821" y="675564"/>
            <a:ext cx="3489363" cy="5516967"/>
          </a:xfrm>
          <a:prstGeom prst="rect">
            <a:avLst/>
          </a:prstGeom>
        </p:spPr>
      </p:pic>
      <p:sp>
        <p:nvSpPr>
          <p:cNvPr id="164" name="Text Placeholder 3"/>
          <p:cNvSpPr txBox="1">
            <a:spLocks noGrp="1"/>
          </p:cNvSpPr>
          <p:nvPr>
            <p:ph type="body" idx="1"/>
          </p:nvPr>
        </p:nvSpPr>
        <p:spPr>
          <a:xfrm>
            <a:off x="5734431" y="855956"/>
            <a:ext cx="6074710" cy="6002044"/>
          </a:xfrm>
          <a:prstGeom prst="rect">
            <a:avLst/>
          </a:prstGeom>
        </p:spPr>
        <p:txBody>
          <a:bodyPr vert="horz" lIns="91440" tIns="45720" rIns="91440" bIns="45720" rtlCol="0">
            <a:normAutofit/>
          </a:bodyPr>
          <a:lstStyle/>
          <a:p>
            <a:pPr marL="0" indent="0" algn="ctr">
              <a:spcBef>
                <a:spcPts val="600"/>
              </a:spcBef>
              <a:buNone/>
              <a:defRPr sz="12950" b="1">
                <a:solidFill>
                  <a:srgbClr val="002060"/>
                </a:solidFill>
              </a:defRPr>
            </a:pPr>
            <a:endParaRPr lang="en-US" sz="2000" dirty="0"/>
          </a:p>
          <a:p>
            <a:pPr marL="0" indent="0" algn="ctr">
              <a:spcBef>
                <a:spcPts val="600"/>
              </a:spcBef>
              <a:buNone/>
              <a:defRPr sz="12950" b="1">
                <a:solidFill>
                  <a:srgbClr val="002060"/>
                </a:solidFill>
              </a:defRPr>
            </a:pPr>
            <a:endParaRPr lang="en-US" sz="2000" dirty="0"/>
          </a:p>
          <a:p>
            <a:pPr marL="0" indent="0" algn="ctr">
              <a:spcBef>
                <a:spcPts val="600"/>
              </a:spcBef>
              <a:buNone/>
              <a:defRPr sz="3220" b="1">
                <a:solidFill>
                  <a:srgbClr val="002060"/>
                </a:solidFill>
              </a:defRPr>
            </a:pPr>
            <a:r>
              <a:rPr lang="en-US" sz="2000" dirty="0"/>
              <a:t>“…the movement </a:t>
            </a:r>
            <a:r>
              <a:rPr lang="en-US" sz="2000" u="sng" dirty="0"/>
              <a:t>by ex-slaves </a:t>
            </a:r>
            <a:r>
              <a:rPr lang="en-US" sz="2000" dirty="0"/>
              <a:t>to develop </a:t>
            </a:r>
          </a:p>
          <a:p>
            <a:pPr marL="0" indent="0" algn="ctr">
              <a:spcBef>
                <a:spcPts val="600"/>
              </a:spcBef>
              <a:buNone/>
              <a:defRPr sz="3220" b="1">
                <a:solidFill>
                  <a:srgbClr val="002060"/>
                </a:solidFill>
              </a:defRPr>
            </a:pPr>
            <a:r>
              <a:rPr lang="en-US" sz="2000" dirty="0"/>
              <a:t>an educational system singularly appropriate</a:t>
            </a:r>
          </a:p>
          <a:p>
            <a:pPr marL="0" indent="0" algn="ctr">
              <a:spcBef>
                <a:spcPts val="600"/>
              </a:spcBef>
              <a:buNone/>
              <a:defRPr sz="3220" b="1">
                <a:solidFill>
                  <a:srgbClr val="002060"/>
                </a:solidFill>
              </a:defRPr>
            </a:pPr>
            <a:r>
              <a:rPr lang="en-US" sz="2000" dirty="0"/>
              <a:t> </a:t>
            </a:r>
            <a:r>
              <a:rPr lang="en-US" sz="2000" u="sng" dirty="0"/>
              <a:t>to defend and extend their emancipation</a:t>
            </a:r>
            <a:r>
              <a:rPr lang="en-US" sz="2000" dirty="0"/>
              <a:t>.</a:t>
            </a:r>
          </a:p>
          <a:p>
            <a:pPr marL="0" indent="0" algn="ctr">
              <a:spcBef>
                <a:spcPts val="600"/>
              </a:spcBef>
              <a:buNone/>
              <a:defRPr sz="3220" b="1">
                <a:solidFill>
                  <a:srgbClr val="002060"/>
                </a:solidFill>
              </a:defRPr>
            </a:pPr>
            <a:r>
              <a:rPr lang="en-US" sz="2000" dirty="0"/>
              <a:t> Within this movement the basic form, </a:t>
            </a:r>
          </a:p>
          <a:p>
            <a:pPr marL="0" indent="0" algn="ctr">
              <a:spcBef>
                <a:spcPts val="600"/>
              </a:spcBef>
              <a:buNone/>
              <a:defRPr sz="3220" b="1">
                <a:solidFill>
                  <a:srgbClr val="002060"/>
                </a:solidFill>
              </a:defRPr>
            </a:pPr>
            <a:r>
              <a:rPr lang="en-US" sz="2000" dirty="0"/>
              <a:t>philosophy, and subject matter of black education</a:t>
            </a:r>
          </a:p>
          <a:p>
            <a:pPr marL="0" indent="0" algn="ctr">
              <a:spcBef>
                <a:spcPts val="600"/>
              </a:spcBef>
              <a:buNone/>
              <a:defRPr sz="3220" b="1">
                <a:solidFill>
                  <a:srgbClr val="002060"/>
                </a:solidFill>
              </a:defRPr>
            </a:pPr>
            <a:r>
              <a:rPr lang="en-US" sz="2000" dirty="0"/>
              <a:t> </a:t>
            </a:r>
            <a:r>
              <a:rPr lang="en-US" sz="2000" u="sng" dirty="0"/>
              <a:t>reflected the ex-slaves’ intent to </a:t>
            </a:r>
            <a:r>
              <a:rPr lang="en-US" sz="2000" u="sng" dirty="0">
                <a:highlight>
                  <a:srgbClr val="FFFF00"/>
                </a:highlight>
              </a:rPr>
              <a:t>restructure </a:t>
            </a:r>
            <a:r>
              <a:rPr lang="en-US" sz="2000" u="sng" dirty="0"/>
              <a:t>and control their lives</a:t>
            </a:r>
            <a:r>
              <a:rPr lang="en-US" sz="2000" dirty="0"/>
              <a:t>.”</a:t>
            </a:r>
          </a:p>
          <a:p>
            <a:pPr marL="0" indent="-228600">
              <a:spcBef>
                <a:spcPts val="1550"/>
              </a:spcBef>
              <a:defRPr sz="5600"/>
            </a:pPr>
            <a:endParaRPr lang="en-US" sz="1600" dirty="0"/>
          </a:p>
          <a:p>
            <a:pPr marL="0" indent="-228600">
              <a:spcBef>
                <a:spcPts val="1550"/>
              </a:spcBef>
              <a:defRPr sz="1400"/>
            </a:pPr>
            <a:r>
              <a:rPr lang="en-US" sz="1600" dirty="0"/>
              <a:t>Anderson, James D.. The Education of Blacks in the South, 1860-1935 (p. 3). The University of North Carolina Press. </a:t>
            </a:r>
          </a:p>
        </p:txBody>
      </p:sp>
      <p:pic>
        <p:nvPicPr>
          <p:cNvPr id="161" name="Picture 1" descr="Picture 1"/>
          <p:cNvPicPr>
            <a:picLocks noChangeAspect="1"/>
          </p:cNvPicPr>
          <p:nvPr/>
        </p:nvPicPr>
        <p:blipFill>
          <a:blip r:embed="rId3"/>
          <a:stretch>
            <a:fillRect/>
          </a:stretch>
        </p:blipFill>
        <p:spPr>
          <a:xfrm>
            <a:off x="554508"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BEF0AC25-C7D8-A51F-9BE7-E1FD86619B7D}"/>
              </a:ext>
            </a:extLst>
          </p:cNvPr>
          <p:cNvSpPr>
            <a:spLocks noGrp="1"/>
          </p:cNvSpPr>
          <p:nvPr>
            <p:ph type="sldNum" sz="quarter" idx="2"/>
          </p:nvPr>
        </p:nvSpPr>
        <p:spPr/>
        <p:txBody>
          <a:bodyPr/>
          <a:lstStyle/>
          <a:p>
            <a:fld id="{86CB4B4D-7CA3-9044-876B-883B54F8677D}" type="slidenum">
              <a:rPr lang="en-US" smtClean="0"/>
              <a:t>51</a:t>
            </a:fld>
            <a:endParaRPr lang="en-US"/>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This.</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Is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The Hour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Chaos</a:t>
            </a:r>
          </a:p>
        </p:txBody>
      </p:sp>
      <p:sp>
        <p:nvSpPr>
          <p:cNvPr id="7" name="Slide Number Placeholder 6">
            <a:extLst>
              <a:ext uri="{FF2B5EF4-FFF2-40B4-BE49-F238E27FC236}">
                <a16:creationId xmlns:a16="http://schemas.microsoft.com/office/drawing/2014/main" id="{13BA389E-346A-6993-D37C-41F61543C1C4}"/>
              </a:ext>
            </a:extLst>
          </p:cNvPr>
          <p:cNvSpPr>
            <a:spLocks noGrp="1"/>
          </p:cNvSpPr>
          <p:nvPr>
            <p:ph type="sldNum" sz="quarter" idx="12"/>
          </p:nvPr>
        </p:nvSpPr>
        <p:spPr/>
        <p:txBody>
          <a:bodyPr/>
          <a:lstStyle/>
          <a:p>
            <a:fld id="{31801A93-45A5-3048-945E-62985659094F}" type="slidenum">
              <a:rPr lang="en-US" smtClean="0"/>
              <a:t>52</a:t>
            </a:fld>
            <a:endParaRPr lang="en-US"/>
          </a:p>
        </p:txBody>
      </p:sp>
    </p:spTree>
    <p:extLst>
      <p:ext uri="{BB962C8B-B14F-4D97-AF65-F5344CB8AC3E}">
        <p14:creationId xmlns:p14="http://schemas.microsoft.com/office/powerpoint/2010/main" val="1052809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CONFLICT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CHANGE/ FRUITION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rPr>
              <a:t>BACKLASH</a:t>
            </a:r>
            <a:r>
              <a:rPr lang="en-US" sz="3600" b="1" dirty="0">
                <a:solidFill>
                  <a:schemeClr val="bg1">
                    <a:lumMod val="85000"/>
                  </a:schemeClr>
                </a:solidFill>
              </a:rPr>
              <a:t>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REPEAT </a:t>
            </a:r>
          </a:p>
        </p:txBody>
      </p:sp>
      <p:sp>
        <p:nvSpPr>
          <p:cNvPr id="7" name="Slide Number Placeholder 6">
            <a:extLst>
              <a:ext uri="{FF2B5EF4-FFF2-40B4-BE49-F238E27FC236}">
                <a16:creationId xmlns:a16="http://schemas.microsoft.com/office/drawing/2014/main" id="{0EE15431-53D0-D958-24F6-AE52A5531455}"/>
              </a:ext>
            </a:extLst>
          </p:cNvPr>
          <p:cNvSpPr>
            <a:spLocks noGrp="1"/>
          </p:cNvSpPr>
          <p:nvPr>
            <p:ph type="sldNum" sz="quarter" idx="12"/>
          </p:nvPr>
        </p:nvSpPr>
        <p:spPr/>
        <p:txBody>
          <a:bodyPr/>
          <a:lstStyle/>
          <a:p>
            <a:fld id="{31801A93-45A5-3048-945E-62985659094F}" type="slidenum">
              <a:rPr lang="en-US" smtClean="0"/>
              <a:t>53</a:t>
            </a:fld>
            <a:endParaRPr lang="en-US"/>
          </a:p>
        </p:txBody>
      </p:sp>
    </p:spTree>
    <p:extLst>
      <p:ext uri="{BB962C8B-B14F-4D97-AF65-F5344CB8AC3E}">
        <p14:creationId xmlns:p14="http://schemas.microsoft.com/office/powerpoint/2010/main" val="682702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Externalized Ideas Made Into Objects &amp; Internalized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Create Social Realities Through Habitual Use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That We Forget* Were Ideas &amp; Accept As Reality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Imagination Creates &amp; Destroys Slavery </a:t>
            </a:r>
          </a:p>
        </p:txBody>
      </p:sp>
      <p:sp>
        <p:nvSpPr>
          <p:cNvPr id="7" name="Slide Number Placeholder 6">
            <a:extLst>
              <a:ext uri="{FF2B5EF4-FFF2-40B4-BE49-F238E27FC236}">
                <a16:creationId xmlns:a16="http://schemas.microsoft.com/office/drawing/2014/main" id="{3086EA39-379C-2E35-FC24-340FFC0C51DF}"/>
              </a:ext>
            </a:extLst>
          </p:cNvPr>
          <p:cNvSpPr>
            <a:spLocks noGrp="1"/>
          </p:cNvSpPr>
          <p:nvPr>
            <p:ph type="sldNum" sz="quarter" idx="12"/>
          </p:nvPr>
        </p:nvSpPr>
        <p:spPr/>
        <p:txBody>
          <a:bodyPr/>
          <a:lstStyle/>
          <a:p>
            <a:fld id="{31801A93-45A5-3048-945E-62985659094F}" type="slidenum">
              <a:rPr lang="en-US" smtClean="0"/>
              <a:t>54</a:t>
            </a:fld>
            <a:endParaRPr lang="en-US"/>
          </a:p>
        </p:txBody>
      </p:sp>
    </p:spTree>
    <p:extLst>
      <p:ext uri="{BB962C8B-B14F-4D97-AF65-F5344CB8AC3E}">
        <p14:creationId xmlns:p14="http://schemas.microsoft.com/office/powerpoint/2010/main" val="631058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7" name="Rectangle 17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itle 7"/>
          <p:cNvSpPr txBox="1">
            <a:spLocks noGrp="1"/>
          </p:cNvSpPr>
          <p:nvPr>
            <p:ph type="title"/>
          </p:nvPr>
        </p:nvSpPr>
        <p:spPr>
          <a:xfrm>
            <a:off x="7320466" y="609600"/>
            <a:ext cx="4140014" cy="1330839"/>
          </a:xfrm>
          <a:prstGeom prst="rect">
            <a:avLst/>
          </a:prstGeom>
        </p:spPr>
        <p:txBody>
          <a:bodyPr vert="horz" lIns="91440" tIns="45720" rIns="91440" bIns="45720" rtlCol="0" anchor="ctr">
            <a:normAutofit/>
          </a:bodyPr>
          <a:lstStyle/>
          <a:p>
            <a:pPr algn="ctr">
              <a:defRPr>
                <a:solidFill>
                  <a:srgbClr val="FF6600"/>
                </a:solidFill>
              </a:defRPr>
            </a:pPr>
            <a:r>
              <a:rPr lang="en-US" dirty="0"/>
              <a:t>Context for Anderson’s Work</a:t>
            </a:r>
          </a:p>
        </p:txBody>
      </p:sp>
      <p:pic>
        <p:nvPicPr>
          <p:cNvPr id="172" name="Picture Placeholder 11" descr="Picture Placeholder 11"/>
          <p:cNvPicPr>
            <a:picLocks noGrp="1" noChangeAspect="1"/>
          </p:cNvPicPr>
          <p:nvPr>
            <p:ph type="pic" idx="13"/>
          </p:nvPr>
        </p:nvPicPr>
        <p:blipFill rotWithShape="1">
          <a:blip r:embed="rId2"/>
          <a:srcRect t="982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71" name="Text Placeholder 3"/>
          <p:cNvSpPr txBox="1">
            <a:spLocks noGrp="1"/>
          </p:cNvSpPr>
          <p:nvPr>
            <p:ph type="body" sz="half" idx="1"/>
          </p:nvPr>
        </p:nvSpPr>
        <p:spPr>
          <a:xfrm>
            <a:off x="7320465" y="1672683"/>
            <a:ext cx="4140013" cy="4740623"/>
          </a:xfrm>
          <a:prstGeom prst="rect">
            <a:avLst/>
          </a:prstGeom>
        </p:spPr>
        <p:txBody>
          <a:bodyPr vert="horz" lIns="91440" tIns="45720" rIns="91440" bIns="45720" rtlCol="0">
            <a:normAutofit fontScale="92500" lnSpcReduction="10000"/>
          </a:bodyPr>
          <a:lstStyle/>
          <a:p>
            <a:pPr marL="0" indent="-228600">
              <a:spcBef>
                <a:spcPts val="2000"/>
              </a:spcBef>
              <a:defRPr sz="3458"/>
            </a:pPr>
            <a:endParaRPr lang="en-US" sz="2000" dirty="0"/>
          </a:p>
          <a:p>
            <a:pPr marL="254254" indent="-228600">
              <a:spcBef>
                <a:spcPts val="2000"/>
              </a:spcBef>
              <a:defRPr sz="3458" b="1"/>
            </a:pPr>
            <a:r>
              <a:rPr lang="en-US" sz="2000" dirty="0"/>
              <a:t>History exists in two frames </a:t>
            </a:r>
            <a:r>
              <a:rPr lang="en-US" sz="2000" b="0" dirty="0"/>
              <a:t>(past/present) </a:t>
            </a:r>
            <a:r>
              <a:rPr lang="en-US" sz="2000" u="sng" dirty="0"/>
              <a:t>BUT</a:t>
            </a:r>
            <a:r>
              <a:rPr lang="en-US" sz="2000" b="0" dirty="0"/>
              <a:t> unexamined details have the power to create a new historical narrative. </a:t>
            </a:r>
          </a:p>
          <a:p>
            <a:pPr marL="254254" indent="-228600">
              <a:spcBef>
                <a:spcPts val="2000"/>
              </a:spcBef>
              <a:defRPr sz="3458" b="1"/>
            </a:pPr>
            <a:r>
              <a:rPr lang="en-US" sz="2000" dirty="0"/>
              <a:t>Dr. Anderson’s work reveals new details </a:t>
            </a:r>
            <a:r>
              <a:rPr lang="en-US" sz="2000" b="0" dirty="0"/>
              <a:t>and recreates the historical narrative about African Americans and education.  </a:t>
            </a:r>
          </a:p>
          <a:p>
            <a:pPr marL="254254" indent="-228600">
              <a:spcBef>
                <a:spcPts val="2000"/>
              </a:spcBef>
              <a:defRPr sz="3458"/>
            </a:pPr>
            <a:r>
              <a:rPr lang="en-US" sz="2000" dirty="0"/>
              <a:t>“Black art is an example of African American “historical agency” which makes </a:t>
            </a:r>
            <a:r>
              <a:rPr lang="en-US" sz="2000" b="1" dirty="0"/>
              <a:t>Black people historical actors</a:t>
            </a:r>
            <a:r>
              <a:rPr lang="en-US" sz="2000" dirty="0"/>
              <a:t>, not passive victims of history.”</a:t>
            </a:r>
          </a:p>
          <a:p>
            <a:pPr marL="254254" indent="-228600">
              <a:spcBef>
                <a:spcPts val="2000"/>
              </a:spcBef>
              <a:defRPr sz="3458">
                <a:ln w="7887">
                  <a:solidFill>
                    <a:srgbClr val="FFFF00"/>
                  </a:solidFill>
                </a:ln>
              </a:defRPr>
            </a:pPr>
            <a:r>
              <a:rPr lang="en-US" sz="1400" dirty="0"/>
              <a:t>Nell Irving Painter (2006), </a:t>
            </a:r>
            <a:r>
              <a:rPr lang="en-US" sz="1400" u="sng" dirty="0"/>
              <a:t>Creating Black Americans </a:t>
            </a:r>
          </a:p>
        </p:txBody>
      </p:sp>
      <p:pic>
        <p:nvPicPr>
          <p:cNvPr id="168" name="Picture 1" descr="Picture 1"/>
          <p:cNvPicPr>
            <a:picLocks noChangeAspect="1"/>
          </p:cNvPicPr>
          <p:nvPr/>
        </p:nvPicPr>
        <p:blipFill>
          <a:blip r:embed="rId3"/>
          <a:stretch>
            <a:fillRect/>
          </a:stretch>
        </p:blipFill>
        <p:spPr>
          <a:xfrm>
            <a:off x="554508"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7A58F832-5256-81C3-0953-5B781C32BCD5}"/>
              </a:ext>
            </a:extLst>
          </p:cNvPr>
          <p:cNvSpPr>
            <a:spLocks noGrp="1"/>
          </p:cNvSpPr>
          <p:nvPr>
            <p:ph type="sldNum" sz="quarter" idx="2"/>
          </p:nvPr>
        </p:nvSpPr>
        <p:spPr/>
        <p:txBody>
          <a:bodyPr/>
          <a:lstStyle/>
          <a:p>
            <a:fld id="{86CB4B4D-7CA3-9044-876B-883B54F8677D}" type="slidenum">
              <a:rPr lang="en-US" smtClean="0"/>
              <a:t>55</a:t>
            </a:fld>
            <a:endParaRPr lang="en-US"/>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8" name="Rectangle 23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reeform: Shape 23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32" name="Title 7"/>
          <p:cNvSpPr txBox="1">
            <a:spLocks noGrp="1"/>
          </p:cNvSpPr>
          <p:nvPr>
            <p:ph type="title"/>
          </p:nvPr>
        </p:nvSpPr>
        <p:spPr>
          <a:xfrm>
            <a:off x="841246" y="673770"/>
            <a:ext cx="3644489" cy="2414488"/>
          </a:xfrm>
          <a:prstGeom prst="rect">
            <a:avLst/>
          </a:prstGeom>
        </p:spPr>
        <p:txBody>
          <a:bodyPr vert="horz" lIns="91440" tIns="45720" rIns="91440" bIns="45720" rtlCol="0" anchor="t">
            <a:normAutofit/>
          </a:bodyPr>
          <a:lstStyle>
            <a:lvl1pPr>
              <a:defRPr>
                <a:solidFill>
                  <a:srgbClr val="FF6600"/>
                </a:solidFill>
              </a:defRPr>
            </a:lvl1pPr>
          </a:lstStyle>
          <a:p>
            <a:r>
              <a:rPr lang="en-US" sz="5400" dirty="0">
                <a:solidFill>
                  <a:srgbClr val="FFFFFF"/>
                </a:solidFill>
              </a:rPr>
              <a:t>A</a:t>
            </a:r>
            <a:r>
              <a:rPr lang="en-US" sz="5400" kern="1200" dirty="0">
                <a:solidFill>
                  <a:srgbClr val="FFFFFF"/>
                </a:solidFill>
                <a:latin typeface="+mj-lt"/>
                <a:ea typeface="+mj-ea"/>
                <a:cs typeface="+mj-cs"/>
              </a:rPr>
              <a:t> Repeat of History?</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 </a:t>
            </a:r>
          </a:p>
        </p:txBody>
      </p:sp>
      <p:sp>
        <p:nvSpPr>
          <p:cNvPr id="233" name="Text Placeholder 3"/>
          <p:cNvSpPr txBox="1">
            <a:spLocks noGrp="1"/>
          </p:cNvSpPr>
          <p:nvPr>
            <p:ph type="body" idx="1"/>
          </p:nvPr>
        </p:nvSpPr>
        <p:spPr>
          <a:xfrm>
            <a:off x="6095999" y="177713"/>
            <a:ext cx="5254754" cy="6502574"/>
          </a:xfrm>
          <a:prstGeom prst="rect">
            <a:avLst/>
          </a:prstGeom>
        </p:spPr>
        <p:txBody>
          <a:bodyPr vert="horz" lIns="91440" tIns="45720" rIns="91440" bIns="45720" rtlCol="0">
            <a:normAutofit/>
          </a:bodyPr>
          <a:lstStyle/>
          <a:p>
            <a:pPr>
              <a:spcBef>
                <a:spcPts val="900"/>
              </a:spcBef>
              <a:defRPr sz="4600" b="1">
                <a:solidFill>
                  <a:srgbClr val="002060"/>
                </a:solidFill>
              </a:defRPr>
            </a:pPr>
            <a:r>
              <a:rPr lang="en-US" sz="2200" dirty="0"/>
              <a:t>Seemingly intractable problems, especially in Education for African Americans? When wasn’t there an Achievement Gap? </a:t>
            </a:r>
          </a:p>
          <a:p>
            <a:pPr>
              <a:spcBef>
                <a:spcPts val="900"/>
              </a:spcBef>
              <a:defRPr sz="4600" b="1">
                <a:solidFill>
                  <a:srgbClr val="002060"/>
                </a:solidFill>
              </a:defRPr>
            </a:pPr>
            <a:endParaRPr lang="en-US" sz="2200" dirty="0"/>
          </a:p>
          <a:p>
            <a:pPr>
              <a:spcBef>
                <a:spcPts val="900"/>
              </a:spcBef>
              <a:defRPr sz="4600" b="1">
                <a:solidFill>
                  <a:srgbClr val="002060"/>
                </a:solidFill>
              </a:defRPr>
            </a:pPr>
            <a:r>
              <a:rPr lang="en-US" sz="2200" dirty="0"/>
              <a:t>Society creates Policy. Policy creates Systems. Systems never die. </a:t>
            </a:r>
          </a:p>
          <a:p>
            <a:pPr>
              <a:spcBef>
                <a:spcPts val="900"/>
              </a:spcBef>
              <a:defRPr sz="4600" b="1">
                <a:solidFill>
                  <a:srgbClr val="002060"/>
                </a:solidFill>
              </a:defRPr>
            </a:pPr>
            <a:endParaRPr lang="en-US" sz="2200" dirty="0"/>
          </a:p>
          <a:p>
            <a:pPr>
              <a:spcBef>
                <a:spcPts val="900"/>
              </a:spcBef>
              <a:defRPr sz="4600" b="1">
                <a:solidFill>
                  <a:srgbClr val="002060"/>
                </a:solidFill>
              </a:defRPr>
            </a:pPr>
            <a:r>
              <a:rPr lang="en-US" sz="2200" dirty="0"/>
              <a:t> The “Gap” is a by product of Society, Policies &amp; Systems, AND</a:t>
            </a:r>
          </a:p>
          <a:p>
            <a:pPr>
              <a:spcBef>
                <a:spcPts val="900"/>
              </a:spcBef>
              <a:defRPr sz="4600" b="1">
                <a:solidFill>
                  <a:srgbClr val="002060"/>
                </a:solidFill>
              </a:defRPr>
            </a:pPr>
            <a:endParaRPr lang="en-US" sz="2200" dirty="0"/>
          </a:p>
          <a:p>
            <a:pPr>
              <a:spcBef>
                <a:spcPts val="900"/>
              </a:spcBef>
              <a:defRPr sz="4600" b="1">
                <a:solidFill>
                  <a:srgbClr val="002060"/>
                </a:solidFill>
              </a:defRPr>
            </a:pPr>
            <a:r>
              <a:rPr lang="en-US" sz="2200" dirty="0"/>
              <a:t>Dr. Anderson’s work reveals an African American cultural and social ethic, effort and experiences that have been lost to the historical record. </a:t>
            </a:r>
          </a:p>
          <a:p>
            <a:pPr>
              <a:spcBef>
                <a:spcPts val="900"/>
              </a:spcBef>
              <a:defRPr sz="4600" b="1">
                <a:solidFill>
                  <a:srgbClr val="002060"/>
                </a:solidFill>
              </a:defRPr>
            </a:pPr>
            <a:endParaRPr lang="en-US" sz="2200" dirty="0"/>
          </a:p>
          <a:p>
            <a:pPr>
              <a:spcBef>
                <a:spcPts val="900"/>
              </a:spcBef>
              <a:defRPr sz="4600" b="1">
                <a:solidFill>
                  <a:srgbClr val="002060"/>
                </a:solidFill>
              </a:defRPr>
            </a:pPr>
            <a:r>
              <a:rPr lang="en-US" sz="2200" dirty="0"/>
              <a:t>Anderson’s Work = TOTAL RECALL </a:t>
            </a:r>
          </a:p>
        </p:txBody>
      </p:sp>
      <p:pic>
        <p:nvPicPr>
          <p:cNvPr id="230"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31"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50E16B6E-5617-E72F-B5D4-23D832A7DC6D}"/>
              </a:ext>
            </a:extLst>
          </p:cNvPr>
          <p:cNvSpPr>
            <a:spLocks noGrp="1"/>
          </p:cNvSpPr>
          <p:nvPr>
            <p:ph type="sldNum" sz="quarter" idx="2"/>
          </p:nvPr>
        </p:nvSpPr>
        <p:spPr/>
        <p:txBody>
          <a:bodyPr/>
          <a:lstStyle/>
          <a:p>
            <a:fld id="{86CB4B4D-7CA3-9044-876B-883B54F8677D}" type="slidenum">
              <a:rPr lang="en-US" smtClean="0"/>
              <a:t>56</a:t>
            </a:fld>
            <a:endParaRPr lang="en-US"/>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1" name="Rectangle 25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itle 7"/>
          <p:cNvSpPr txBox="1">
            <a:spLocks noGrp="1"/>
          </p:cNvSpPr>
          <p:nvPr>
            <p:ph type="title"/>
          </p:nvPr>
        </p:nvSpPr>
        <p:spPr>
          <a:xfrm>
            <a:off x="838200" y="130950"/>
            <a:ext cx="5251316" cy="861510"/>
          </a:xfrm>
          <a:prstGeom prst="rect">
            <a:avLst/>
          </a:prstGeom>
        </p:spPr>
        <p:txBody>
          <a:bodyPr vert="horz" lIns="91440" tIns="45720" rIns="91440" bIns="45720" rtlCol="0" anchor="ctr">
            <a:normAutofit/>
          </a:bodyPr>
          <a:lstStyle/>
          <a:p>
            <a:pPr>
              <a:defRPr>
                <a:solidFill>
                  <a:srgbClr val="FF6600"/>
                </a:solidFill>
              </a:defRPr>
            </a:pPr>
            <a:r>
              <a:rPr lang="en-US" dirty="0"/>
              <a:t>In a Nutshell…</a:t>
            </a:r>
          </a:p>
        </p:txBody>
      </p:sp>
      <p:sp>
        <p:nvSpPr>
          <p:cNvPr id="239" name="Text Placeholder 3"/>
          <p:cNvSpPr txBox="1">
            <a:spLocks noGrp="1"/>
          </p:cNvSpPr>
          <p:nvPr>
            <p:ph type="body" idx="1"/>
          </p:nvPr>
        </p:nvSpPr>
        <p:spPr>
          <a:xfrm>
            <a:off x="263382" y="1123410"/>
            <a:ext cx="5962785" cy="5478112"/>
          </a:xfrm>
          <a:prstGeom prst="rect">
            <a:avLst/>
          </a:prstGeom>
        </p:spPr>
        <p:txBody>
          <a:bodyPr vert="horz" lIns="91440" tIns="45720" rIns="91440" bIns="45720" rtlCol="0">
            <a:normAutofit lnSpcReduction="10000"/>
          </a:bodyPr>
          <a:lstStyle/>
          <a:p>
            <a:pPr>
              <a:spcBef>
                <a:spcPts val="900"/>
              </a:spcBef>
              <a:defRPr sz="4600" b="1">
                <a:solidFill>
                  <a:srgbClr val="002060"/>
                </a:solidFill>
              </a:defRPr>
            </a:pPr>
            <a:r>
              <a:rPr lang="en-US" sz="2000" dirty="0"/>
              <a:t>Conventional wisdom </a:t>
            </a:r>
            <a:r>
              <a:rPr lang="en-US" sz="2000" b="0" dirty="0"/>
              <a:t>says those enslaved were given their freedom and their educational institutions. </a:t>
            </a:r>
          </a:p>
          <a:p>
            <a:pPr>
              <a:spcBef>
                <a:spcPts val="900"/>
              </a:spcBef>
              <a:defRPr sz="4600" b="1">
                <a:solidFill>
                  <a:srgbClr val="002060"/>
                </a:solidFill>
              </a:defRPr>
            </a:pPr>
            <a:endParaRPr lang="en-US" sz="2000" dirty="0"/>
          </a:p>
          <a:p>
            <a:pPr>
              <a:spcBef>
                <a:spcPts val="900"/>
              </a:spcBef>
              <a:defRPr sz="4600" b="1">
                <a:solidFill>
                  <a:srgbClr val="002060"/>
                </a:solidFill>
              </a:defRPr>
            </a:pPr>
            <a:r>
              <a:rPr lang="en-US" sz="2000" dirty="0"/>
              <a:t>The historical record describes </a:t>
            </a:r>
            <a:r>
              <a:rPr lang="en-US" sz="2000" b="0" dirty="0"/>
              <a:t>enslaved African Americans as the central dynamic force emancipation and the progenitors of free public schools in the South for all. </a:t>
            </a:r>
          </a:p>
          <a:p>
            <a:pPr>
              <a:spcBef>
                <a:spcPts val="900"/>
              </a:spcBef>
              <a:defRPr sz="4600" b="1">
                <a:solidFill>
                  <a:srgbClr val="002060"/>
                </a:solidFill>
              </a:defRPr>
            </a:pPr>
            <a:endParaRPr lang="en-US" sz="2000" dirty="0"/>
          </a:p>
          <a:p>
            <a:pPr>
              <a:spcBef>
                <a:spcPts val="900"/>
              </a:spcBef>
              <a:defRPr sz="4600" b="1">
                <a:solidFill>
                  <a:srgbClr val="002060"/>
                </a:solidFill>
              </a:defRPr>
            </a:pPr>
            <a:r>
              <a:rPr lang="en-US" sz="2000" dirty="0"/>
              <a:t> The historical record describes </a:t>
            </a:r>
            <a:r>
              <a:rPr lang="en-US" sz="2000" b="0" dirty="0"/>
              <a:t>the fight for African American education starting with secret literacy societies during slavery, the construction of their own schools before the Freedmen’s Bureau, and a constant battle against the </a:t>
            </a:r>
            <a:r>
              <a:rPr lang="en-US" sz="2000" b="0" dirty="0" err="1"/>
              <a:t>slaverhoder’s</a:t>
            </a:r>
            <a:r>
              <a:rPr lang="en-US" sz="2000" b="0" dirty="0"/>
              <a:t> version of education. </a:t>
            </a:r>
          </a:p>
          <a:p>
            <a:pPr marL="0" indent="0">
              <a:spcBef>
                <a:spcPts val="900"/>
              </a:spcBef>
              <a:buNone/>
              <a:defRPr sz="4600" b="1">
                <a:solidFill>
                  <a:srgbClr val="002060"/>
                </a:solidFill>
              </a:defRPr>
            </a:pPr>
            <a:endParaRPr lang="en-US" sz="2000" b="0" dirty="0"/>
          </a:p>
          <a:p>
            <a:pPr>
              <a:spcBef>
                <a:spcPts val="900"/>
              </a:spcBef>
              <a:defRPr sz="4600" b="1">
                <a:solidFill>
                  <a:srgbClr val="002060"/>
                </a:solidFill>
              </a:defRPr>
            </a:pPr>
            <a:r>
              <a:rPr lang="en-US" sz="2000" dirty="0">
                <a:highlight>
                  <a:srgbClr val="FFFF00"/>
                </a:highlight>
              </a:rPr>
              <a:t>This is why Bearden’s “The Lamp” is so important. Self determination, Self definition. Education is a cultural pillar. </a:t>
            </a:r>
            <a:endParaRPr lang="en-US" sz="2000" b="0" dirty="0">
              <a:highlight>
                <a:srgbClr val="FFFF00"/>
              </a:highlight>
            </a:endParaRPr>
          </a:p>
        </p:txBody>
      </p:sp>
      <p:pic>
        <p:nvPicPr>
          <p:cNvPr id="2" name="Picture Placeholder 11" descr="Picture Placeholder 11">
            <a:extLst>
              <a:ext uri="{FF2B5EF4-FFF2-40B4-BE49-F238E27FC236}">
                <a16:creationId xmlns:a16="http://schemas.microsoft.com/office/drawing/2014/main" id="{86B50EED-DF92-C82F-E402-05FE9B321CCD}"/>
              </a:ext>
            </a:extLst>
          </p:cNvPr>
          <p:cNvPicPr>
            <a:picLocks noChangeAspect="1"/>
          </p:cNvPicPr>
          <p:nvPr/>
        </p:nvPicPr>
        <p:blipFill rotWithShape="1">
          <a:blip r:embed="rId2"/>
          <a:srcRect r="419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36" name="Picture 1" descr="Picture 1"/>
          <p:cNvPicPr>
            <a:picLocks noChangeAspect="1"/>
          </p:cNvPicPr>
          <p:nvPr/>
        </p:nvPicPr>
        <p:blipFill>
          <a:blip r:embed="rId3"/>
          <a:stretch>
            <a:fillRect/>
          </a:stretch>
        </p:blipFill>
        <p:spPr>
          <a:xfrm>
            <a:off x="554508" y="6413307"/>
            <a:ext cx="202343" cy="266980"/>
          </a:xfrm>
          <a:prstGeom prst="rect">
            <a:avLst/>
          </a:prstGeom>
          <a:ln w="12700">
            <a:miter lim="400000"/>
          </a:ln>
        </p:spPr>
      </p:pic>
      <p:pic>
        <p:nvPicPr>
          <p:cNvPr id="237" name="Picture 4" descr="Picture 4"/>
          <p:cNvPicPr>
            <a:picLocks noChangeAspect="1"/>
          </p:cNvPicPr>
          <p:nvPr/>
        </p:nvPicPr>
        <p:blipFill>
          <a:blip r:embed="rId3"/>
          <a:stretch>
            <a:fillRect/>
          </a:stretch>
        </p:blipFill>
        <p:spPr>
          <a:xfrm>
            <a:off x="11309099" y="6413307"/>
            <a:ext cx="202343" cy="266980"/>
          </a:xfrm>
          <a:prstGeom prst="rect">
            <a:avLst/>
          </a:prstGeom>
          <a:ln w="12700">
            <a:miter lim="400000"/>
          </a:ln>
        </p:spPr>
      </p:pic>
      <p:sp>
        <p:nvSpPr>
          <p:cNvPr id="3" name="Slide Number Placeholder 2">
            <a:extLst>
              <a:ext uri="{FF2B5EF4-FFF2-40B4-BE49-F238E27FC236}">
                <a16:creationId xmlns:a16="http://schemas.microsoft.com/office/drawing/2014/main" id="{EB4F753A-BFA2-17FF-E7D4-FC75865D54F0}"/>
              </a:ext>
            </a:extLst>
          </p:cNvPr>
          <p:cNvSpPr>
            <a:spLocks noGrp="1"/>
          </p:cNvSpPr>
          <p:nvPr>
            <p:ph type="sldNum" sz="quarter" idx="2"/>
          </p:nvPr>
        </p:nvSpPr>
        <p:spPr/>
        <p:txBody>
          <a:bodyPr/>
          <a:lstStyle/>
          <a:p>
            <a:fld id="{86CB4B4D-7CA3-9044-876B-883B54F8677D}" type="slidenum">
              <a:rPr lang="en-US" smtClean="0"/>
              <a:t>57</a:t>
            </a:fld>
            <a:endParaRPr lang="en-US"/>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43"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45" name="Text Placeholder 3"/>
          <p:cNvSpPr txBox="1">
            <a:spLocks noGrp="1"/>
          </p:cNvSpPr>
          <p:nvPr>
            <p:ph type="subTitle" sz="quarter" idx="1"/>
          </p:nvPr>
        </p:nvSpPr>
        <p:spPr>
          <a:xfrm>
            <a:off x="223023" y="938717"/>
            <a:ext cx="11586117" cy="1267525"/>
          </a:xfrm>
          <a:prstGeom prst="rect">
            <a:avLst/>
          </a:prstGeom>
        </p:spPr>
        <p:txBody>
          <a:bodyPr>
            <a:noAutofit/>
          </a:bodyPr>
          <a:lstStyle/>
          <a:p>
            <a:pPr>
              <a:lnSpc>
                <a:spcPct val="96000"/>
              </a:lnSpc>
              <a:defRPr sz="5200" b="1" i="1">
                <a:solidFill>
                  <a:srgbClr val="000090"/>
                </a:solidFill>
              </a:defRPr>
            </a:pPr>
            <a:r>
              <a:rPr sz="4000" dirty="0"/>
              <a:t>“</a:t>
            </a:r>
            <a:r>
              <a:rPr sz="5400" dirty="0"/>
              <a:t>There is one sin </a:t>
            </a:r>
            <a:endParaRPr lang="en-US" sz="5400" dirty="0"/>
          </a:p>
          <a:p>
            <a:pPr>
              <a:lnSpc>
                <a:spcPct val="96000"/>
              </a:lnSpc>
              <a:defRPr sz="5200" b="1" i="1">
                <a:solidFill>
                  <a:srgbClr val="000090"/>
                </a:solidFill>
              </a:defRPr>
            </a:pPr>
            <a:r>
              <a:rPr sz="5400" dirty="0"/>
              <a:t>that slavery committed against me,”</a:t>
            </a:r>
          </a:p>
          <a:p>
            <a:pPr>
              <a:lnSpc>
                <a:spcPct val="96000"/>
              </a:lnSpc>
              <a:defRPr sz="5200" b="1" i="1">
                <a:solidFill>
                  <a:srgbClr val="000090"/>
                </a:solidFill>
              </a:defRPr>
            </a:pPr>
            <a:r>
              <a:rPr sz="5400" dirty="0"/>
              <a:t> professed one ex-slave, </a:t>
            </a:r>
            <a:endParaRPr lang="en-US" sz="5400" dirty="0"/>
          </a:p>
          <a:p>
            <a:pPr>
              <a:lnSpc>
                <a:spcPct val="96000"/>
              </a:lnSpc>
              <a:defRPr sz="5200" b="1" i="1">
                <a:solidFill>
                  <a:srgbClr val="000090"/>
                </a:solidFill>
              </a:defRPr>
            </a:pPr>
            <a:r>
              <a:rPr sz="5400" dirty="0"/>
              <a:t>“which I will never forgive. </a:t>
            </a:r>
          </a:p>
          <a:p>
            <a:pPr>
              <a:lnSpc>
                <a:spcPct val="96000"/>
              </a:lnSpc>
              <a:defRPr sz="5200" b="1" i="1">
                <a:solidFill>
                  <a:srgbClr val="000090"/>
                </a:solidFill>
              </a:defRPr>
            </a:pPr>
            <a:r>
              <a:rPr sz="5400" dirty="0">
                <a:highlight>
                  <a:srgbClr val="FFFF00"/>
                </a:highlight>
              </a:rPr>
              <a:t>It robbed me of my education.”</a:t>
            </a:r>
          </a:p>
        </p:txBody>
      </p:sp>
      <p:sp>
        <p:nvSpPr>
          <p:cNvPr id="2" name="Slide Number Placeholder 1">
            <a:extLst>
              <a:ext uri="{FF2B5EF4-FFF2-40B4-BE49-F238E27FC236}">
                <a16:creationId xmlns:a16="http://schemas.microsoft.com/office/drawing/2014/main" id="{E21F4602-F126-8D48-81E5-EED02B5F0E80}"/>
              </a:ext>
            </a:extLst>
          </p:cNvPr>
          <p:cNvSpPr>
            <a:spLocks noGrp="1"/>
          </p:cNvSpPr>
          <p:nvPr>
            <p:ph type="sldNum" sz="quarter" idx="12"/>
          </p:nvPr>
        </p:nvSpPr>
        <p:spPr/>
        <p:txBody>
          <a:bodyPr/>
          <a:lstStyle/>
          <a:p>
            <a:fld id="{31801A93-45A5-3048-945E-62985659094F}" type="slidenum">
              <a:rPr lang="en-US" smtClean="0"/>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2" name="Rectangle 26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rgbClr val="FF6600"/>
                </a:solidFill>
              </a:defRPr>
            </a:lvl1pPr>
          </a:lstStyle>
          <a:p>
            <a:r>
              <a:rPr lang="en-US" sz="4600" kern="1200" dirty="0">
                <a:solidFill>
                  <a:srgbClr val="002060"/>
                </a:solidFill>
                <a:latin typeface="+mj-lt"/>
                <a:ea typeface="+mj-ea"/>
                <a:cs typeface="+mj-cs"/>
              </a:rPr>
              <a:t>What Did They Dream, What Did They Do?</a:t>
            </a:r>
          </a:p>
        </p:txBody>
      </p:sp>
      <p:sp>
        <p:nvSpPr>
          <p:cNvPr id="26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xt Placeholder 8"/>
          <p:cNvSpPr txBox="1">
            <a:spLocks noGrp="1"/>
          </p:cNvSpPr>
          <p:nvPr>
            <p:ph type="body" idx="1"/>
          </p:nvPr>
        </p:nvSpPr>
        <p:spPr>
          <a:xfrm>
            <a:off x="554508" y="1929383"/>
            <a:ext cx="10968456" cy="4750903"/>
          </a:xfrm>
          <a:prstGeom prst="rect">
            <a:avLst/>
          </a:prstGeom>
        </p:spPr>
        <p:txBody>
          <a:bodyPr vert="horz" lIns="91440" tIns="45720" rIns="91440" bIns="45720" rtlCol="0">
            <a:normAutofit/>
          </a:bodyPr>
          <a:lstStyle/>
          <a:p>
            <a:pPr marL="0">
              <a:spcBef>
                <a:spcPts val="0"/>
              </a:spcBef>
              <a:spcAft>
                <a:spcPts val="600"/>
              </a:spcAft>
              <a:defRPr sz="3256"/>
            </a:pPr>
            <a:endParaRPr lang="en-US" sz="2000" dirty="0"/>
          </a:p>
          <a:p>
            <a:pPr marL="502920">
              <a:spcBef>
                <a:spcPts val="0"/>
              </a:spcBef>
              <a:spcAft>
                <a:spcPts val="600"/>
              </a:spcAft>
              <a:buSzPct val="100000"/>
              <a:defRPr sz="3872">
                <a:solidFill>
                  <a:srgbClr val="000090"/>
                </a:solidFill>
              </a:defRPr>
            </a:pPr>
            <a:r>
              <a:rPr lang="en-US" sz="2000" dirty="0"/>
              <a:t>Former slaves were the </a:t>
            </a:r>
            <a:r>
              <a:rPr lang="en-US" sz="2000" u="sng" dirty="0">
                <a:highlight>
                  <a:srgbClr val="FFFF00"/>
                </a:highlight>
              </a:rPr>
              <a:t>first</a:t>
            </a:r>
            <a:r>
              <a:rPr lang="en-US" sz="2000" dirty="0"/>
              <a:t> among native southerners to depart from the planters’ ideology of education and society and to campaign for universal, state-supported public education.</a:t>
            </a:r>
          </a:p>
          <a:p>
            <a:pPr marL="502920">
              <a:spcBef>
                <a:spcPts val="0"/>
              </a:spcBef>
              <a:spcAft>
                <a:spcPts val="600"/>
              </a:spcAft>
              <a:buSzPct val="100000"/>
              <a:defRPr sz="5016">
                <a:solidFill>
                  <a:srgbClr val="000090"/>
                </a:solidFill>
              </a:defRPr>
            </a:pPr>
            <a:endParaRPr lang="en-US" sz="2000" dirty="0"/>
          </a:p>
          <a:p>
            <a:pPr marL="502920">
              <a:spcBef>
                <a:spcPts val="0"/>
              </a:spcBef>
              <a:spcAft>
                <a:spcPts val="600"/>
              </a:spcAft>
              <a:buSzPct val="100000"/>
              <a:defRPr sz="3872">
                <a:solidFill>
                  <a:srgbClr val="000090"/>
                </a:solidFill>
              </a:defRPr>
            </a:pPr>
            <a:r>
              <a:rPr lang="en-US" sz="2000" dirty="0"/>
              <a:t>Blacks emerged from slavery with </a:t>
            </a:r>
            <a:r>
              <a:rPr lang="en-US" sz="2000" dirty="0">
                <a:highlight>
                  <a:srgbClr val="FFFF00"/>
                </a:highlight>
              </a:rPr>
              <a:t>a strong belief </a:t>
            </a:r>
            <a:r>
              <a:rPr lang="en-US" sz="2000" dirty="0"/>
              <a:t>in the desirability of learning to read and write. This belief was expressed in the pride with which they talked of other ex-slaves who learned to read or write in slavery and in the esteem in which they held literate blacks. </a:t>
            </a:r>
          </a:p>
          <a:p>
            <a:pPr marL="502920">
              <a:spcBef>
                <a:spcPts val="0"/>
              </a:spcBef>
              <a:spcAft>
                <a:spcPts val="600"/>
              </a:spcAft>
              <a:buSzPct val="100000"/>
              <a:defRPr sz="5016">
                <a:solidFill>
                  <a:srgbClr val="000090"/>
                </a:solidFill>
              </a:defRPr>
            </a:pPr>
            <a:endParaRPr lang="en-US" sz="2000" dirty="0"/>
          </a:p>
          <a:p>
            <a:pPr marL="502920">
              <a:spcBef>
                <a:spcPts val="0"/>
              </a:spcBef>
              <a:spcAft>
                <a:spcPts val="600"/>
              </a:spcAft>
              <a:buSzPct val="100000"/>
              <a:defRPr sz="3872">
                <a:solidFill>
                  <a:srgbClr val="000090"/>
                </a:solidFill>
              </a:defRPr>
            </a:pPr>
            <a:r>
              <a:rPr lang="en-US" sz="2000" dirty="0"/>
              <a:t>It was </a:t>
            </a:r>
            <a:r>
              <a:rPr lang="en-US" sz="2000" dirty="0">
                <a:highlight>
                  <a:srgbClr val="FFFF00"/>
                </a:highlight>
              </a:rPr>
              <a:t>expressed</a:t>
            </a:r>
            <a:r>
              <a:rPr lang="en-US" sz="2000" dirty="0"/>
              <a:t> in the intensity and the frequency of </a:t>
            </a:r>
            <a:r>
              <a:rPr lang="en-US" sz="2000" dirty="0">
                <a:highlight>
                  <a:srgbClr val="FFFF00"/>
                </a:highlight>
              </a:rPr>
              <a:t>their anger </a:t>
            </a:r>
            <a:r>
              <a:rPr lang="en-US" sz="2000" dirty="0"/>
              <a:t>at slavery for keeping them illiterate. “There is one sin that slavery committed against me,” professed one ex-slave, “which I will never forgive. It robbed me of my education.”</a:t>
            </a:r>
          </a:p>
          <a:p>
            <a:pPr marL="502920">
              <a:spcBef>
                <a:spcPts val="0"/>
              </a:spcBef>
              <a:spcAft>
                <a:spcPts val="600"/>
              </a:spcAft>
              <a:buSzPct val="100000"/>
              <a:defRPr sz="5016">
                <a:solidFill>
                  <a:srgbClr val="000090"/>
                </a:solidFill>
              </a:defRPr>
            </a:pPr>
            <a:endParaRPr lang="en-US" sz="2000" dirty="0"/>
          </a:p>
        </p:txBody>
      </p:sp>
      <p:pic>
        <p:nvPicPr>
          <p:cNvPr id="254"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55"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42438D48-1239-B9AE-6832-9EC66E009D5D}"/>
              </a:ext>
            </a:extLst>
          </p:cNvPr>
          <p:cNvSpPr>
            <a:spLocks noGrp="1"/>
          </p:cNvSpPr>
          <p:nvPr>
            <p:ph type="sldNum" sz="quarter" idx="2"/>
          </p:nvPr>
        </p:nvSpPr>
        <p:spPr/>
        <p:txBody>
          <a:bodyPr/>
          <a:lstStyle/>
          <a:p>
            <a:fld id="{86CB4B4D-7CA3-9044-876B-883B54F8677D}" type="slidenum">
              <a:rPr lang="en-US" smtClean="0"/>
              <a:t>59</a:t>
            </a:fld>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2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C8C246-8430-44FD-B209-69BDA13B9B4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3800" b="1" dirty="0"/>
              <a:t>Those Dreams </a:t>
            </a:r>
            <a:br>
              <a:rPr lang="en-US" sz="3800" b="1" dirty="0"/>
            </a:br>
            <a:r>
              <a:rPr lang="en-US" sz="3800" b="1" dirty="0"/>
              <a:t>Did Not Start </a:t>
            </a:r>
            <a:br>
              <a:rPr lang="en-US" sz="3800" b="1" dirty="0"/>
            </a:br>
            <a:r>
              <a:rPr lang="en-US" sz="3800" b="1" dirty="0"/>
              <a:t>With Slavery.</a:t>
            </a:r>
            <a:br>
              <a:rPr lang="en-US" sz="3800" b="1" dirty="0"/>
            </a:br>
            <a:r>
              <a:rPr lang="en-US" sz="3800" b="1" dirty="0"/>
              <a:t>They Go</a:t>
            </a:r>
            <a:br>
              <a:rPr lang="en-US" sz="3800" b="1" dirty="0"/>
            </a:br>
            <a:r>
              <a:rPr lang="en-US" sz="3800" b="1" dirty="0"/>
              <a:t>Back to Antiquity.</a:t>
            </a:r>
          </a:p>
        </p:txBody>
      </p:sp>
      <p:sp>
        <p:nvSpPr>
          <p:cNvPr id="103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Tours of the Great Sphinx of Giza in Egypt">
            <a:extLst>
              <a:ext uri="{FF2B5EF4-FFF2-40B4-BE49-F238E27FC236}">
                <a16:creationId xmlns:a16="http://schemas.microsoft.com/office/drawing/2014/main" id="{0C5BFA21-5974-AC63-2A16-198FDCC2637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E55EF8B-A23D-9B11-CCD9-8FA4F0634620}"/>
              </a:ext>
            </a:extLst>
          </p:cNvPr>
          <p:cNvSpPr>
            <a:spLocks noGrp="1"/>
          </p:cNvSpPr>
          <p:nvPr>
            <p:ph type="sldNum" sz="quarter" idx="12"/>
          </p:nvPr>
        </p:nvSpPr>
        <p:spPr/>
        <p:txBody>
          <a:bodyPr/>
          <a:lstStyle/>
          <a:p>
            <a:fld id="{31801A93-45A5-3048-945E-62985659094F}" type="slidenum">
              <a:rPr lang="en-US" smtClean="0"/>
              <a:t>6</a:t>
            </a:fld>
            <a:endParaRPr lang="en-US"/>
          </a:p>
        </p:txBody>
      </p:sp>
    </p:spTree>
    <p:extLst>
      <p:ext uri="{BB962C8B-B14F-4D97-AF65-F5344CB8AC3E}">
        <p14:creationId xmlns:p14="http://schemas.microsoft.com/office/powerpoint/2010/main" val="1498006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4" name="Rectangle 27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FD872F6-C3EE-9550-DD04-8AF1369FF6C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600" kern="1200" dirty="0">
                <a:solidFill>
                  <a:srgbClr val="002060"/>
                </a:solidFill>
                <a:latin typeface="+mj-lt"/>
                <a:ea typeface="+mj-ea"/>
                <a:cs typeface="+mj-cs"/>
              </a:rPr>
              <a:t>Textual Evidence of Black Ideas &amp; Actions</a:t>
            </a:r>
          </a:p>
        </p:txBody>
      </p:sp>
      <p:sp>
        <p:nvSpPr>
          <p:cNvPr id="27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0">
              <a:spcBef>
                <a:spcPts val="0"/>
              </a:spcBef>
              <a:spcAft>
                <a:spcPts val="600"/>
              </a:spcAft>
              <a:defRPr sz="3218"/>
            </a:pPr>
            <a:endParaRPr lang="en-US" sz="2200" dirty="0"/>
          </a:p>
          <a:p>
            <a:pPr marL="0">
              <a:spcBef>
                <a:spcPts val="0"/>
              </a:spcBef>
              <a:spcAft>
                <a:spcPts val="600"/>
              </a:spcAft>
              <a:buSzPct val="100000"/>
              <a:defRPr sz="3828" u="sng">
                <a:solidFill>
                  <a:srgbClr val="000090"/>
                </a:solidFill>
              </a:defRPr>
            </a:pPr>
            <a:r>
              <a:rPr lang="en-US" sz="2200" dirty="0"/>
              <a:t>“They rushed not to the grog-shop but to the schoolroom—they cried for the spelling-book as bread, and pleaded for teachers as a necessity of life.” </a:t>
            </a:r>
            <a:r>
              <a:rPr lang="en-US" sz="2200" u="none" dirty="0"/>
              <a:t>- </a:t>
            </a:r>
            <a:r>
              <a:rPr lang="en-US" sz="2200" u="none" dirty="0">
                <a:highlight>
                  <a:srgbClr val="FFFF00"/>
                </a:highlight>
              </a:rPr>
              <a:t>Harriet Beecher Stowe (1879)</a:t>
            </a:r>
            <a:endParaRPr lang="en-US" sz="2200" dirty="0">
              <a:highlight>
                <a:srgbClr val="FFFF00"/>
              </a:highlight>
            </a:endParaRPr>
          </a:p>
          <a:p>
            <a:pPr marL="497205">
              <a:spcBef>
                <a:spcPts val="0"/>
              </a:spcBef>
              <a:spcAft>
                <a:spcPts val="600"/>
              </a:spcAft>
              <a:buSzPct val="100000"/>
              <a:defRPr sz="4959">
                <a:solidFill>
                  <a:srgbClr val="000090"/>
                </a:solidFill>
              </a:defRPr>
            </a:pPr>
            <a:endParaRPr lang="en-US" sz="2200" dirty="0"/>
          </a:p>
          <a:p>
            <a:pPr marL="0">
              <a:spcBef>
                <a:spcPts val="0"/>
              </a:spcBef>
              <a:spcAft>
                <a:spcPts val="600"/>
              </a:spcAft>
              <a:buSzPct val="100000"/>
              <a:defRPr sz="3828">
                <a:solidFill>
                  <a:srgbClr val="000090"/>
                </a:solidFill>
              </a:defRPr>
            </a:pPr>
            <a:r>
              <a:rPr lang="en-US" sz="2200" dirty="0"/>
              <a:t>Journalist Charles </a:t>
            </a:r>
            <a:r>
              <a:rPr lang="en-US" sz="2200" dirty="0" err="1"/>
              <a:t>Nordhoff</a:t>
            </a:r>
            <a:r>
              <a:rPr lang="en-US" sz="2200" dirty="0"/>
              <a:t> reported that New Orleans’s ex-slaves were “almost universally … anxious to </a:t>
            </a:r>
            <a:r>
              <a:rPr lang="en-US" sz="2200" dirty="0">
                <a:highlight>
                  <a:srgbClr val="FFFF00"/>
                </a:highlight>
              </a:rPr>
              <a:t>send their children to school</a:t>
            </a:r>
            <a:r>
              <a:rPr lang="en-US" sz="2200" dirty="0"/>
              <a:t>.”</a:t>
            </a:r>
          </a:p>
          <a:p>
            <a:pPr marL="497205">
              <a:spcBef>
                <a:spcPts val="0"/>
              </a:spcBef>
              <a:spcAft>
                <a:spcPts val="600"/>
              </a:spcAft>
              <a:buSzPct val="100000"/>
              <a:defRPr sz="4959">
                <a:solidFill>
                  <a:srgbClr val="000090"/>
                </a:solidFill>
              </a:defRPr>
            </a:pPr>
            <a:endParaRPr lang="en-US" sz="2200" dirty="0"/>
          </a:p>
          <a:p>
            <a:pPr marL="0">
              <a:spcBef>
                <a:spcPts val="0"/>
              </a:spcBef>
              <a:spcAft>
                <a:spcPts val="600"/>
              </a:spcAft>
              <a:buSzPct val="100000"/>
              <a:defRPr sz="3828">
                <a:solidFill>
                  <a:srgbClr val="000090"/>
                </a:solidFill>
              </a:defRPr>
            </a:pPr>
            <a:r>
              <a:rPr lang="en-US" sz="2200" dirty="0"/>
              <a:t>“Few people who were not right in the midst of the scenes can form any exact idea of the intense desire which the people of my race showed for education. </a:t>
            </a:r>
            <a:r>
              <a:rPr lang="en-US" sz="2200" u="sng" dirty="0">
                <a:highlight>
                  <a:srgbClr val="FFFF00"/>
                </a:highlight>
              </a:rPr>
              <a:t>It was a whole race trying to go to school.</a:t>
            </a:r>
            <a:r>
              <a:rPr lang="en-US" sz="2200" dirty="0"/>
              <a:t> Few were too young, and none too old, to make the attempt to learn” (BT Washington). </a:t>
            </a:r>
          </a:p>
          <a:p>
            <a:pPr marL="0">
              <a:spcBef>
                <a:spcPts val="0"/>
              </a:spcBef>
              <a:spcAft>
                <a:spcPts val="600"/>
              </a:spcAft>
              <a:buSzPct val="100000"/>
              <a:defRPr sz="3828">
                <a:solidFill>
                  <a:srgbClr val="000090"/>
                </a:solidFill>
              </a:defRPr>
            </a:pPr>
            <a:endParaRPr lang="en-US" sz="2200" dirty="0"/>
          </a:p>
          <a:p>
            <a:pPr marL="0">
              <a:spcBef>
                <a:spcPts val="0"/>
              </a:spcBef>
              <a:spcAft>
                <a:spcPts val="600"/>
              </a:spcAft>
              <a:defRPr sz="4959">
                <a:solidFill>
                  <a:srgbClr val="000090"/>
                </a:solidFill>
              </a:defRPr>
            </a:pPr>
            <a:endParaRPr lang="en-US" sz="2200" dirty="0"/>
          </a:p>
        </p:txBody>
      </p:sp>
      <p:pic>
        <p:nvPicPr>
          <p:cNvPr id="266"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67"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4C839BDE-AD20-02D5-B6A9-A0F4B53F47D5}"/>
              </a:ext>
            </a:extLst>
          </p:cNvPr>
          <p:cNvSpPr>
            <a:spLocks noGrp="1"/>
          </p:cNvSpPr>
          <p:nvPr>
            <p:ph type="sldNum" sz="quarter" idx="2"/>
          </p:nvPr>
        </p:nvSpPr>
        <p:spPr/>
        <p:txBody>
          <a:bodyPr/>
          <a:lstStyle/>
          <a:p>
            <a:fld id="{86CB4B4D-7CA3-9044-876B-883B54F8677D}" type="slidenum">
              <a:rPr lang="en-US" smtClean="0"/>
              <a:t>60</a:t>
            </a:fld>
            <a:endParaRPr lang="en-US"/>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0" name="Rectangle 27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4600" kern="1200">
                <a:solidFill>
                  <a:schemeClr val="tx1"/>
                </a:solidFill>
                <a:latin typeface="+mj-lt"/>
                <a:ea typeface="+mj-ea"/>
                <a:cs typeface="+mj-cs"/>
              </a:rPr>
              <a:t>Textual Evidence of Black Ideas &amp; Actions</a:t>
            </a:r>
          </a:p>
        </p:txBody>
      </p:sp>
      <p:sp>
        <p:nvSpPr>
          <p:cNvPr id="28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0" indent="0">
              <a:spcBef>
                <a:spcPts val="0"/>
              </a:spcBef>
              <a:spcAft>
                <a:spcPts val="600"/>
              </a:spcAft>
              <a:buNone/>
              <a:defRPr sz="6560"/>
            </a:pPr>
            <a:endParaRPr lang="en-US" sz="1900" dirty="0"/>
          </a:p>
          <a:p>
            <a:pPr marL="0">
              <a:spcBef>
                <a:spcPts val="0"/>
              </a:spcBef>
              <a:spcAft>
                <a:spcPts val="600"/>
              </a:spcAft>
              <a:buSzPct val="100000"/>
              <a:defRPr sz="3607">
                <a:solidFill>
                  <a:srgbClr val="000090"/>
                </a:solidFill>
              </a:defRPr>
            </a:pPr>
            <a:r>
              <a:rPr lang="en-US" sz="1900" dirty="0"/>
              <a:t>The foundation of the freedmen’s educational movement was their </a:t>
            </a:r>
            <a:r>
              <a:rPr lang="en-US" sz="1900" dirty="0">
                <a:highlight>
                  <a:srgbClr val="FFFF00"/>
                </a:highlight>
              </a:rPr>
              <a:t>self-reliance</a:t>
            </a:r>
            <a:r>
              <a:rPr lang="en-US" sz="1900" dirty="0"/>
              <a:t> and deep-seated desire </a:t>
            </a:r>
            <a:r>
              <a:rPr lang="en-US" sz="1900" dirty="0">
                <a:highlight>
                  <a:srgbClr val="FFFF00"/>
                </a:highlight>
              </a:rPr>
              <a:t>to control </a:t>
            </a:r>
            <a:r>
              <a:rPr lang="en-US" sz="1900" dirty="0"/>
              <a:t>and sustain schools for themselves and their children that started decades before the Civil War.</a:t>
            </a:r>
          </a:p>
          <a:p>
            <a:pPr marL="468630">
              <a:spcBef>
                <a:spcPts val="0"/>
              </a:spcBef>
              <a:spcAft>
                <a:spcPts val="600"/>
              </a:spcAft>
              <a:buSzPct val="100000"/>
              <a:defRPr sz="6560">
                <a:solidFill>
                  <a:srgbClr val="000090"/>
                </a:solidFill>
              </a:defRPr>
            </a:pPr>
            <a:endParaRPr lang="en-US" sz="1900" dirty="0"/>
          </a:p>
          <a:p>
            <a:pPr marL="0">
              <a:spcBef>
                <a:spcPts val="0"/>
              </a:spcBef>
              <a:spcAft>
                <a:spcPts val="600"/>
              </a:spcAft>
              <a:buSzPct val="100000"/>
              <a:defRPr sz="3607" u="sng">
                <a:solidFill>
                  <a:srgbClr val="000090"/>
                </a:solidFill>
              </a:defRPr>
            </a:pPr>
            <a:r>
              <a:rPr lang="en-US" sz="1900" dirty="0"/>
              <a:t>“They have a natural praiseworthy pride in keeping their educational institutions in their own hands. There is jealousy of the superintendence of the white man in this matter. </a:t>
            </a:r>
            <a:r>
              <a:rPr lang="en-US" sz="1900" dirty="0">
                <a:highlight>
                  <a:srgbClr val="FFFF00"/>
                </a:highlight>
              </a:rPr>
              <a:t>What they desire is assistance without control.”</a:t>
            </a:r>
          </a:p>
          <a:p>
            <a:pPr marL="468630">
              <a:spcBef>
                <a:spcPts val="0"/>
              </a:spcBef>
              <a:spcAft>
                <a:spcPts val="600"/>
              </a:spcAft>
              <a:buSzPct val="100000"/>
              <a:defRPr sz="6560">
                <a:solidFill>
                  <a:srgbClr val="000090"/>
                </a:solidFill>
              </a:defRPr>
            </a:pPr>
            <a:endParaRPr lang="en-US" sz="1900" dirty="0"/>
          </a:p>
          <a:p>
            <a:pPr marL="0">
              <a:spcBef>
                <a:spcPts val="0"/>
              </a:spcBef>
              <a:spcAft>
                <a:spcPts val="600"/>
              </a:spcAft>
              <a:buSzPct val="100000"/>
              <a:defRPr sz="3607">
                <a:solidFill>
                  <a:srgbClr val="000090"/>
                </a:solidFill>
              </a:defRPr>
            </a:pPr>
            <a:r>
              <a:rPr lang="en-US" sz="1900" dirty="0"/>
              <a:t>The </a:t>
            </a:r>
            <a:r>
              <a:rPr lang="en-US" sz="1900" dirty="0">
                <a:highlight>
                  <a:srgbClr val="FFFF00"/>
                </a:highlight>
              </a:rPr>
              <a:t>values of self-help and self-determination </a:t>
            </a:r>
            <a:r>
              <a:rPr lang="en-US" sz="1900" dirty="0"/>
              <a:t>underlay the ex-slaves’ educational movement. To be sure, they accepted support from northern missionary societies, the Freedmen’s Bureau, and some southern whites, but </a:t>
            </a:r>
            <a:r>
              <a:rPr lang="en-US" sz="1900" u="sng" dirty="0"/>
              <a:t>their own action—class self-activity informed by an ethic of mutuality—</a:t>
            </a:r>
            <a:r>
              <a:rPr lang="en-US" sz="1900" u="sng" dirty="0">
                <a:highlight>
                  <a:srgbClr val="FFFF00"/>
                </a:highlight>
              </a:rPr>
              <a:t>was the primary force </a:t>
            </a:r>
            <a:r>
              <a:rPr lang="en-US" sz="1900" u="sng" dirty="0"/>
              <a:t>that brought schools to the children of freed men and women</a:t>
            </a:r>
            <a:r>
              <a:rPr lang="en-US" sz="1900" dirty="0"/>
              <a:t>. </a:t>
            </a:r>
          </a:p>
          <a:p>
            <a:pPr marL="0">
              <a:spcBef>
                <a:spcPts val="0"/>
              </a:spcBef>
              <a:spcAft>
                <a:spcPts val="600"/>
              </a:spcAft>
              <a:defRPr sz="4674">
                <a:solidFill>
                  <a:srgbClr val="000090"/>
                </a:solidFill>
              </a:defRPr>
            </a:pPr>
            <a:endParaRPr lang="en-US" sz="1900" dirty="0"/>
          </a:p>
        </p:txBody>
      </p:sp>
      <p:pic>
        <p:nvPicPr>
          <p:cNvPr id="272"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73"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4D5BF7D5-A003-9EE2-2C53-6871C637798D}"/>
              </a:ext>
            </a:extLst>
          </p:cNvPr>
          <p:cNvSpPr>
            <a:spLocks noGrp="1"/>
          </p:cNvSpPr>
          <p:nvPr>
            <p:ph type="sldNum" sz="quarter" idx="2"/>
          </p:nvPr>
        </p:nvSpPr>
        <p:spPr/>
        <p:txBody>
          <a:bodyPr/>
          <a:lstStyle/>
          <a:p>
            <a:fld id="{86CB4B4D-7CA3-9044-876B-883B54F8677D}" type="slidenum">
              <a:rPr lang="en-US" smtClean="0"/>
              <a:t>61</a:t>
            </a:fld>
            <a:endParaRPr lang="en-US"/>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3" name="Rectangle 29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4600" kern="1200" dirty="0">
                <a:solidFill>
                  <a:srgbClr val="002060"/>
                </a:solidFill>
                <a:latin typeface="+mj-lt"/>
                <a:ea typeface="+mj-ea"/>
                <a:cs typeface="+mj-cs"/>
              </a:rPr>
              <a:t>Textual Evidence of Black Ideas &amp; Actions</a:t>
            </a:r>
          </a:p>
        </p:txBody>
      </p:sp>
      <p:sp>
        <p:nvSpPr>
          <p:cNvPr id="29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237744" indent="0">
              <a:spcBef>
                <a:spcPts val="0"/>
              </a:spcBef>
              <a:spcAft>
                <a:spcPts val="600"/>
              </a:spcAft>
              <a:buSzPct val="100000"/>
              <a:buNone/>
              <a:defRPr sz="11968">
                <a:solidFill>
                  <a:srgbClr val="000090"/>
                </a:solidFill>
              </a:defRPr>
            </a:pPr>
            <a:endParaRPr lang="en-US" sz="1900" dirty="0"/>
          </a:p>
          <a:p>
            <a:pPr marL="0">
              <a:spcBef>
                <a:spcPts val="0"/>
              </a:spcBef>
              <a:spcAft>
                <a:spcPts val="600"/>
              </a:spcAft>
              <a:buSzPct val="100000"/>
              <a:defRPr sz="2992">
                <a:solidFill>
                  <a:srgbClr val="000090"/>
                </a:solidFill>
              </a:defRPr>
            </a:pPr>
            <a:r>
              <a:rPr lang="en-US" sz="1900" dirty="0"/>
              <a:t>The South’s postbellum movement for universal education is best understood </a:t>
            </a:r>
            <a:r>
              <a:rPr lang="en-US" sz="1900" dirty="0">
                <a:highlight>
                  <a:srgbClr val="FFFF00"/>
                </a:highlight>
              </a:rPr>
              <a:t>as an expression of the ex-slaves’ beliefs and behavior. </a:t>
            </a:r>
          </a:p>
          <a:p>
            <a:pPr marL="466344">
              <a:spcBef>
                <a:spcPts val="0"/>
              </a:spcBef>
              <a:spcAft>
                <a:spcPts val="600"/>
              </a:spcAft>
              <a:buSzPct val="100000"/>
              <a:defRPr sz="11968">
                <a:solidFill>
                  <a:srgbClr val="000090"/>
                </a:solidFill>
              </a:defRPr>
            </a:pPr>
            <a:endParaRPr lang="en-US" sz="1900" dirty="0"/>
          </a:p>
          <a:p>
            <a:pPr marL="0">
              <a:spcBef>
                <a:spcPts val="0"/>
              </a:spcBef>
              <a:spcAft>
                <a:spcPts val="600"/>
              </a:spcAft>
              <a:buSzPct val="100000"/>
              <a:defRPr sz="2992">
                <a:solidFill>
                  <a:srgbClr val="000090"/>
                </a:solidFill>
              </a:defRPr>
            </a:pPr>
            <a:r>
              <a:rPr lang="en-US" sz="1900" dirty="0"/>
              <a:t>W. E. B. DuBois was on the mark when he said: </a:t>
            </a:r>
            <a:r>
              <a:rPr lang="en-US" sz="1900" u="sng" dirty="0"/>
              <a:t>“Public education for all at public expense was, in the South, </a:t>
            </a:r>
            <a:r>
              <a:rPr lang="en-US" sz="1900" u="sng" dirty="0">
                <a:highlight>
                  <a:srgbClr val="FFFF00"/>
                </a:highlight>
              </a:rPr>
              <a:t>a Negro idea.” </a:t>
            </a:r>
            <a:r>
              <a:rPr lang="en-US" sz="1900" dirty="0"/>
              <a:t>Such a view of postbellum southern education acknowledges the important contributions of northerners but </a:t>
            </a:r>
            <a:r>
              <a:rPr lang="en-US" sz="1900" u="sng" dirty="0"/>
              <a:t>recognizes the ex-slaves as the </a:t>
            </a:r>
            <a:r>
              <a:rPr lang="en-US" sz="1900" u="sng" dirty="0">
                <a:highlight>
                  <a:srgbClr val="FFFF00"/>
                </a:highlight>
              </a:rPr>
              <a:t>principal challenge</a:t>
            </a:r>
            <a:r>
              <a:rPr lang="en-US" sz="1900" u="sng" dirty="0"/>
              <a:t> to the region’s long-standing resistance to free schooling.</a:t>
            </a:r>
          </a:p>
          <a:p>
            <a:pPr marL="0">
              <a:spcBef>
                <a:spcPts val="0"/>
              </a:spcBef>
              <a:spcAft>
                <a:spcPts val="600"/>
              </a:spcAft>
              <a:buSzPct val="100000"/>
              <a:defRPr sz="2992">
                <a:solidFill>
                  <a:srgbClr val="000090"/>
                </a:solidFill>
              </a:defRPr>
            </a:pPr>
            <a:endParaRPr lang="en-US" sz="1900" u="sng" dirty="0"/>
          </a:p>
          <a:p>
            <a:pPr marL="0">
              <a:spcBef>
                <a:spcPts val="0"/>
              </a:spcBef>
              <a:spcAft>
                <a:spcPts val="600"/>
              </a:spcAft>
              <a:buSzPct val="100000"/>
              <a:defRPr sz="2992">
                <a:solidFill>
                  <a:srgbClr val="000090"/>
                </a:solidFill>
              </a:defRPr>
            </a:pPr>
            <a:r>
              <a:rPr lang="en-US" sz="1900" dirty="0"/>
              <a:t>“Throughout the entire South,” Alvord reported, “an effort is being made by the colored people to </a:t>
            </a:r>
            <a:r>
              <a:rPr lang="en-US" sz="1900" dirty="0">
                <a:highlight>
                  <a:srgbClr val="FFFF00"/>
                </a:highlight>
              </a:rPr>
              <a:t>educate themselves.” </a:t>
            </a:r>
            <a:r>
              <a:rPr lang="en-US" sz="1900" dirty="0"/>
              <a:t>“In the absence of other teaching they are determined to be self-taught; and everywhere some elementary text-book, or the fragment of one, may be seen in the hands of negroes.” Not only were individuals found teaching themselves to read and write, but Alvord also discovered </a:t>
            </a:r>
            <a:r>
              <a:rPr lang="en-US" sz="1900" dirty="0">
                <a:highlight>
                  <a:srgbClr val="FFFF00"/>
                </a:highlight>
              </a:rPr>
              <a:t>a system of what he chose to call “native schools,” </a:t>
            </a:r>
            <a:r>
              <a:rPr lang="en-US" sz="1900" dirty="0"/>
              <a:t>– 1866 Freedmen’s Bureau Report </a:t>
            </a:r>
          </a:p>
          <a:p>
            <a:pPr marL="0">
              <a:spcBef>
                <a:spcPts val="0"/>
              </a:spcBef>
              <a:spcAft>
                <a:spcPts val="600"/>
              </a:spcAft>
              <a:buSzPct val="100000"/>
              <a:defRPr sz="2992">
                <a:solidFill>
                  <a:srgbClr val="000090"/>
                </a:solidFill>
              </a:defRPr>
            </a:pPr>
            <a:endParaRPr lang="en-US" sz="1900" dirty="0"/>
          </a:p>
          <a:p>
            <a:pPr marL="0">
              <a:spcBef>
                <a:spcPts val="0"/>
              </a:spcBef>
              <a:spcAft>
                <a:spcPts val="600"/>
              </a:spcAft>
              <a:defRPr sz="952">
                <a:solidFill>
                  <a:srgbClr val="000090"/>
                </a:solidFill>
              </a:defRPr>
            </a:pPr>
            <a:endParaRPr lang="en-US" sz="1900" dirty="0"/>
          </a:p>
        </p:txBody>
      </p:sp>
      <p:pic>
        <p:nvPicPr>
          <p:cNvPr id="278"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79"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53DDDE91-3EAD-943F-6090-86A0F0399BE6}"/>
              </a:ext>
            </a:extLst>
          </p:cNvPr>
          <p:cNvSpPr>
            <a:spLocks noGrp="1"/>
          </p:cNvSpPr>
          <p:nvPr>
            <p:ph type="sldNum" sz="quarter" idx="2"/>
          </p:nvPr>
        </p:nvSpPr>
        <p:spPr/>
        <p:txBody>
          <a:bodyPr/>
          <a:lstStyle/>
          <a:p>
            <a:fld id="{86CB4B4D-7CA3-9044-876B-883B54F8677D}" type="slidenum">
              <a:rPr lang="en-US" smtClean="0"/>
              <a:t>62</a:t>
            </a:fld>
            <a:endParaRPr lang="en-US"/>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8" name="Rectangle 29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4600" kern="1200" dirty="0">
                <a:solidFill>
                  <a:srgbClr val="002060"/>
                </a:solidFill>
                <a:latin typeface="+mj-lt"/>
                <a:ea typeface="+mj-ea"/>
                <a:cs typeface="+mj-cs"/>
              </a:rPr>
              <a:t>Textual Evidence of Black Ideas &amp; Actions</a:t>
            </a:r>
          </a:p>
        </p:txBody>
      </p:sp>
      <p:sp>
        <p:nvSpPr>
          <p:cNvPr id="30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ext Placeholder 8"/>
          <p:cNvSpPr txBox="1">
            <a:spLocks noGrp="1"/>
          </p:cNvSpPr>
          <p:nvPr>
            <p:ph type="body" idx="1"/>
          </p:nvPr>
        </p:nvSpPr>
        <p:spPr>
          <a:xfrm>
            <a:off x="838200" y="1929384"/>
            <a:ext cx="10515600" cy="4732614"/>
          </a:xfrm>
          <a:prstGeom prst="rect">
            <a:avLst/>
          </a:prstGeom>
        </p:spPr>
        <p:txBody>
          <a:bodyPr vert="horz" lIns="91440" tIns="45720" rIns="91440" bIns="45720" rtlCol="0">
            <a:normAutofit lnSpcReduction="10000"/>
          </a:bodyPr>
          <a:lstStyle/>
          <a:p>
            <a:pPr marL="416052">
              <a:spcBef>
                <a:spcPts val="0"/>
              </a:spcBef>
              <a:spcAft>
                <a:spcPts val="600"/>
              </a:spcAft>
              <a:buSzPct val="100000"/>
              <a:defRPr sz="4004">
                <a:solidFill>
                  <a:srgbClr val="000090"/>
                </a:solidFill>
              </a:defRPr>
            </a:pPr>
            <a:r>
              <a:rPr lang="en-US" sz="2000" dirty="0"/>
              <a:t>Two of Alvord’s findings must be heavily emphasized. First, he found “native schools,” in his own words, “throughout the entire South.” </a:t>
            </a:r>
          </a:p>
          <a:p>
            <a:pPr marL="416052">
              <a:spcBef>
                <a:spcPts val="0"/>
              </a:spcBef>
              <a:spcAft>
                <a:spcPts val="600"/>
              </a:spcAft>
              <a:buSzPct val="100000"/>
              <a:defRPr sz="4004">
                <a:solidFill>
                  <a:srgbClr val="000090"/>
                </a:solidFill>
              </a:defRPr>
            </a:pPr>
            <a:endParaRPr lang="en-US" sz="2000" dirty="0"/>
          </a:p>
          <a:p>
            <a:pPr marL="416052">
              <a:spcBef>
                <a:spcPts val="0"/>
              </a:spcBef>
              <a:spcAft>
                <a:spcPts val="600"/>
              </a:spcAft>
              <a:buSzPct val="100000"/>
              <a:defRPr sz="4004">
                <a:solidFill>
                  <a:srgbClr val="000090"/>
                </a:solidFill>
              </a:defRPr>
            </a:pPr>
            <a:r>
              <a:rPr lang="en-US" sz="2000" dirty="0"/>
              <a:t>Second, he discovered many of them in places that had not been visited by the Freedmen’s Bureau or northern benevolent societies. Alvord, realizing that his findings did not square with existing perceptions of “the character of the Negro,” took “special pains” to ascertain the facts on native schools. Such schools were found in “all the large places I visited,” and they were “making their appearance through the interior of the entire South.”</a:t>
            </a:r>
          </a:p>
          <a:p>
            <a:pPr marL="416052">
              <a:spcBef>
                <a:spcPts val="0"/>
              </a:spcBef>
              <a:spcAft>
                <a:spcPts val="600"/>
              </a:spcAft>
              <a:buSzPct val="100000"/>
              <a:defRPr sz="4004">
                <a:solidFill>
                  <a:srgbClr val="000090"/>
                </a:solidFill>
              </a:defRPr>
            </a:pPr>
            <a:endParaRPr lang="en-US" sz="2000" dirty="0"/>
          </a:p>
          <a:p>
            <a:pPr marL="416052">
              <a:spcBef>
                <a:spcPts val="0"/>
              </a:spcBef>
              <a:spcAft>
                <a:spcPts val="600"/>
              </a:spcAft>
              <a:buSzPct val="100000"/>
              <a:defRPr sz="4004">
                <a:solidFill>
                  <a:srgbClr val="000090"/>
                </a:solidFill>
              </a:defRPr>
            </a:pPr>
            <a:r>
              <a:rPr lang="en-US" sz="2000" dirty="0"/>
              <a:t>Alvord had little doubt about the significance of his findings: “This educational movement among the freedmen has in it a self-sustaining element.” This “self-sustaining” activity was rooted firmly in the slave experience and began to surface </a:t>
            </a:r>
            <a:r>
              <a:rPr lang="en-US" sz="2000" u="sng" dirty="0"/>
              <a:t>before the war’s end</a:t>
            </a:r>
            <a:r>
              <a:rPr lang="en-US" sz="2000" dirty="0"/>
              <a:t>.</a:t>
            </a:r>
          </a:p>
          <a:p>
            <a:pPr marL="187452" indent="0">
              <a:spcBef>
                <a:spcPts val="0"/>
              </a:spcBef>
              <a:spcAft>
                <a:spcPts val="600"/>
              </a:spcAft>
              <a:buSzPct val="100000"/>
              <a:buNone/>
              <a:defRPr sz="4004">
                <a:solidFill>
                  <a:srgbClr val="000090"/>
                </a:solidFill>
              </a:defRPr>
            </a:pPr>
            <a:endParaRPr lang="en-US" sz="2000" dirty="0"/>
          </a:p>
          <a:p>
            <a:pPr marL="416052">
              <a:spcBef>
                <a:spcPts val="0"/>
              </a:spcBef>
              <a:spcAft>
                <a:spcPts val="600"/>
              </a:spcAft>
              <a:buSzPct val="100000"/>
              <a:defRPr sz="4004">
                <a:solidFill>
                  <a:srgbClr val="000090"/>
                </a:solidFill>
              </a:defRPr>
            </a:pPr>
            <a:r>
              <a:rPr lang="en-US" sz="2000" dirty="0">
                <a:highlight>
                  <a:srgbClr val="FFFF00"/>
                </a:highlight>
              </a:rPr>
              <a:t>[The growth in Black education and schools] has been wrongly used to attribute the freed-men’s school movement to Yankee benevolence or federal largesse.</a:t>
            </a:r>
            <a:endParaRPr lang="en-US" sz="900" dirty="0">
              <a:highlight>
                <a:srgbClr val="FFFF00"/>
              </a:highlight>
            </a:endParaRPr>
          </a:p>
          <a:p>
            <a:pPr marL="187452" indent="0">
              <a:spcBef>
                <a:spcPts val="0"/>
              </a:spcBef>
              <a:spcAft>
                <a:spcPts val="600"/>
              </a:spcAft>
              <a:buSzPct val="100000"/>
              <a:buNone/>
              <a:defRPr sz="4004">
                <a:solidFill>
                  <a:srgbClr val="000090"/>
                </a:solidFill>
              </a:defRPr>
            </a:pPr>
            <a:endParaRPr lang="en-US" sz="2000" dirty="0"/>
          </a:p>
          <a:p>
            <a:pPr marL="0">
              <a:spcBef>
                <a:spcPts val="0"/>
              </a:spcBef>
              <a:spcAft>
                <a:spcPts val="600"/>
              </a:spcAft>
              <a:defRPr sz="2730"/>
            </a:pPr>
            <a:endParaRPr lang="en-US" sz="1700" dirty="0"/>
          </a:p>
          <a:p>
            <a:pPr marL="0">
              <a:spcBef>
                <a:spcPts val="0"/>
              </a:spcBef>
              <a:spcAft>
                <a:spcPts val="600"/>
              </a:spcAft>
              <a:defRPr sz="3549">
                <a:solidFill>
                  <a:srgbClr val="000090"/>
                </a:solidFill>
              </a:defRPr>
            </a:pPr>
            <a:endParaRPr lang="en-US" sz="1700" dirty="0"/>
          </a:p>
          <a:p>
            <a:pPr marL="0" lvl="1">
              <a:spcBef>
                <a:spcPts val="0"/>
              </a:spcBef>
              <a:spcAft>
                <a:spcPts val="600"/>
              </a:spcAft>
              <a:defRPr sz="4004"/>
            </a:pPr>
            <a:endParaRPr lang="en-US" sz="1700" dirty="0"/>
          </a:p>
        </p:txBody>
      </p:sp>
      <p:pic>
        <p:nvPicPr>
          <p:cNvPr id="290"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91"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6D882816-EC8F-DDF4-9E08-5FDD070721C7}"/>
              </a:ext>
            </a:extLst>
          </p:cNvPr>
          <p:cNvSpPr>
            <a:spLocks noGrp="1"/>
          </p:cNvSpPr>
          <p:nvPr>
            <p:ph type="sldNum" sz="quarter" idx="2"/>
          </p:nvPr>
        </p:nvSpPr>
        <p:spPr/>
        <p:txBody>
          <a:bodyPr/>
          <a:lstStyle/>
          <a:p>
            <a:fld id="{86CB4B4D-7CA3-9044-876B-883B54F8677D}" type="slidenum">
              <a:rPr lang="en-US" smtClean="0"/>
              <a:t>63</a:t>
            </a:fld>
            <a:endParaRPr lang="en-US"/>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4" name="Rectangle 30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4600" kern="1200">
                <a:solidFill>
                  <a:schemeClr val="tx1"/>
                </a:solidFill>
                <a:latin typeface="+mj-lt"/>
                <a:ea typeface="+mj-ea"/>
                <a:cs typeface="+mj-cs"/>
              </a:rPr>
              <a:t>Textual Evidence of Black Ideas &amp; Actions</a:t>
            </a:r>
          </a:p>
        </p:txBody>
      </p:sp>
      <p:sp>
        <p:nvSpPr>
          <p:cNvPr id="30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429768">
              <a:spcBef>
                <a:spcPts val="0"/>
              </a:spcBef>
              <a:spcAft>
                <a:spcPts val="600"/>
              </a:spcAft>
              <a:buSzPct val="100000"/>
              <a:defRPr sz="5922">
                <a:solidFill>
                  <a:srgbClr val="000090"/>
                </a:solidFill>
              </a:defRPr>
            </a:pPr>
            <a:endParaRPr lang="en-US" sz="2000" dirty="0"/>
          </a:p>
          <a:p>
            <a:pPr marL="0">
              <a:spcBef>
                <a:spcPts val="0"/>
              </a:spcBef>
              <a:spcAft>
                <a:spcPts val="600"/>
              </a:spcAft>
              <a:buSzPct val="100000"/>
              <a:defRPr sz="4136">
                <a:solidFill>
                  <a:srgbClr val="000090"/>
                </a:solidFill>
              </a:defRPr>
            </a:pPr>
            <a:r>
              <a:rPr lang="en-US" sz="2000" dirty="0"/>
              <a:t>“The consternation of the colored population was intense. … </a:t>
            </a:r>
            <a:r>
              <a:rPr lang="en-US" sz="2000" u="sng" dirty="0"/>
              <a:t>They could not consent to have their children sent away from stud</a:t>
            </a:r>
            <a:r>
              <a:rPr lang="en-US" sz="2000" dirty="0"/>
              <a:t>y, and at once expressed willingness to be assessed for the whole expense.” Black leaders petitioned Yankee military officers to levy an added tax upon their community to replenish the bureau’s school fund. Petitions demanding the continuation of universal schooling poured in from all over Louisiana.</a:t>
            </a:r>
          </a:p>
          <a:p>
            <a:pPr marL="429768">
              <a:spcBef>
                <a:spcPts val="0"/>
              </a:spcBef>
              <a:spcAft>
                <a:spcPts val="600"/>
              </a:spcAft>
              <a:buSzPct val="100000"/>
              <a:defRPr sz="5922">
                <a:solidFill>
                  <a:srgbClr val="000090"/>
                </a:solidFill>
              </a:defRPr>
            </a:pPr>
            <a:endParaRPr lang="en-US" sz="2000" dirty="0"/>
          </a:p>
          <a:p>
            <a:pPr marL="0">
              <a:spcBef>
                <a:spcPts val="0"/>
              </a:spcBef>
              <a:spcAft>
                <a:spcPts val="600"/>
              </a:spcAft>
              <a:buSzPct val="100000"/>
              <a:defRPr sz="4136">
                <a:solidFill>
                  <a:srgbClr val="000090"/>
                </a:solidFill>
              </a:defRPr>
            </a:pPr>
            <a:r>
              <a:rPr lang="en-US" sz="2000" dirty="0"/>
              <a:t>In 1865 Afro-American leaders formed the Georgia Educational Association…by the fall of 1866, they financed entirely or in part 96 of the 123 day and evening schools. They also owned 57 of the school buildings. Such accomplishments fulfilled the primary purpose of the Georgia Educational Association, </a:t>
            </a:r>
            <a:r>
              <a:rPr lang="en-US" sz="2000" u="sng" dirty="0"/>
              <a:t>“that the freedmen shall establish schools in their own counties and neighborhoods, to be supported entirely by the colored people</a:t>
            </a:r>
            <a:r>
              <a:rPr lang="en-US" sz="2000" dirty="0"/>
              <a:t>.”</a:t>
            </a:r>
          </a:p>
          <a:p>
            <a:pPr marL="0">
              <a:spcBef>
                <a:spcPts val="0"/>
              </a:spcBef>
              <a:spcAft>
                <a:spcPts val="600"/>
              </a:spcAft>
              <a:defRPr sz="3102"/>
            </a:pPr>
            <a:r>
              <a:rPr lang="en-US" sz="2000" dirty="0"/>
              <a:t> </a:t>
            </a:r>
          </a:p>
        </p:txBody>
      </p:sp>
      <p:pic>
        <p:nvPicPr>
          <p:cNvPr id="296"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297"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D180B917-36CD-0D21-C207-F7E18AB2FCE0}"/>
              </a:ext>
            </a:extLst>
          </p:cNvPr>
          <p:cNvSpPr>
            <a:spLocks noGrp="1"/>
          </p:cNvSpPr>
          <p:nvPr>
            <p:ph type="sldNum" sz="quarter" idx="2"/>
          </p:nvPr>
        </p:nvSpPr>
        <p:spPr/>
        <p:txBody>
          <a:bodyPr/>
          <a:lstStyle/>
          <a:p>
            <a:fld id="{86CB4B4D-7CA3-9044-876B-883B54F8677D}" type="slidenum">
              <a:rPr lang="en-US" smtClean="0"/>
              <a:t>64</a:t>
            </a:fld>
            <a:endParaRPr lang="en-US"/>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 name="Rectangle 30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4600" kern="1200">
                <a:solidFill>
                  <a:schemeClr val="tx1"/>
                </a:solidFill>
                <a:latin typeface="+mj-lt"/>
                <a:ea typeface="+mj-ea"/>
                <a:cs typeface="+mj-cs"/>
              </a:rPr>
              <a:t>Textual Evidence of Black Ideas &amp; Actions</a:t>
            </a:r>
          </a:p>
        </p:txBody>
      </p:sp>
      <p:sp>
        <p:nvSpPr>
          <p:cNvPr id="3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0">
              <a:spcBef>
                <a:spcPts val="0"/>
              </a:spcBef>
              <a:spcAft>
                <a:spcPts val="600"/>
              </a:spcAft>
              <a:buSzPct val="100000"/>
              <a:defRPr sz="4092">
                <a:solidFill>
                  <a:srgbClr val="000090"/>
                </a:solidFill>
              </a:defRPr>
            </a:pPr>
            <a:r>
              <a:rPr lang="en-US" sz="2000" dirty="0"/>
              <a:t>In Savannah, … 28 schools in 1866, and 16 of them, reported the black Loyal Georgian, were “under the control of an Educational Board of Colored Men, </a:t>
            </a:r>
            <a:r>
              <a:rPr lang="en-US" sz="2000" u="sng" dirty="0"/>
              <a:t>taught by colored teachers, and sustained by the freed people</a:t>
            </a:r>
            <a:r>
              <a:rPr lang="en-US" sz="2000" dirty="0"/>
              <a:t>.” </a:t>
            </a:r>
          </a:p>
          <a:p>
            <a:pPr marL="0" indent="0">
              <a:spcBef>
                <a:spcPts val="0"/>
              </a:spcBef>
              <a:spcAft>
                <a:spcPts val="600"/>
              </a:spcAft>
              <a:buSzPct val="100000"/>
              <a:buNone/>
              <a:defRPr sz="4092">
                <a:solidFill>
                  <a:srgbClr val="000090"/>
                </a:solidFill>
              </a:defRPr>
            </a:pPr>
            <a:endParaRPr lang="en-US" sz="2000" dirty="0"/>
          </a:p>
          <a:p>
            <a:pPr marL="0">
              <a:spcBef>
                <a:spcPts val="0"/>
              </a:spcBef>
              <a:spcAft>
                <a:spcPts val="600"/>
              </a:spcAft>
              <a:buSzPct val="100000"/>
              <a:defRPr sz="4092">
                <a:solidFill>
                  <a:srgbClr val="000090"/>
                </a:solidFill>
              </a:defRPr>
            </a:pPr>
            <a:r>
              <a:rPr lang="en-US" sz="2000" dirty="0"/>
              <a:t>These beliefs and behavior were consistent with the activities of ex-slaves in Virginia, South Carolina, and Louisiana. In 1867, for instance, the Freedmen’s Record complained about </a:t>
            </a:r>
            <a:r>
              <a:rPr lang="en-US" sz="2000" u="sng" dirty="0"/>
              <a:t>the tendency of ex-slaves to prefer sending their children to black-controlled private schools</a:t>
            </a:r>
            <a:r>
              <a:rPr lang="en-US" sz="2000" dirty="0"/>
              <a:t> rather than supporting the less expensive northern white-dominated “free” schools.</a:t>
            </a:r>
          </a:p>
          <a:p>
            <a:pPr marL="0" indent="0">
              <a:spcBef>
                <a:spcPts val="0"/>
              </a:spcBef>
              <a:spcAft>
                <a:spcPts val="600"/>
              </a:spcAft>
              <a:buSzPct val="100000"/>
              <a:buNone/>
              <a:defRPr sz="4092">
                <a:solidFill>
                  <a:srgbClr val="000090"/>
                </a:solidFill>
              </a:defRPr>
            </a:pPr>
            <a:endParaRPr lang="en-US" sz="2000" dirty="0"/>
          </a:p>
          <a:p>
            <a:pPr marL="0">
              <a:spcBef>
                <a:spcPts val="0"/>
              </a:spcBef>
              <a:spcAft>
                <a:spcPts val="600"/>
              </a:spcAft>
              <a:buSzPct val="100000"/>
              <a:defRPr sz="4092">
                <a:solidFill>
                  <a:srgbClr val="000090"/>
                </a:solidFill>
              </a:defRPr>
            </a:pPr>
            <a:r>
              <a:rPr lang="en-US" sz="2000" dirty="0"/>
              <a:t>The ex-slaves’ educational movement became a test of their capacity to restructure their lives, to establish their freedom. Although they appreciated northern support, they resisted infringements that threatened to undermine their own initiative and self-reliance….</a:t>
            </a:r>
            <a:r>
              <a:rPr lang="en-US" sz="2000" u="sng" dirty="0"/>
              <a:t>ex-slaves initiated and sustained schools whether or not northern aid was available.</a:t>
            </a:r>
            <a:endParaRPr lang="en-US" sz="2000" dirty="0"/>
          </a:p>
        </p:txBody>
      </p:sp>
      <p:pic>
        <p:nvPicPr>
          <p:cNvPr id="302"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303"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E1057D73-4321-8B8D-5018-66CA5F080234}"/>
              </a:ext>
            </a:extLst>
          </p:cNvPr>
          <p:cNvSpPr>
            <a:spLocks noGrp="1"/>
          </p:cNvSpPr>
          <p:nvPr>
            <p:ph type="sldNum" sz="quarter" idx="2"/>
          </p:nvPr>
        </p:nvSpPr>
        <p:spPr/>
        <p:txBody>
          <a:bodyPr/>
          <a:lstStyle/>
          <a:p>
            <a:fld id="{86CB4B4D-7CA3-9044-876B-883B54F8677D}" type="slidenum">
              <a:rPr lang="en-US" smtClean="0"/>
              <a:t>65</a:t>
            </a:fld>
            <a:endParaRPr 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6" name="Rectangle 3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4600" kern="1200" dirty="0">
                <a:solidFill>
                  <a:srgbClr val="002060"/>
                </a:solidFill>
                <a:latin typeface="+mj-lt"/>
                <a:ea typeface="+mj-ea"/>
                <a:cs typeface="+mj-cs"/>
              </a:rPr>
              <a:t>Textual Evidence of Black Ideas &amp; Actions</a:t>
            </a:r>
          </a:p>
        </p:txBody>
      </p:sp>
      <p:sp>
        <p:nvSpPr>
          <p:cNvPr id="3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Autofit/>
          </a:bodyPr>
          <a:lstStyle/>
          <a:p>
            <a:pPr marL="0" indent="0">
              <a:spcBef>
                <a:spcPts val="0"/>
              </a:spcBef>
              <a:spcAft>
                <a:spcPts val="600"/>
              </a:spcAft>
              <a:buSzPct val="100000"/>
              <a:buNone/>
              <a:defRPr sz="3040">
                <a:solidFill>
                  <a:srgbClr val="000090"/>
                </a:solidFill>
              </a:defRPr>
            </a:pPr>
            <a:r>
              <a:rPr lang="en-US" sz="2000" dirty="0"/>
              <a:t>The “Sabbath” school system, about which little is known, </a:t>
            </a:r>
            <a:r>
              <a:rPr lang="en-US" sz="2000" u="sng" dirty="0"/>
              <a:t>operated largely on the strength of the ex-slave community</a:t>
            </a:r>
            <a:r>
              <a:rPr lang="en-US" sz="2000" dirty="0"/>
              <a:t>. Frequently, Sabbath schools were established </a:t>
            </a:r>
            <a:r>
              <a:rPr lang="en-US" sz="2000" u="sng" dirty="0"/>
              <a:t>before</a:t>
            </a:r>
            <a:r>
              <a:rPr lang="en-US" sz="2000" dirty="0"/>
              <a:t> “free” or “public” schools. These church-sponsored schools, operated mainly in evenings and on weekends…“They reached thousands not able to attend weekday schools.”</a:t>
            </a:r>
          </a:p>
          <a:p>
            <a:pPr marL="0">
              <a:spcBef>
                <a:spcPts val="0"/>
              </a:spcBef>
              <a:spcAft>
                <a:spcPts val="600"/>
              </a:spcAft>
              <a:buSzPct val="100000"/>
              <a:defRPr sz="3040">
                <a:solidFill>
                  <a:srgbClr val="000090"/>
                </a:solidFill>
              </a:defRPr>
            </a:pPr>
            <a:endParaRPr lang="en-US" sz="2000" dirty="0"/>
          </a:p>
          <a:p>
            <a:pPr marL="0" indent="0">
              <a:spcBef>
                <a:spcPts val="0"/>
              </a:spcBef>
              <a:spcAft>
                <a:spcPts val="600"/>
              </a:spcAft>
              <a:buSzPct val="100000"/>
              <a:buNone/>
              <a:defRPr sz="3040">
                <a:solidFill>
                  <a:srgbClr val="000090"/>
                </a:solidFill>
              </a:defRPr>
            </a:pPr>
            <a:r>
              <a:rPr lang="en-US" sz="2000" dirty="0"/>
              <a:t>Sabbath schools among freedmen have opened throughout the </a:t>
            </a:r>
            <a:r>
              <a:rPr lang="en-US" sz="2000" u="sng" dirty="0"/>
              <a:t>entire</a:t>
            </a:r>
            <a:r>
              <a:rPr lang="en-US" sz="2000" dirty="0"/>
              <a:t> South...”one of the most thrilling spectacles [in the South], and often upon the plantations, is the large schools gathered upon the Sabbath day, sometimes of many hundreds, dressed in clean Sunday garments, with eyes sparkling, intent upon elementary and Christian instruction”</a:t>
            </a:r>
          </a:p>
          <a:p>
            <a:pPr marL="0">
              <a:spcBef>
                <a:spcPts val="0"/>
              </a:spcBef>
              <a:spcAft>
                <a:spcPts val="600"/>
              </a:spcAft>
              <a:defRPr sz="12160">
                <a:solidFill>
                  <a:srgbClr val="000090"/>
                </a:solidFill>
              </a:defRPr>
            </a:pPr>
            <a:endParaRPr lang="en-US" sz="2000" dirty="0"/>
          </a:p>
          <a:p>
            <a:pPr marL="0" indent="0">
              <a:spcBef>
                <a:spcPts val="0"/>
              </a:spcBef>
              <a:spcAft>
                <a:spcPts val="600"/>
              </a:spcAft>
              <a:buSzPct val="100000"/>
              <a:buNone/>
              <a:defRPr sz="3040">
                <a:solidFill>
                  <a:srgbClr val="000090"/>
                </a:solidFill>
              </a:defRPr>
            </a:pPr>
            <a:r>
              <a:rPr lang="en-US" sz="2000" dirty="0"/>
              <a:t>In some areas [Sabbath schools]  constituted the only viable system of free instruction. T. K. Noble, Freedmen’s Bureau superintendent of education in Kentucky, said in 1867: </a:t>
            </a:r>
            <a:r>
              <a:rPr lang="en-US" sz="2000" u="sng" dirty="0"/>
              <a:t>“The places of worship owned by the colored people are almost the only available school houses in the State.”</a:t>
            </a:r>
            <a:endParaRPr lang="en-US" sz="2000" dirty="0"/>
          </a:p>
        </p:txBody>
      </p:sp>
      <p:pic>
        <p:nvPicPr>
          <p:cNvPr id="308"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309"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EFAC08C2-4616-856D-365C-298FD0A20DF5}"/>
              </a:ext>
            </a:extLst>
          </p:cNvPr>
          <p:cNvSpPr>
            <a:spLocks noGrp="1"/>
          </p:cNvSpPr>
          <p:nvPr>
            <p:ph type="sldNum" sz="quarter" idx="2"/>
          </p:nvPr>
        </p:nvSpPr>
        <p:spPr/>
        <p:txBody>
          <a:bodyPr/>
          <a:lstStyle/>
          <a:p>
            <a:fld id="{86CB4B4D-7CA3-9044-876B-883B54F8677D}" type="slidenum">
              <a:rPr lang="en-US" smtClean="0"/>
              <a:t>66</a:t>
            </a:fld>
            <a:endParaRPr lang="en-US"/>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2" name="Rectangle 3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4600" kern="1200">
                <a:solidFill>
                  <a:schemeClr val="tx1"/>
                </a:solidFill>
                <a:latin typeface="+mj-lt"/>
                <a:ea typeface="+mj-ea"/>
                <a:cs typeface="+mj-cs"/>
              </a:rPr>
              <a:t>Textual Evidence of Black Ideas &amp; Actions</a:t>
            </a:r>
          </a:p>
        </p:txBody>
      </p:sp>
      <p:sp>
        <p:nvSpPr>
          <p:cNvPr id="3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0">
              <a:spcBef>
                <a:spcPts val="0"/>
              </a:spcBef>
              <a:spcAft>
                <a:spcPts val="600"/>
              </a:spcAft>
              <a:buSzPct val="100000"/>
              <a:defRPr sz="4128">
                <a:solidFill>
                  <a:srgbClr val="000090"/>
                </a:solidFill>
              </a:defRPr>
            </a:pPr>
            <a:r>
              <a:rPr lang="en-US" sz="1900" dirty="0"/>
              <a:t>The Sabbath schools represent yet another remarkable example of ex-slaves seeking, establishing, and supporting their own schools. Conservative estimates: 1,512 schools, 6,146 teachers, 107,109 pupils. Sabbath schools continued to grow in the black community long after Reconstruction. </a:t>
            </a:r>
          </a:p>
          <a:p>
            <a:pPr marL="0" indent="0">
              <a:spcBef>
                <a:spcPts val="0"/>
              </a:spcBef>
              <a:spcAft>
                <a:spcPts val="600"/>
              </a:spcAft>
              <a:buSzPct val="100000"/>
              <a:buNone/>
              <a:defRPr sz="4128">
                <a:solidFill>
                  <a:srgbClr val="000090"/>
                </a:solidFill>
              </a:defRPr>
            </a:pPr>
            <a:endParaRPr lang="en-US" sz="1900" dirty="0"/>
          </a:p>
          <a:p>
            <a:pPr marL="0">
              <a:spcBef>
                <a:spcPts val="0"/>
              </a:spcBef>
              <a:spcAft>
                <a:spcPts val="600"/>
              </a:spcAft>
              <a:buSzPct val="100000"/>
              <a:defRPr sz="4128">
                <a:solidFill>
                  <a:srgbClr val="000090"/>
                </a:solidFill>
              </a:defRPr>
            </a:pPr>
            <a:r>
              <a:rPr lang="en-US" sz="1900" dirty="0"/>
              <a:t>In 1868 the African Methodist Episcopal church (AME), for example, enrolled 40,000 pupils in its Sabbath schools. By 1885, the AME church reported having “200,000 children in Sunday schools” for “intellectual and moral” instruction.</a:t>
            </a:r>
          </a:p>
          <a:p>
            <a:pPr marL="0">
              <a:spcBef>
                <a:spcPts val="0"/>
              </a:spcBef>
              <a:spcAft>
                <a:spcPts val="600"/>
              </a:spcAft>
              <a:buSzPct val="100000"/>
              <a:defRPr sz="4128">
                <a:solidFill>
                  <a:srgbClr val="000090"/>
                </a:solidFill>
              </a:defRPr>
            </a:pPr>
            <a:endParaRPr lang="en-US" sz="1900" dirty="0"/>
          </a:p>
          <a:p>
            <a:pPr marL="0">
              <a:spcBef>
                <a:spcPts val="0"/>
              </a:spcBef>
              <a:spcAft>
                <a:spcPts val="600"/>
              </a:spcAft>
              <a:buSzPct val="100000"/>
              <a:defRPr sz="4128">
                <a:solidFill>
                  <a:srgbClr val="000090"/>
                </a:solidFill>
              </a:defRPr>
            </a:pPr>
            <a:r>
              <a:rPr lang="en-US" sz="1900" dirty="0">
                <a:highlight>
                  <a:srgbClr val="FFFF00"/>
                </a:highlight>
              </a:rPr>
              <a:t>In the 19th century, the AME Church of Ohio collaborated with the Methodist Episcopal Church, a predominantly white denomination, in sponsoring the second independent historically black college (HBCU), Wilberforce University in Ohio. </a:t>
            </a:r>
          </a:p>
        </p:txBody>
      </p:sp>
      <p:pic>
        <p:nvPicPr>
          <p:cNvPr id="314"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315"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456633B8-F0D6-A183-948D-FC6B380B2041}"/>
              </a:ext>
            </a:extLst>
          </p:cNvPr>
          <p:cNvSpPr>
            <a:spLocks noGrp="1"/>
          </p:cNvSpPr>
          <p:nvPr>
            <p:ph type="sldNum" sz="quarter" idx="2"/>
          </p:nvPr>
        </p:nvSpPr>
        <p:spPr/>
        <p:txBody>
          <a:bodyPr/>
          <a:lstStyle/>
          <a:p>
            <a:fld id="{86CB4B4D-7CA3-9044-876B-883B54F8677D}" type="slidenum">
              <a:rPr lang="en-US" smtClean="0"/>
              <a:t>67</a:t>
            </a:fld>
            <a:endParaRPr 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 name="Title 7"/>
          <p:cNvSpPr txBox="1">
            <a:spLocks noGrp="1"/>
          </p:cNvSpPr>
          <p:nvPr>
            <p:ph type="title"/>
          </p:nvPr>
        </p:nvSpPr>
        <p:spPr>
          <a:xfrm>
            <a:off x="113023" y="2782693"/>
            <a:ext cx="2072616" cy="3807678"/>
          </a:xfrm>
          <a:prstGeom prst="rect">
            <a:avLst/>
          </a:prstGeom>
          <a:solidFill>
            <a:srgbClr val="002060"/>
          </a:solidFill>
          <a:ln>
            <a:solidFill>
              <a:schemeClr val="tx1"/>
            </a:solidFill>
          </a:ln>
        </p:spPr>
        <p:txBody>
          <a:bodyPr vert="horz" lIns="91440" tIns="45720" rIns="91440" bIns="45720" rtlCol="0" anchor="ctr">
            <a:normAutofit/>
          </a:bodyPr>
          <a:lstStyle/>
          <a:p>
            <a:pPr>
              <a:defRPr>
                <a:solidFill>
                  <a:srgbClr val="FF6600"/>
                </a:solidFill>
              </a:defRPr>
            </a:pPr>
            <a:r>
              <a:rPr lang="en-US" sz="3600" b="1" dirty="0">
                <a:solidFill>
                  <a:srgbClr val="FFFF00"/>
                </a:solidFill>
              </a:rPr>
              <a:t>Rebel Literates,</a:t>
            </a:r>
            <a:br>
              <a:rPr lang="en-US" sz="3600" b="1" dirty="0">
                <a:solidFill>
                  <a:srgbClr val="FFFF00"/>
                </a:solidFill>
              </a:rPr>
            </a:br>
            <a:r>
              <a:rPr lang="en-US" sz="3600" b="1" dirty="0" err="1">
                <a:solidFill>
                  <a:srgbClr val="FFFF00"/>
                </a:solidFill>
              </a:rPr>
              <a:t>Stealin</a:t>
            </a:r>
            <a:r>
              <a:rPr lang="en-US" sz="3600" b="1" dirty="0">
                <a:solidFill>
                  <a:srgbClr val="FFFF00"/>
                </a:solidFill>
              </a:rPr>
              <a:t>’ </a:t>
            </a:r>
            <a:br>
              <a:rPr lang="en-US" sz="3600" b="1" dirty="0">
                <a:solidFill>
                  <a:srgbClr val="FFFF00"/>
                </a:solidFill>
              </a:rPr>
            </a:br>
            <a:r>
              <a:rPr lang="en-US" sz="3600" b="1" dirty="0">
                <a:solidFill>
                  <a:srgbClr val="FFFF00"/>
                </a:solidFill>
              </a:rPr>
              <a:t>A Meeting </a:t>
            </a:r>
          </a:p>
        </p:txBody>
      </p:sp>
      <p:pic>
        <p:nvPicPr>
          <p:cNvPr id="3" name="Picture 2" descr="A close-up of two people&#10;&#10;Description automatically generated">
            <a:extLst>
              <a:ext uri="{FF2B5EF4-FFF2-40B4-BE49-F238E27FC236}">
                <a16:creationId xmlns:a16="http://schemas.microsoft.com/office/drawing/2014/main" id="{58E6854E-7660-A50E-7EE6-F7C2AF61D758}"/>
              </a:ext>
            </a:extLst>
          </p:cNvPr>
          <p:cNvPicPr>
            <a:picLocks noChangeAspect="1"/>
          </p:cNvPicPr>
          <p:nvPr/>
        </p:nvPicPr>
        <p:blipFill rotWithShape="1">
          <a:blip r:embed="rId2"/>
          <a:srcRect t="11277" b="27853"/>
          <a:stretch/>
        </p:blipFill>
        <p:spPr>
          <a:xfrm>
            <a:off x="20" y="11"/>
            <a:ext cx="12191980" cy="263167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27" name="Text Placeholder 8">
            <a:extLst>
              <a:ext uri="{C183D7F6-B498-43B3-948B-1728B52AA6E4}">
                <adec:decorative xmlns:adec="http://schemas.microsoft.com/office/drawing/2017/decorative" val="1"/>
              </a:ext>
            </a:extLst>
          </p:cNvPr>
          <p:cNvSpPr txBox="1">
            <a:spLocks noGrp="1"/>
          </p:cNvSpPr>
          <p:nvPr>
            <p:ph type="body" sz="half" idx="1"/>
          </p:nvPr>
        </p:nvSpPr>
        <p:spPr>
          <a:xfrm>
            <a:off x="2265904" y="2782693"/>
            <a:ext cx="9813073" cy="3807678"/>
          </a:xfrm>
          <a:prstGeom prst="rect">
            <a:avLst/>
          </a:prstGeom>
        </p:spPr>
        <p:txBody>
          <a:bodyPr vert="horz" lIns="91440" tIns="45720" rIns="91440" bIns="45720" rtlCol="0" anchor="ctr">
            <a:normAutofit fontScale="92500" lnSpcReduction="10000"/>
          </a:bodyPr>
          <a:lstStyle/>
          <a:p>
            <a:pPr marL="0" indent="0">
              <a:spcBef>
                <a:spcPts val="0"/>
              </a:spcBef>
              <a:spcAft>
                <a:spcPts val="600"/>
              </a:spcAft>
              <a:buSzPct val="100000"/>
              <a:buNone/>
              <a:defRPr sz="3476">
                <a:solidFill>
                  <a:srgbClr val="000090"/>
                </a:solidFill>
              </a:defRPr>
            </a:pPr>
            <a:r>
              <a:rPr lang="en-US" sz="2200" dirty="0"/>
              <a:t>By 1860 5 percent of the slaves had learned to read. Many paid a high price for their literacy. “</a:t>
            </a:r>
            <a:r>
              <a:rPr lang="en-US" sz="2200" dirty="0">
                <a:highlight>
                  <a:srgbClr val="FFFF00"/>
                </a:highlight>
              </a:rPr>
              <a:t>It seemed to me that if I could learn to read and write...I really thought it would point out to me the way to freedom…I knew if my book was discovered that all was lost, and I felt prepared for any hazard or suffering rather than give up my book and my hopes of improvement.” </a:t>
            </a:r>
            <a:r>
              <a:rPr lang="en-US" sz="2200" dirty="0"/>
              <a:t>Thomas H. Jones, North Carolina.</a:t>
            </a:r>
          </a:p>
          <a:p>
            <a:pPr marL="0" indent="0">
              <a:spcBef>
                <a:spcPts val="0"/>
              </a:spcBef>
              <a:spcAft>
                <a:spcPts val="600"/>
              </a:spcAft>
              <a:buSzPct val="100000"/>
              <a:buNone/>
              <a:defRPr sz="3476">
                <a:solidFill>
                  <a:srgbClr val="000090"/>
                </a:solidFill>
              </a:defRPr>
            </a:pPr>
            <a:endParaRPr lang="en-US" sz="2200" dirty="0"/>
          </a:p>
          <a:p>
            <a:pPr marL="0" indent="0">
              <a:spcBef>
                <a:spcPts val="0"/>
              </a:spcBef>
              <a:spcAft>
                <a:spcPts val="600"/>
              </a:spcAft>
              <a:buSzPct val="100000"/>
              <a:buNone/>
              <a:defRPr sz="3476">
                <a:solidFill>
                  <a:srgbClr val="000090"/>
                </a:solidFill>
              </a:defRPr>
            </a:pPr>
            <a:r>
              <a:rPr lang="en-US" sz="2200" dirty="0"/>
              <a:t>Elizabeth Sparks was part of a group of </a:t>
            </a:r>
            <a:r>
              <a:rPr lang="en-US" sz="2200" u="sng" dirty="0"/>
              <a:t>rebel slaves </a:t>
            </a:r>
            <a:r>
              <a:rPr lang="en-US" sz="2200" dirty="0"/>
              <a:t>who held </a:t>
            </a:r>
            <a:r>
              <a:rPr lang="en-US" sz="2200" u="sng" dirty="0"/>
              <a:t>secret literacy sessions</a:t>
            </a:r>
            <a:r>
              <a:rPr lang="en-US" sz="2200" dirty="0"/>
              <a:t> in the slave quarters. The gatherings, known among slaves as </a:t>
            </a:r>
            <a:r>
              <a:rPr lang="en-US" sz="2200" u="sng" dirty="0"/>
              <a:t>“</a:t>
            </a:r>
            <a:r>
              <a:rPr lang="en-US" sz="2200" u="sng" dirty="0" err="1"/>
              <a:t>stealin</a:t>
            </a:r>
            <a:r>
              <a:rPr lang="en-US" sz="2200" u="sng" dirty="0"/>
              <a:t>’ a </a:t>
            </a:r>
            <a:r>
              <a:rPr lang="en-US" sz="2200" u="sng" dirty="0" err="1"/>
              <a:t>meetin</a:t>
            </a:r>
            <a:r>
              <a:rPr lang="en-US" sz="2200" u="sng" dirty="0"/>
              <a:t>’.</a:t>
            </a:r>
            <a:endParaRPr lang="en-US" sz="2200" dirty="0"/>
          </a:p>
          <a:p>
            <a:pPr marL="0" indent="0">
              <a:spcBef>
                <a:spcPts val="0"/>
              </a:spcBef>
              <a:buNone/>
              <a:defRPr sz="4400">
                <a:solidFill>
                  <a:srgbClr val="000090"/>
                </a:solidFill>
              </a:defRPr>
            </a:pPr>
            <a:endParaRPr lang="en-US" sz="2200" dirty="0"/>
          </a:p>
          <a:p>
            <a:pPr marL="0" indent="0">
              <a:spcBef>
                <a:spcPts val="0"/>
              </a:spcBef>
              <a:buNone/>
              <a:defRPr sz="4400">
                <a:solidFill>
                  <a:srgbClr val="000090"/>
                </a:solidFill>
              </a:defRPr>
            </a:pPr>
            <a:r>
              <a:rPr lang="en-US" sz="2200" dirty="0">
                <a:highlight>
                  <a:srgbClr val="FFFF00"/>
                </a:highlight>
              </a:rPr>
              <a:t>After slavery many of the leading black educators emerged from among the </a:t>
            </a:r>
            <a:r>
              <a:rPr lang="en-US" sz="2200" u="sng" dirty="0">
                <a:highlight>
                  <a:srgbClr val="FFFF00"/>
                </a:highlight>
              </a:rPr>
              <a:t>rebel literates, </a:t>
            </a:r>
            <a:r>
              <a:rPr lang="en-US" sz="2200" dirty="0"/>
              <a:t>those slaves who had sustained their own learning process in defiance of the slave owners’ authority. They viewed literacy and formal education as means to liberation and freedom. </a:t>
            </a:r>
            <a:r>
              <a:rPr lang="en-US" sz="2200" u="sng" dirty="0"/>
              <a:t>Frederick Douglass</a:t>
            </a:r>
            <a:r>
              <a:rPr lang="en-US" sz="2200" dirty="0"/>
              <a:t>, Bishop Henry M. Turner, Bishop Isaac Lane, Bishop Lucius H. Holsey, and P. B. S. Pinchback, etc.</a:t>
            </a:r>
          </a:p>
          <a:p>
            <a:pPr marL="0" lvl="1" indent="-228600">
              <a:spcBef>
                <a:spcPts val="0"/>
              </a:spcBef>
              <a:spcAft>
                <a:spcPts val="600"/>
              </a:spcAft>
              <a:defRPr sz="711"/>
            </a:pPr>
            <a:endParaRPr lang="en-US" sz="1100" dirty="0"/>
          </a:p>
        </p:txBody>
      </p:sp>
      <p:sp>
        <p:nvSpPr>
          <p:cNvPr id="2" name="Slide Number Placeholder 1">
            <a:extLst>
              <a:ext uri="{FF2B5EF4-FFF2-40B4-BE49-F238E27FC236}">
                <a16:creationId xmlns:a16="http://schemas.microsoft.com/office/drawing/2014/main" id="{1F609EE1-C873-61D1-C4C6-FFD19E20B751}"/>
              </a:ext>
            </a:extLst>
          </p:cNvPr>
          <p:cNvSpPr>
            <a:spLocks noGrp="1"/>
          </p:cNvSpPr>
          <p:nvPr>
            <p:ph type="sldNum" sz="quarter" idx="2"/>
          </p:nvPr>
        </p:nvSpPr>
        <p:spPr/>
        <p:txBody>
          <a:bodyPr/>
          <a:lstStyle/>
          <a:p>
            <a:fld id="{86CB4B4D-7CA3-9044-876B-883B54F8677D}" type="slidenum">
              <a:rPr lang="en-US" smtClean="0"/>
              <a:t>68</a:t>
            </a:fld>
            <a:endParaRPr lang="en-US"/>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2" name="Rectangle 34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itle 7"/>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a:defRPr>
                <a:solidFill>
                  <a:srgbClr val="FF6600"/>
                </a:solidFill>
              </a:defRPr>
            </a:pPr>
            <a:r>
              <a:rPr lang="en-US" sz="5400" kern="1200" dirty="0">
                <a:solidFill>
                  <a:schemeClr val="tx1"/>
                </a:solidFill>
                <a:latin typeface="+mj-lt"/>
                <a:ea typeface="+mj-ea"/>
                <a:cs typeface="+mj-cs"/>
              </a:rPr>
              <a:t>A Coda</a:t>
            </a:r>
          </a:p>
        </p:txBody>
      </p:sp>
      <p:sp>
        <p:nvSpPr>
          <p:cNvPr id="34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Text Placeholder 8"/>
          <p:cNvSpPr txBox="1">
            <a:spLocks noGrp="1"/>
          </p:cNvSpPr>
          <p:nvPr>
            <p:ph type="body" idx="1"/>
          </p:nvPr>
        </p:nvSpPr>
        <p:spPr>
          <a:xfrm>
            <a:off x="838200" y="1929384"/>
            <a:ext cx="10515600" cy="4251960"/>
          </a:xfrm>
          <a:prstGeom prst="rect">
            <a:avLst/>
          </a:prstGeom>
        </p:spPr>
        <p:txBody>
          <a:bodyPr vert="horz" lIns="91440" tIns="45720" rIns="91440" bIns="45720" rtlCol="0">
            <a:normAutofit/>
          </a:bodyPr>
          <a:lstStyle/>
          <a:p>
            <a:pPr marL="0">
              <a:spcBef>
                <a:spcPts val="0"/>
              </a:spcBef>
              <a:spcAft>
                <a:spcPts val="600"/>
              </a:spcAft>
              <a:defRPr sz="4136"/>
            </a:pPr>
            <a:endParaRPr lang="en-US" sz="2000" dirty="0"/>
          </a:p>
          <a:p>
            <a:pPr marL="0">
              <a:spcBef>
                <a:spcPts val="0"/>
              </a:spcBef>
              <a:spcAft>
                <a:spcPts val="600"/>
              </a:spcAft>
              <a:buSzPct val="100000"/>
              <a:defRPr sz="4136">
                <a:solidFill>
                  <a:srgbClr val="000090"/>
                </a:solidFill>
              </a:defRPr>
            </a:pPr>
            <a:r>
              <a:rPr lang="en-US" sz="2000" dirty="0"/>
              <a:t>An aged black woman was asked why she was so determined to learn to read and write, she replied, “</a:t>
            </a:r>
            <a:r>
              <a:rPr lang="en-US" sz="2000" u="sng" dirty="0">
                <a:highlight>
                  <a:srgbClr val="FFFF00"/>
                </a:highlight>
              </a:rPr>
              <a:t>so that the </a:t>
            </a:r>
            <a:r>
              <a:rPr lang="en-US" sz="2000" u="sng" dirty="0" err="1">
                <a:highlight>
                  <a:srgbClr val="FFFF00"/>
                </a:highlight>
              </a:rPr>
              <a:t>Rebs</a:t>
            </a:r>
            <a:r>
              <a:rPr lang="en-US" sz="2000" u="sng" dirty="0">
                <a:highlight>
                  <a:srgbClr val="FFFF00"/>
                </a:highlight>
              </a:rPr>
              <a:t> can’t cheat me</a:t>
            </a:r>
            <a:r>
              <a:rPr lang="en-US" sz="2000" dirty="0">
                <a:highlight>
                  <a:srgbClr val="FFFF00"/>
                </a:highlight>
              </a:rPr>
              <a:t>.” </a:t>
            </a:r>
          </a:p>
          <a:p>
            <a:pPr marL="537210">
              <a:spcBef>
                <a:spcPts val="0"/>
              </a:spcBef>
              <a:spcAft>
                <a:spcPts val="600"/>
              </a:spcAft>
              <a:buSzPct val="100000"/>
              <a:defRPr sz="4136">
                <a:solidFill>
                  <a:srgbClr val="000090"/>
                </a:solidFill>
              </a:defRPr>
            </a:pPr>
            <a:endParaRPr lang="en-US" sz="2000" dirty="0"/>
          </a:p>
          <a:p>
            <a:pPr marL="0">
              <a:spcBef>
                <a:spcPts val="0"/>
              </a:spcBef>
              <a:spcAft>
                <a:spcPts val="600"/>
              </a:spcAft>
              <a:buSzPct val="100000"/>
              <a:defRPr sz="4136">
                <a:solidFill>
                  <a:srgbClr val="000090"/>
                </a:solidFill>
              </a:defRPr>
            </a:pPr>
            <a:r>
              <a:rPr lang="en-US" sz="2000" dirty="0"/>
              <a:t>Universal education was certain to become a reality in black society, </a:t>
            </a:r>
            <a:r>
              <a:rPr lang="en-US" sz="2000" u="sng" dirty="0"/>
              <a:t>not because ex-slaves were motivated by childlike, irrational, and primitive drives, </a:t>
            </a:r>
            <a:r>
              <a:rPr lang="en-US" sz="2000" u="sng" dirty="0">
                <a:highlight>
                  <a:srgbClr val="FFFF00"/>
                </a:highlight>
              </a:rPr>
              <a:t>but because they were a responsible and politically self-conscious social class</a:t>
            </a:r>
            <a:r>
              <a:rPr lang="en-US" sz="2000" dirty="0">
                <a:highlight>
                  <a:srgbClr val="FFFF00"/>
                </a:highlight>
              </a:rPr>
              <a:t>.</a:t>
            </a:r>
          </a:p>
          <a:p>
            <a:pPr marL="429768">
              <a:spcBef>
                <a:spcPts val="0"/>
              </a:spcBef>
              <a:spcAft>
                <a:spcPts val="600"/>
              </a:spcAft>
              <a:buSzPct val="100000"/>
              <a:defRPr sz="4136">
                <a:solidFill>
                  <a:srgbClr val="000090"/>
                </a:solidFill>
              </a:defRPr>
            </a:pPr>
            <a:endParaRPr lang="en-US" sz="2000" dirty="0"/>
          </a:p>
          <a:p>
            <a:pPr marL="0">
              <a:spcBef>
                <a:spcPts val="0"/>
              </a:spcBef>
              <a:spcAft>
                <a:spcPts val="600"/>
              </a:spcAft>
              <a:buSzPct val="100000"/>
              <a:defRPr sz="4136">
                <a:solidFill>
                  <a:srgbClr val="000090"/>
                </a:solidFill>
              </a:defRPr>
            </a:pPr>
            <a:r>
              <a:rPr lang="en-US" sz="2000" dirty="0"/>
              <a:t>Ultimately, the formation and development of the ex-slaves’ beliefs and behavior regarding universal education in the postwar South will have to be understood as </a:t>
            </a:r>
            <a:r>
              <a:rPr lang="en-US" sz="2000" u="sng" dirty="0"/>
              <a:t>part of a process that started decades before the Civil War.</a:t>
            </a:r>
          </a:p>
          <a:p>
            <a:pPr marL="537210">
              <a:spcBef>
                <a:spcPts val="0"/>
              </a:spcBef>
              <a:spcAft>
                <a:spcPts val="600"/>
              </a:spcAft>
              <a:buSzPct val="100000"/>
              <a:defRPr sz="4136">
                <a:solidFill>
                  <a:srgbClr val="000090"/>
                </a:solidFill>
              </a:defRPr>
            </a:pPr>
            <a:endParaRPr lang="en-US" sz="2000" u="sng" dirty="0"/>
          </a:p>
          <a:p>
            <a:pPr marL="0">
              <a:spcBef>
                <a:spcPts val="0"/>
              </a:spcBef>
              <a:spcAft>
                <a:spcPts val="600"/>
              </a:spcAft>
              <a:buSzPct val="100000"/>
              <a:defRPr sz="4136">
                <a:solidFill>
                  <a:srgbClr val="000090"/>
                </a:solidFill>
              </a:defRPr>
            </a:pPr>
            <a:r>
              <a:rPr lang="en-US" sz="2000" dirty="0"/>
              <a:t>Education for the freedmen could serve as a safeguard against fraud and manipulation.</a:t>
            </a:r>
          </a:p>
        </p:txBody>
      </p:sp>
      <p:pic>
        <p:nvPicPr>
          <p:cNvPr id="334" name="Picture 1" descr="Picture 1"/>
          <p:cNvPicPr>
            <a:picLocks noChangeAspect="1"/>
          </p:cNvPicPr>
          <p:nvPr/>
        </p:nvPicPr>
        <p:blipFill>
          <a:blip r:embed="rId2"/>
          <a:stretch>
            <a:fillRect/>
          </a:stretch>
        </p:blipFill>
        <p:spPr>
          <a:xfrm>
            <a:off x="554508" y="6413307"/>
            <a:ext cx="202343" cy="266980"/>
          </a:xfrm>
          <a:prstGeom prst="rect">
            <a:avLst/>
          </a:prstGeom>
          <a:ln w="12700">
            <a:miter lim="400000"/>
          </a:ln>
        </p:spPr>
      </p:pic>
      <p:pic>
        <p:nvPicPr>
          <p:cNvPr id="335" name="Picture 4" descr="Picture 4"/>
          <p:cNvPicPr>
            <a:picLocks noChangeAspect="1"/>
          </p:cNvPicPr>
          <p:nvPr/>
        </p:nvPicPr>
        <p:blipFill>
          <a:blip r:embed="rId2"/>
          <a:stretch>
            <a:fillRect/>
          </a:stretch>
        </p:blipFill>
        <p:spPr>
          <a:xfrm>
            <a:off x="11309099" y="6413307"/>
            <a:ext cx="202343" cy="266980"/>
          </a:xfrm>
          <a:prstGeom prst="rect">
            <a:avLst/>
          </a:prstGeom>
          <a:ln w="12700">
            <a:miter lim="400000"/>
          </a:ln>
        </p:spPr>
      </p:pic>
      <p:sp>
        <p:nvSpPr>
          <p:cNvPr id="2" name="Slide Number Placeholder 1">
            <a:extLst>
              <a:ext uri="{FF2B5EF4-FFF2-40B4-BE49-F238E27FC236}">
                <a16:creationId xmlns:a16="http://schemas.microsoft.com/office/drawing/2014/main" id="{6B048CC8-0F90-3F7B-20A9-F03691DB1888}"/>
              </a:ext>
            </a:extLst>
          </p:cNvPr>
          <p:cNvSpPr>
            <a:spLocks noGrp="1"/>
          </p:cNvSpPr>
          <p:nvPr>
            <p:ph type="sldNum" sz="quarter" idx="2"/>
          </p:nvPr>
        </p:nvSpPr>
        <p:spPr/>
        <p:txBody>
          <a:bodyPr/>
          <a:lstStyle/>
          <a:p>
            <a:fld id="{86CB4B4D-7CA3-9044-876B-883B54F8677D}" type="slidenum">
              <a:rPr lang="en-US" smtClean="0"/>
              <a:t>69</a:t>
            </a:fld>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C8C246-8430-44FD-B209-69BDA13B9B4E}"/>
              </a:ext>
            </a:extLst>
          </p:cNvPr>
          <p:cNvSpPr>
            <a:spLocks noGrp="1"/>
          </p:cNvSpPr>
          <p:nvPr>
            <p:ph type="title"/>
          </p:nvPr>
        </p:nvSpPr>
        <p:spPr>
          <a:xfrm>
            <a:off x="630936" y="639520"/>
            <a:ext cx="3429000" cy="1719072"/>
          </a:xfrm>
        </p:spPr>
        <p:txBody>
          <a:bodyPr anchor="b">
            <a:noAutofit/>
          </a:bodyPr>
          <a:lstStyle/>
          <a:p>
            <a:r>
              <a:rPr lang="en-US" sz="2400" b="1" dirty="0"/>
              <a:t>But As American  </a:t>
            </a:r>
            <a:br>
              <a:rPr lang="en-US" sz="2400" b="1" dirty="0"/>
            </a:br>
            <a:r>
              <a:rPr lang="en-US" sz="2400" b="1" dirty="0"/>
              <a:t>Slavery &amp; Scientific Racism Emerged, Erasing Black History Was A Priority.</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14E436-E650-B5DF-E59D-F9D191FC2FB3}"/>
              </a:ext>
            </a:extLst>
          </p:cNvPr>
          <p:cNvSpPr>
            <a:spLocks noGrp="1"/>
          </p:cNvSpPr>
          <p:nvPr>
            <p:ph idx="1"/>
          </p:nvPr>
        </p:nvSpPr>
        <p:spPr>
          <a:xfrm>
            <a:off x="630936" y="2807208"/>
            <a:ext cx="3429000" cy="3410712"/>
          </a:xfrm>
          <a:solidFill>
            <a:schemeClr val="tx1"/>
          </a:solidFill>
        </p:spPr>
        <p:txBody>
          <a:bodyPr anchor="t">
            <a:normAutofit lnSpcReduction="10000"/>
          </a:bodyPr>
          <a:lstStyle/>
          <a:p>
            <a:pPr marL="0" indent="0" algn="ctr">
              <a:buNone/>
            </a:pPr>
            <a:r>
              <a:rPr lang="en-US" sz="2000" b="1" i="1" u="sng" dirty="0">
                <a:solidFill>
                  <a:schemeClr val="bg1"/>
                </a:solidFill>
                <a:cs typeface="Arial" panose="020B0604020202020204" pitchFamily="34" charset="0"/>
              </a:rPr>
              <a:t>THEORY OF OIDS:</a:t>
            </a:r>
          </a:p>
          <a:p>
            <a:pPr marL="0" indent="0" algn="ctr">
              <a:buNone/>
            </a:pPr>
            <a:r>
              <a:rPr lang="en-US" sz="2000" i="1" dirty="0">
                <a:solidFill>
                  <a:schemeClr val="bg1"/>
                </a:solidFill>
                <a:cs typeface="Arial" panose="020B0604020202020204" pitchFamily="34" charset="0"/>
              </a:rPr>
              <a:t>3 Races: </a:t>
            </a:r>
          </a:p>
          <a:p>
            <a:pPr marL="0" indent="0" algn="ctr">
              <a:buNone/>
            </a:pPr>
            <a:r>
              <a:rPr lang="en-US" sz="2000" i="1" dirty="0" err="1">
                <a:solidFill>
                  <a:schemeClr val="bg1"/>
                </a:solidFill>
                <a:cs typeface="Arial" panose="020B0604020202020204" pitchFamily="34" charset="0"/>
              </a:rPr>
              <a:t>Caucusoid</a:t>
            </a:r>
            <a:r>
              <a:rPr lang="en-US" sz="2000" i="1" dirty="0">
                <a:solidFill>
                  <a:schemeClr val="bg1"/>
                </a:solidFill>
                <a:cs typeface="Arial" panose="020B0604020202020204" pitchFamily="34" charset="0"/>
              </a:rPr>
              <a:t>, </a:t>
            </a:r>
          </a:p>
          <a:p>
            <a:pPr marL="0" indent="0" algn="ctr">
              <a:buNone/>
            </a:pPr>
            <a:r>
              <a:rPr lang="en-US" sz="2000" i="1" dirty="0">
                <a:solidFill>
                  <a:schemeClr val="bg1"/>
                </a:solidFill>
                <a:cs typeface="Arial" panose="020B0604020202020204" pitchFamily="34" charset="0"/>
              </a:rPr>
              <a:t>Mongoloid, </a:t>
            </a:r>
          </a:p>
          <a:p>
            <a:pPr marL="0" indent="0" algn="ctr">
              <a:buNone/>
            </a:pPr>
            <a:r>
              <a:rPr lang="en-US" sz="2000" i="1" dirty="0">
                <a:solidFill>
                  <a:schemeClr val="bg1"/>
                </a:solidFill>
                <a:cs typeface="Arial" panose="020B0604020202020204" pitchFamily="34" charset="0"/>
              </a:rPr>
              <a:t>Negroid, </a:t>
            </a:r>
          </a:p>
          <a:p>
            <a:pPr marL="0" indent="0" algn="ctr">
              <a:buNone/>
            </a:pPr>
            <a:r>
              <a:rPr lang="en-US" sz="2000" i="1" dirty="0">
                <a:solidFill>
                  <a:schemeClr val="bg1"/>
                </a:solidFill>
                <a:cs typeface="Arial" panose="020B0604020202020204" pitchFamily="34" charset="0"/>
              </a:rPr>
              <a:t>the later being </a:t>
            </a:r>
            <a:r>
              <a:rPr lang="en-US" sz="2000" i="1" dirty="0">
                <a:solidFill>
                  <a:schemeClr val="bg1"/>
                </a:solidFill>
                <a:ea typeface="Times"/>
                <a:cs typeface="Arial" panose="020B0604020202020204" pitchFamily="34" charset="0"/>
                <a:sym typeface="Times"/>
              </a:rPr>
              <a:t>the</a:t>
            </a:r>
          </a:p>
          <a:p>
            <a:pPr marL="0" indent="0" algn="ctr">
              <a:buNone/>
            </a:pPr>
            <a:r>
              <a:rPr lang="en-US" sz="2000" i="1" dirty="0">
                <a:solidFill>
                  <a:schemeClr val="bg1"/>
                </a:solidFill>
                <a:ea typeface="Times"/>
                <a:cs typeface="Arial" panose="020B0604020202020204" pitchFamily="34" charset="0"/>
                <a:sym typeface="Times"/>
              </a:rPr>
              <a:t> lowest and the only </a:t>
            </a:r>
          </a:p>
          <a:p>
            <a:pPr marL="0" indent="0" algn="ctr">
              <a:buNone/>
            </a:pPr>
            <a:r>
              <a:rPr lang="en-US" sz="2000" i="1" dirty="0">
                <a:solidFill>
                  <a:schemeClr val="bg1"/>
                </a:solidFill>
                <a:ea typeface="Times"/>
                <a:cs typeface="Arial" panose="020B0604020202020204" pitchFamily="34" charset="0"/>
                <a:sym typeface="Times"/>
              </a:rPr>
              <a:t>category without a</a:t>
            </a:r>
          </a:p>
          <a:p>
            <a:pPr marL="0" indent="0" algn="ctr">
              <a:buNone/>
            </a:pPr>
            <a:r>
              <a:rPr lang="en-US" sz="2000" i="1" dirty="0">
                <a:solidFill>
                  <a:schemeClr val="bg1"/>
                </a:solidFill>
                <a:ea typeface="Times"/>
                <a:cs typeface="Arial" panose="020B0604020202020204" pitchFamily="34" charset="0"/>
                <a:sym typeface="Times"/>
              </a:rPr>
              <a:t> geographic location.</a:t>
            </a:r>
            <a:endParaRPr lang="en-US" sz="2000" i="1" dirty="0">
              <a:solidFill>
                <a:schemeClr val="bg1"/>
              </a:solidFill>
              <a:cs typeface="Arial" panose="020B0604020202020204" pitchFamily="34" charset="0"/>
            </a:endParaRPr>
          </a:p>
          <a:p>
            <a:pPr marL="0" indent="0">
              <a:buNone/>
            </a:pPr>
            <a:endParaRPr lang="en-US" sz="2200" dirty="0"/>
          </a:p>
        </p:txBody>
      </p:sp>
      <p:pic>
        <p:nvPicPr>
          <p:cNvPr id="4" name="Google Shape;241;p16" descr="mankind1ma6.jpg">
            <a:extLst>
              <a:ext uri="{FF2B5EF4-FFF2-40B4-BE49-F238E27FC236}">
                <a16:creationId xmlns:a16="http://schemas.microsoft.com/office/drawing/2014/main" id="{5E50CB76-3E0B-3A93-B176-28A5D22350D9}"/>
              </a:ext>
            </a:extLst>
          </p:cNvPr>
          <p:cNvPicPr preferRelativeResize="0">
            <a:picLocks/>
          </p:cNvPicPr>
          <p:nvPr/>
        </p:nvPicPr>
        <p:blipFill rotWithShape="1">
          <a:blip r:embed="rId3"/>
          <a:stretch/>
        </p:blipFill>
        <p:spPr>
          <a:xfrm>
            <a:off x="4654296" y="753808"/>
            <a:ext cx="6903720" cy="5350383"/>
          </a:xfrm>
          <a:prstGeom prst="rect">
            <a:avLst/>
          </a:prstGeom>
          <a:noFill/>
        </p:spPr>
      </p:pic>
      <p:sp>
        <p:nvSpPr>
          <p:cNvPr id="6" name="Slide Number Placeholder 5">
            <a:extLst>
              <a:ext uri="{FF2B5EF4-FFF2-40B4-BE49-F238E27FC236}">
                <a16:creationId xmlns:a16="http://schemas.microsoft.com/office/drawing/2014/main" id="{03F6A3B7-20D7-499B-E660-A7BE26FF300B}"/>
              </a:ext>
            </a:extLst>
          </p:cNvPr>
          <p:cNvSpPr>
            <a:spLocks noGrp="1"/>
          </p:cNvSpPr>
          <p:nvPr>
            <p:ph type="sldNum" sz="quarter" idx="12"/>
          </p:nvPr>
        </p:nvSpPr>
        <p:spPr/>
        <p:txBody>
          <a:bodyPr/>
          <a:lstStyle/>
          <a:p>
            <a:fld id="{31801A93-45A5-3048-945E-62985659094F}" type="slidenum">
              <a:rPr lang="en-US" smtClean="0"/>
              <a:t>7</a:t>
            </a:fld>
            <a:endParaRPr lang="en-US"/>
          </a:p>
        </p:txBody>
      </p:sp>
    </p:spTree>
    <p:extLst>
      <p:ext uri="{BB962C8B-B14F-4D97-AF65-F5344CB8AC3E}">
        <p14:creationId xmlns:p14="http://schemas.microsoft.com/office/powerpoint/2010/main" val="3743870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 name="Rectangle 34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extBox 10"/>
          <p:cNvSpPr txBox="1"/>
          <p:nvPr/>
        </p:nvSpPr>
        <p:spPr>
          <a:xfrm>
            <a:off x="6687737" y="1384296"/>
            <a:ext cx="4605340" cy="39571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lvl1pPr>
              <a:defRPr b="1">
                <a:latin typeface="+mn-lt"/>
                <a:ea typeface="+mn-ea"/>
                <a:cs typeface="+mn-cs"/>
                <a:sym typeface="Helvetica Neue"/>
              </a:defRPr>
            </a:lvl1pPr>
          </a:lstStyle>
          <a:p>
            <a:pPr>
              <a:lnSpc>
                <a:spcPct val="90000"/>
              </a:lnSpc>
              <a:spcBef>
                <a:spcPct val="0"/>
              </a:spcBef>
              <a:spcAft>
                <a:spcPts val="600"/>
              </a:spcAft>
            </a:pPr>
            <a:r>
              <a:rPr lang="en-US" sz="3100" dirty="0">
                <a:solidFill>
                  <a:schemeClr val="bg1"/>
                </a:solidFill>
                <a:latin typeface="+mj-lt"/>
                <a:ea typeface="+mj-ea"/>
                <a:cs typeface="+mj-cs"/>
              </a:rPr>
              <a:t>BACKLASH:</a:t>
            </a:r>
          </a:p>
          <a:p>
            <a:pPr>
              <a:lnSpc>
                <a:spcPct val="90000"/>
              </a:lnSpc>
              <a:spcBef>
                <a:spcPct val="0"/>
              </a:spcBef>
              <a:spcAft>
                <a:spcPts val="600"/>
              </a:spcAft>
            </a:pPr>
            <a:endParaRPr lang="en-US" sz="3100" dirty="0">
              <a:solidFill>
                <a:schemeClr val="bg1"/>
              </a:solidFill>
              <a:latin typeface="+mj-lt"/>
              <a:ea typeface="+mj-ea"/>
              <a:cs typeface="+mj-cs"/>
            </a:endParaRPr>
          </a:p>
          <a:p>
            <a:pPr>
              <a:lnSpc>
                <a:spcPct val="90000"/>
              </a:lnSpc>
              <a:spcBef>
                <a:spcPct val="0"/>
              </a:spcBef>
              <a:spcAft>
                <a:spcPts val="600"/>
              </a:spcAft>
            </a:pPr>
            <a:r>
              <a:rPr lang="en-US" sz="3100" i="1" dirty="0">
                <a:solidFill>
                  <a:schemeClr val="bg1"/>
                </a:solidFill>
                <a:latin typeface="+mj-lt"/>
                <a:ea typeface="+mj-ea"/>
                <a:cs typeface="+mj-cs"/>
              </a:rPr>
              <a:t>Freedmen's schoolhouse burned, Memphis riots of 1866, as illustrated in Harper's Weekly.</a:t>
            </a:r>
          </a:p>
          <a:p>
            <a:pPr>
              <a:lnSpc>
                <a:spcPct val="90000"/>
              </a:lnSpc>
              <a:spcBef>
                <a:spcPct val="0"/>
              </a:spcBef>
              <a:spcAft>
                <a:spcPts val="600"/>
              </a:spcAft>
            </a:pPr>
            <a:endParaRPr lang="en-US" sz="3100" dirty="0">
              <a:solidFill>
                <a:schemeClr val="bg1"/>
              </a:solidFill>
              <a:latin typeface="+mj-lt"/>
              <a:ea typeface="+mj-ea"/>
              <a:cs typeface="+mj-cs"/>
            </a:endParaRPr>
          </a:p>
          <a:p>
            <a:pPr>
              <a:lnSpc>
                <a:spcPct val="90000"/>
              </a:lnSpc>
              <a:spcBef>
                <a:spcPct val="0"/>
              </a:spcBef>
              <a:spcAft>
                <a:spcPts val="600"/>
              </a:spcAft>
            </a:pPr>
            <a:r>
              <a:rPr lang="en-US" sz="3100" dirty="0">
                <a:solidFill>
                  <a:schemeClr val="bg1"/>
                </a:solidFill>
                <a:latin typeface="+mj-lt"/>
                <a:ea typeface="+mj-ea"/>
                <a:cs typeface="+mj-cs"/>
              </a:rPr>
              <a:t>This. Is The Hour of Chaos</a:t>
            </a:r>
          </a:p>
        </p:txBody>
      </p:sp>
      <p:pic>
        <p:nvPicPr>
          <p:cNvPr id="342" name="Picture Placeholder 9" descr="Picture Placeholder 9"/>
          <p:cNvPicPr>
            <a:picLocks noGrp="1" noChangeAspect="1"/>
          </p:cNvPicPr>
          <p:nvPr>
            <p:ph type="pic" idx="13"/>
          </p:nvPr>
        </p:nvPicPr>
        <p:blipFill rotWithShape="1">
          <a:blip r:embed="rId2">
            <a:alphaModFix/>
          </a:blip>
          <a:srcRect t="882" r="2" b="883"/>
          <a:stretch/>
        </p:blipFill>
        <p:spPr>
          <a:xfrm>
            <a:off x="473874" y="1057275"/>
            <a:ext cx="5917401" cy="4743450"/>
          </a:xfrm>
          <a:prstGeom prst="rect">
            <a:avLst/>
          </a:prstGeom>
        </p:spPr>
      </p:pic>
      <p:sp>
        <p:nvSpPr>
          <p:cNvPr id="351" name="Rectangle 35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0C5E366-0E1A-B22F-6259-FD36BC123278}"/>
              </a:ext>
            </a:extLst>
          </p:cNvPr>
          <p:cNvSpPr>
            <a:spLocks noGrp="1"/>
          </p:cNvSpPr>
          <p:nvPr>
            <p:ph type="sldNum" sz="quarter" idx="2"/>
          </p:nvPr>
        </p:nvSpPr>
        <p:spPr/>
        <p:txBody>
          <a:bodyPr/>
          <a:lstStyle/>
          <a:p>
            <a:fld id="{86CB4B4D-7CA3-9044-876B-883B54F8677D}" type="slidenum">
              <a:rPr lang="en-US" smtClean="0"/>
              <a:t>70</a:t>
            </a:fld>
            <a:endParaRPr lang="en-US"/>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11">
            <a:extLst>
              <a:ext uri="{FF2B5EF4-FFF2-40B4-BE49-F238E27FC236}">
                <a16:creationId xmlns:a16="http://schemas.microsoft.com/office/drawing/2014/main" id="{11EF1EFF-4618-E538-7F08-18B16735F5FD}"/>
              </a:ext>
              <a:ext uri="{C183D7F6-B498-43B3-948B-1728B52AA6E4}">
                <adec:decorative xmlns:adec="http://schemas.microsoft.com/office/drawing/2017/decorative" val="1"/>
              </a:ext>
            </a:extLst>
          </p:cNvPr>
          <p:cNvPicPr>
            <a:picLocks noChangeAspect="1"/>
          </p:cNvPicPr>
          <p:nvPr/>
        </p:nvPicPr>
        <p:blipFill rotWithShape="1">
          <a:blip r:embed="rId2"/>
          <a:srcRect r="4191"/>
          <a:stretch/>
        </p:blipFill>
        <p:spPr>
          <a:xfrm>
            <a:off x="322870" y="356839"/>
            <a:ext cx="5167762" cy="5943600"/>
          </a:xfrm>
          <a:prstGeom prst="rect">
            <a:avLst/>
          </a:prstGeom>
        </p:spPr>
      </p:pic>
      <p:sp>
        <p:nvSpPr>
          <p:cNvPr id="6" name="Title 1">
            <a:extLst>
              <a:ext uri="{FF2B5EF4-FFF2-40B4-BE49-F238E27FC236}">
                <a16:creationId xmlns:a16="http://schemas.microsoft.com/office/drawing/2014/main" id="{073854B2-A0EF-0FA2-1551-0925DDDEFC91}"/>
              </a:ext>
            </a:extLst>
          </p:cNvPr>
          <p:cNvSpPr>
            <a:spLocks noGrp="1"/>
          </p:cNvSpPr>
          <p:nvPr>
            <p:ph type="title"/>
          </p:nvPr>
        </p:nvSpPr>
        <p:spPr>
          <a:xfrm>
            <a:off x="5813502" y="182562"/>
            <a:ext cx="6055628" cy="6492448"/>
          </a:xfrm>
        </p:spPr>
        <p:txBody>
          <a:bodyPr>
            <a:normAutofit/>
          </a:bodyPr>
          <a:lstStyle/>
          <a:p>
            <a:r>
              <a:rPr lang="en-US" sz="3200" dirty="0">
                <a:solidFill>
                  <a:schemeClr val="bg1"/>
                </a:solidFill>
              </a:rPr>
              <a:t>Culture eats Strategy for Breakfast (Values)</a:t>
            </a:r>
            <a:br>
              <a:rPr lang="en-US" sz="3200" dirty="0">
                <a:solidFill>
                  <a:schemeClr val="bg1"/>
                </a:solidFill>
              </a:rPr>
            </a:br>
            <a:r>
              <a:rPr lang="en-US" sz="3200" dirty="0">
                <a:solidFill>
                  <a:schemeClr val="bg1"/>
                </a:solidFill>
              </a:rPr>
              <a:t> </a:t>
            </a:r>
            <a:br>
              <a:rPr lang="en-US" sz="3200" dirty="0">
                <a:solidFill>
                  <a:schemeClr val="bg1"/>
                </a:solidFill>
              </a:rPr>
            </a:br>
            <a:r>
              <a:rPr lang="en-US" sz="3200" dirty="0">
                <a:solidFill>
                  <a:schemeClr val="bg1"/>
                </a:solidFill>
              </a:rPr>
              <a:t>Public Ed In the South “A Negro Idea” (Philosophy)</a:t>
            </a:r>
            <a:br>
              <a:rPr lang="en-US" sz="3200" dirty="0">
                <a:solidFill>
                  <a:schemeClr val="bg1"/>
                </a:solidFill>
              </a:rPr>
            </a:br>
            <a:br>
              <a:rPr lang="en-US" sz="3200" dirty="0">
                <a:solidFill>
                  <a:schemeClr val="bg1"/>
                </a:solidFill>
              </a:rPr>
            </a:br>
            <a:r>
              <a:rPr lang="en-US" sz="3200" dirty="0">
                <a:solidFill>
                  <a:schemeClr val="bg1"/>
                </a:solidFill>
              </a:rPr>
              <a:t>Dual Strategies:</a:t>
            </a:r>
            <a:br>
              <a:rPr lang="en-US" sz="3200" dirty="0">
                <a:solidFill>
                  <a:schemeClr val="bg1"/>
                </a:solidFill>
              </a:rPr>
            </a:br>
            <a:br>
              <a:rPr lang="en-US" sz="3200" dirty="0">
                <a:solidFill>
                  <a:schemeClr val="bg1"/>
                </a:solidFill>
              </a:rPr>
            </a:br>
            <a:r>
              <a:rPr lang="en-US" sz="3200" dirty="0">
                <a:solidFill>
                  <a:schemeClr val="bg1"/>
                </a:solidFill>
              </a:rPr>
              <a:t>Self definition + Control </a:t>
            </a:r>
            <a:br>
              <a:rPr lang="en-US" sz="3200" dirty="0">
                <a:solidFill>
                  <a:schemeClr val="bg1"/>
                </a:solidFill>
              </a:rPr>
            </a:br>
            <a:br>
              <a:rPr lang="en-US" sz="3200" dirty="0">
                <a:solidFill>
                  <a:schemeClr val="bg1"/>
                </a:solidFill>
              </a:rPr>
            </a:br>
            <a:r>
              <a:rPr lang="en-US" sz="3200" dirty="0">
                <a:solidFill>
                  <a:schemeClr val="bg1"/>
                </a:solidFill>
              </a:rPr>
              <a:t>Ex.: Change the Law, Keep Control. Vote &amp; Run.</a:t>
            </a:r>
          </a:p>
        </p:txBody>
      </p:sp>
      <p:sp>
        <p:nvSpPr>
          <p:cNvPr id="2" name="Slide Number Placeholder 1">
            <a:extLst>
              <a:ext uri="{FF2B5EF4-FFF2-40B4-BE49-F238E27FC236}">
                <a16:creationId xmlns:a16="http://schemas.microsoft.com/office/drawing/2014/main" id="{183B1B26-E19C-BC87-C892-5F378DB781B5}"/>
              </a:ext>
            </a:extLst>
          </p:cNvPr>
          <p:cNvSpPr>
            <a:spLocks noGrp="1"/>
          </p:cNvSpPr>
          <p:nvPr>
            <p:ph type="sldNum" sz="quarter" idx="2"/>
          </p:nvPr>
        </p:nvSpPr>
        <p:spPr/>
        <p:txBody>
          <a:bodyPr/>
          <a:lstStyle/>
          <a:p>
            <a:fld id="{86CB4B4D-7CA3-9044-876B-883B54F8677D}" type="slidenum">
              <a:rPr lang="en-US" smtClean="0"/>
              <a:t>71</a:t>
            </a:fld>
            <a:endParaRPr lang="en-US"/>
          </a:p>
        </p:txBody>
      </p:sp>
    </p:spTree>
    <p:extLst>
      <p:ext uri="{BB962C8B-B14F-4D97-AF65-F5344CB8AC3E}">
        <p14:creationId xmlns:p14="http://schemas.microsoft.com/office/powerpoint/2010/main" val="396793915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78" y="313750"/>
            <a:ext cx="11686477" cy="880147"/>
          </a:xfrm>
        </p:spPr>
        <p:txBody>
          <a:bodyPr>
            <a:normAutofit/>
          </a:bodyPr>
          <a:lstStyle/>
          <a:p>
            <a:pPr algn="ctr"/>
            <a:r>
              <a:rPr lang="en-US" dirty="0"/>
              <a:t>Reconstruction(s)</a:t>
            </a:r>
          </a:p>
        </p:txBody>
      </p:sp>
      <p:graphicFrame>
        <p:nvGraphicFramePr>
          <p:cNvPr id="27" name="Content Placeholder 2">
            <a:extLst>
              <a:ext uri="{FF2B5EF4-FFF2-40B4-BE49-F238E27FC236}">
                <a16:creationId xmlns:a16="http://schemas.microsoft.com/office/drawing/2014/main" id="{FAB8E51D-E373-4CF2-A222-8C2AAFB98E5A}"/>
              </a:ext>
            </a:extLst>
          </p:cNvPr>
          <p:cNvGraphicFramePr>
            <a:graphicFrameLocks noGrp="1"/>
          </p:cNvGraphicFramePr>
          <p:nvPr>
            <p:ph idx="1"/>
            <p:extLst>
              <p:ext uri="{D42A27DB-BD31-4B8C-83A1-F6EECF244321}">
                <p14:modId xmlns:p14="http://schemas.microsoft.com/office/powerpoint/2010/main" val="278346637"/>
              </p:ext>
            </p:extLst>
          </p:nvPr>
        </p:nvGraphicFramePr>
        <p:xfrm>
          <a:off x="256478" y="1393902"/>
          <a:ext cx="11686477" cy="4695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40BD85F-3F4F-4BDC-AAA4-2F83A31FF5F7}"/>
              </a:ext>
            </a:extLst>
          </p:cNvPr>
          <p:cNvSpPr txBox="1"/>
          <p:nvPr/>
        </p:nvSpPr>
        <p:spPr>
          <a:xfrm>
            <a:off x="457200" y="6289655"/>
            <a:ext cx="11485755" cy="369332"/>
          </a:xfrm>
          <a:prstGeom prst="rect">
            <a:avLst/>
          </a:prstGeom>
          <a:noFill/>
          <a:ln>
            <a:solidFill>
              <a:schemeClr val="tx1"/>
            </a:solidFill>
          </a:ln>
        </p:spPr>
        <p:txBody>
          <a:bodyPr wrap="square" rtlCol="0">
            <a:spAutoFit/>
          </a:bodyPr>
          <a:lstStyle/>
          <a:p>
            <a:pPr algn="ctr"/>
            <a:r>
              <a:rPr lang="en-US" dirty="0"/>
              <a:t>R1-3: Rise of individuals in resistance, resistance movements, organizations, elected reps.   </a:t>
            </a:r>
          </a:p>
        </p:txBody>
      </p:sp>
      <p:sp>
        <p:nvSpPr>
          <p:cNvPr id="5" name="Slide Number Placeholder 4">
            <a:extLst>
              <a:ext uri="{FF2B5EF4-FFF2-40B4-BE49-F238E27FC236}">
                <a16:creationId xmlns:a16="http://schemas.microsoft.com/office/drawing/2014/main" id="{AFB0D46C-CEFE-522B-F3C2-1CEB71F5E198}"/>
              </a:ext>
            </a:extLst>
          </p:cNvPr>
          <p:cNvSpPr>
            <a:spLocks noGrp="1"/>
          </p:cNvSpPr>
          <p:nvPr>
            <p:ph type="sldNum" sz="quarter" idx="12"/>
          </p:nvPr>
        </p:nvSpPr>
        <p:spPr/>
        <p:txBody>
          <a:bodyPr/>
          <a:lstStyle/>
          <a:p>
            <a:fld id="{31801A93-45A5-3048-945E-62985659094F}" type="slidenum">
              <a:rPr lang="en-US" smtClean="0"/>
              <a:t>72</a:t>
            </a:fld>
            <a:endParaRPr lang="en-US"/>
          </a:p>
        </p:txBody>
      </p:sp>
    </p:spTree>
    <p:extLst>
      <p:ext uri="{BB962C8B-B14F-4D97-AF65-F5344CB8AC3E}">
        <p14:creationId xmlns:p14="http://schemas.microsoft.com/office/powerpoint/2010/main" val="1946407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62231"/>
          </a:xfrm>
          <a:ln>
            <a:solidFill>
              <a:srgbClr val="7030A0"/>
            </a:solidFill>
          </a:ln>
        </p:spPr>
        <p:txBody>
          <a:bodyPr>
            <a:normAutofit/>
          </a:bodyPr>
          <a:lstStyle/>
          <a:p>
            <a:pPr algn="ctr"/>
            <a:r>
              <a:rPr lang="en-US" dirty="0"/>
              <a:t>A Third Reconstruction </a:t>
            </a:r>
          </a:p>
        </p:txBody>
      </p:sp>
      <p:graphicFrame>
        <p:nvGraphicFramePr>
          <p:cNvPr id="27" name="Content Placeholder 2">
            <a:extLst>
              <a:ext uri="{FF2B5EF4-FFF2-40B4-BE49-F238E27FC236}">
                <a16:creationId xmlns:a16="http://schemas.microsoft.com/office/drawing/2014/main" id="{FAB8E51D-E373-4CF2-A222-8C2AAFB98E5A}"/>
              </a:ext>
            </a:extLst>
          </p:cNvPr>
          <p:cNvGraphicFramePr>
            <a:graphicFrameLocks noGrp="1"/>
          </p:cNvGraphicFramePr>
          <p:nvPr>
            <p:ph idx="1"/>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5">
            <a:extLst>
              <a:ext uri="{FF2B5EF4-FFF2-40B4-BE49-F238E27FC236}">
                <a16:creationId xmlns:a16="http://schemas.microsoft.com/office/drawing/2014/main" id="{D6053A71-D43D-472B-B2B3-DD8E24DFE471}"/>
              </a:ext>
            </a:extLst>
          </p:cNvPr>
          <p:cNvPicPr>
            <a:picLocks noChangeAspect="1"/>
          </p:cNvPicPr>
          <p:nvPr/>
        </p:nvPicPr>
        <p:blipFill>
          <a:blip r:embed="rId7"/>
          <a:stretch>
            <a:fillRect/>
          </a:stretch>
        </p:blipFill>
        <p:spPr>
          <a:xfrm>
            <a:off x="609600" y="3300748"/>
            <a:ext cx="3374172" cy="2411393"/>
          </a:xfrm>
          <a:prstGeom prst="rect">
            <a:avLst/>
          </a:prstGeom>
        </p:spPr>
      </p:pic>
      <p:pic>
        <p:nvPicPr>
          <p:cNvPr id="8" name="Picture 7">
            <a:extLst>
              <a:ext uri="{FF2B5EF4-FFF2-40B4-BE49-F238E27FC236}">
                <a16:creationId xmlns:a16="http://schemas.microsoft.com/office/drawing/2014/main" id="{B81DF72D-BFC6-4E3A-B98D-5F645E6346EA}"/>
              </a:ext>
            </a:extLst>
          </p:cNvPr>
          <p:cNvPicPr>
            <a:picLocks noChangeAspect="1"/>
          </p:cNvPicPr>
          <p:nvPr/>
        </p:nvPicPr>
        <p:blipFill>
          <a:blip r:embed="rId8"/>
          <a:stretch>
            <a:fillRect/>
          </a:stretch>
        </p:blipFill>
        <p:spPr>
          <a:xfrm>
            <a:off x="8199844" y="3300748"/>
            <a:ext cx="2692522" cy="2564668"/>
          </a:xfrm>
          <a:prstGeom prst="rect">
            <a:avLst/>
          </a:prstGeom>
        </p:spPr>
      </p:pic>
      <p:pic>
        <p:nvPicPr>
          <p:cNvPr id="5" name="Picture 4">
            <a:extLst>
              <a:ext uri="{FF2B5EF4-FFF2-40B4-BE49-F238E27FC236}">
                <a16:creationId xmlns:a16="http://schemas.microsoft.com/office/drawing/2014/main" id="{497B23D7-9757-48E4-B689-0AC05161D019}"/>
              </a:ext>
            </a:extLst>
          </p:cNvPr>
          <p:cNvPicPr>
            <a:picLocks noChangeAspect="1"/>
          </p:cNvPicPr>
          <p:nvPr/>
        </p:nvPicPr>
        <p:blipFill>
          <a:blip r:embed="rId9"/>
          <a:stretch>
            <a:fillRect/>
          </a:stretch>
        </p:blipFill>
        <p:spPr>
          <a:xfrm>
            <a:off x="4486905" y="3300748"/>
            <a:ext cx="3111703" cy="2637692"/>
          </a:xfrm>
          <a:prstGeom prst="rect">
            <a:avLst/>
          </a:prstGeom>
        </p:spPr>
      </p:pic>
      <p:sp>
        <p:nvSpPr>
          <p:cNvPr id="4" name="Slide Number Placeholder 3">
            <a:extLst>
              <a:ext uri="{FF2B5EF4-FFF2-40B4-BE49-F238E27FC236}">
                <a16:creationId xmlns:a16="http://schemas.microsoft.com/office/drawing/2014/main" id="{1CEF0315-ED1F-4EBB-5115-D79F66D959BF}"/>
              </a:ext>
            </a:extLst>
          </p:cNvPr>
          <p:cNvSpPr>
            <a:spLocks noGrp="1"/>
          </p:cNvSpPr>
          <p:nvPr>
            <p:ph type="sldNum" sz="quarter" idx="12"/>
          </p:nvPr>
        </p:nvSpPr>
        <p:spPr/>
        <p:txBody>
          <a:bodyPr/>
          <a:lstStyle/>
          <a:p>
            <a:fld id="{31801A93-45A5-3048-945E-62985659094F}" type="slidenum">
              <a:rPr lang="en-US" smtClean="0"/>
              <a:t>73</a:t>
            </a:fld>
            <a:endParaRPr lang="en-US"/>
          </a:p>
        </p:txBody>
      </p:sp>
    </p:spTree>
    <p:extLst>
      <p:ext uri="{BB962C8B-B14F-4D97-AF65-F5344CB8AC3E}">
        <p14:creationId xmlns:p14="http://schemas.microsoft.com/office/powerpoint/2010/main" val="2179839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6C58-C218-4D87-A44F-967E10C571A1}"/>
              </a:ext>
            </a:extLst>
          </p:cNvPr>
          <p:cNvSpPr>
            <a:spLocks noGrp="1"/>
          </p:cNvSpPr>
          <p:nvPr>
            <p:ph type="title"/>
          </p:nvPr>
        </p:nvSpPr>
        <p:spPr>
          <a:xfrm>
            <a:off x="301752" y="4474080"/>
            <a:ext cx="11603736" cy="2214396"/>
          </a:xfrm>
          <a:solidFill>
            <a:srgbClr val="002060"/>
          </a:solidFill>
          <a:ln>
            <a:solidFill>
              <a:schemeClr val="tx2"/>
            </a:solidFill>
          </a:ln>
        </p:spPr>
        <p:txBody>
          <a:bodyPr vert="horz" lIns="91440" tIns="45720" rIns="91440" bIns="45720" rtlCol="0" anchor="ctr">
            <a:normAutofit/>
          </a:bodyPr>
          <a:lstStyle/>
          <a:p>
            <a:pPr algn="ctr"/>
            <a:r>
              <a:rPr lang="en-US" sz="6600" b="1" dirty="0">
                <a:solidFill>
                  <a:schemeClr val="accent2"/>
                </a:solidFill>
              </a:rPr>
              <a:t>A 3rd Reconstruction</a:t>
            </a:r>
          </a:p>
        </p:txBody>
      </p:sp>
      <p:pic>
        <p:nvPicPr>
          <p:cNvPr id="7" name="Picture 6">
            <a:extLst>
              <a:ext uri="{FF2B5EF4-FFF2-40B4-BE49-F238E27FC236}">
                <a16:creationId xmlns:a16="http://schemas.microsoft.com/office/drawing/2014/main" id="{F92CEA96-CCA5-4E7A-93A6-0859FFA27FB4}"/>
              </a:ext>
            </a:extLst>
          </p:cNvPr>
          <p:cNvPicPr>
            <a:picLocks noChangeAspect="1"/>
          </p:cNvPicPr>
          <p:nvPr/>
        </p:nvPicPr>
        <p:blipFill rotWithShape="1">
          <a:blip r:embed="rId2"/>
          <a:srcRect l="317" r="6" b="6"/>
          <a:stretch/>
        </p:blipFill>
        <p:spPr>
          <a:xfrm>
            <a:off x="301752" y="323208"/>
            <a:ext cx="3758184" cy="3770135"/>
          </a:xfrm>
          <a:prstGeom prst="rect">
            <a:avLst/>
          </a:prstGeom>
        </p:spPr>
      </p:pic>
      <p:pic>
        <p:nvPicPr>
          <p:cNvPr id="9" name="Picture 8">
            <a:extLst>
              <a:ext uri="{FF2B5EF4-FFF2-40B4-BE49-F238E27FC236}">
                <a16:creationId xmlns:a16="http://schemas.microsoft.com/office/drawing/2014/main" id="{32C03665-369D-450F-81D9-61237120F20A}"/>
              </a:ext>
            </a:extLst>
          </p:cNvPr>
          <p:cNvPicPr>
            <a:picLocks noChangeAspect="1"/>
          </p:cNvPicPr>
          <p:nvPr/>
        </p:nvPicPr>
        <p:blipFill rotWithShape="1">
          <a:blip r:embed="rId3"/>
          <a:srcRect l="17532" r="24902" b="1"/>
          <a:stretch/>
        </p:blipFill>
        <p:spPr>
          <a:xfrm>
            <a:off x="4224528" y="323195"/>
            <a:ext cx="3758184" cy="3770161"/>
          </a:xfrm>
          <a:prstGeom prst="rect">
            <a:avLst/>
          </a:prstGeom>
        </p:spPr>
      </p:pic>
      <p:pic>
        <p:nvPicPr>
          <p:cNvPr id="13" name="Content Placeholder 12">
            <a:extLst>
              <a:ext uri="{FF2B5EF4-FFF2-40B4-BE49-F238E27FC236}">
                <a16:creationId xmlns:a16="http://schemas.microsoft.com/office/drawing/2014/main" id="{62E21254-6CCA-4B57-A5BC-C954CFF14A9D}"/>
              </a:ext>
            </a:extLst>
          </p:cNvPr>
          <p:cNvPicPr>
            <a:picLocks noGrp="1" noChangeAspect="1"/>
          </p:cNvPicPr>
          <p:nvPr>
            <p:ph idx="1"/>
          </p:nvPr>
        </p:nvPicPr>
        <p:blipFill>
          <a:blip r:embed="rId4"/>
          <a:srcRect t="2750" b="2750"/>
          <a:stretch>
            <a:fillRect/>
          </a:stretch>
        </p:blipFill>
        <p:spPr>
          <a:xfrm>
            <a:off x="8147304" y="323195"/>
            <a:ext cx="3758184" cy="3770148"/>
          </a:xfrm>
          <a:prstGeom prst="rect">
            <a:avLst/>
          </a:prstGeom>
        </p:spPr>
      </p:pic>
      <p:sp>
        <p:nvSpPr>
          <p:cNvPr id="4" name="Slide Number Placeholder 3">
            <a:extLst>
              <a:ext uri="{FF2B5EF4-FFF2-40B4-BE49-F238E27FC236}">
                <a16:creationId xmlns:a16="http://schemas.microsoft.com/office/drawing/2014/main" id="{EE70263C-F2A6-0E73-5595-EF9CCCE49C3C}"/>
              </a:ext>
            </a:extLst>
          </p:cNvPr>
          <p:cNvSpPr>
            <a:spLocks noGrp="1"/>
          </p:cNvSpPr>
          <p:nvPr>
            <p:ph type="sldNum" sz="quarter" idx="12"/>
          </p:nvPr>
        </p:nvSpPr>
        <p:spPr/>
        <p:txBody>
          <a:bodyPr/>
          <a:lstStyle/>
          <a:p>
            <a:fld id="{31801A93-45A5-3048-945E-62985659094F}" type="slidenum">
              <a:rPr lang="en-US" smtClean="0"/>
              <a:t>74</a:t>
            </a:fld>
            <a:endParaRPr lang="en-US"/>
          </a:p>
        </p:txBody>
      </p:sp>
    </p:spTree>
    <p:extLst>
      <p:ext uri="{BB962C8B-B14F-4D97-AF65-F5344CB8AC3E}">
        <p14:creationId xmlns:p14="http://schemas.microsoft.com/office/powerpoint/2010/main" val="3587150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This.</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Is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The Hour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Chaos</a:t>
            </a:r>
          </a:p>
        </p:txBody>
      </p:sp>
      <p:sp>
        <p:nvSpPr>
          <p:cNvPr id="7" name="Slide Number Placeholder 6">
            <a:extLst>
              <a:ext uri="{FF2B5EF4-FFF2-40B4-BE49-F238E27FC236}">
                <a16:creationId xmlns:a16="http://schemas.microsoft.com/office/drawing/2014/main" id="{F1393519-0ECA-070A-1B37-B36945A00D18}"/>
              </a:ext>
            </a:extLst>
          </p:cNvPr>
          <p:cNvSpPr>
            <a:spLocks noGrp="1"/>
          </p:cNvSpPr>
          <p:nvPr>
            <p:ph type="sldNum" sz="quarter" idx="12"/>
          </p:nvPr>
        </p:nvSpPr>
        <p:spPr/>
        <p:txBody>
          <a:bodyPr/>
          <a:lstStyle/>
          <a:p>
            <a:fld id="{31801A93-45A5-3048-945E-62985659094F}" type="slidenum">
              <a:rPr lang="en-US" smtClean="0"/>
              <a:t>75</a:t>
            </a:fld>
            <a:endParaRPr lang="en-US"/>
          </a:p>
        </p:txBody>
      </p:sp>
    </p:spTree>
    <p:extLst>
      <p:ext uri="{BB962C8B-B14F-4D97-AF65-F5344CB8AC3E}">
        <p14:creationId xmlns:p14="http://schemas.microsoft.com/office/powerpoint/2010/main" val="2280723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CONFLICT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CHANGE/ FRUITION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rPr>
              <a:t>BACKLASH</a:t>
            </a:r>
            <a:r>
              <a:rPr lang="en-US" sz="3600" b="1" dirty="0">
                <a:solidFill>
                  <a:schemeClr val="bg1">
                    <a:lumMod val="85000"/>
                  </a:schemeClr>
                </a:solidFill>
              </a:rPr>
              <a:t>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REPEAT </a:t>
            </a:r>
          </a:p>
        </p:txBody>
      </p:sp>
      <p:sp>
        <p:nvSpPr>
          <p:cNvPr id="7" name="Slide Number Placeholder 6">
            <a:extLst>
              <a:ext uri="{FF2B5EF4-FFF2-40B4-BE49-F238E27FC236}">
                <a16:creationId xmlns:a16="http://schemas.microsoft.com/office/drawing/2014/main" id="{5B72B71D-465B-27EE-ACCB-2E7E78817B8C}"/>
              </a:ext>
            </a:extLst>
          </p:cNvPr>
          <p:cNvSpPr>
            <a:spLocks noGrp="1"/>
          </p:cNvSpPr>
          <p:nvPr>
            <p:ph type="sldNum" sz="quarter" idx="12"/>
          </p:nvPr>
        </p:nvSpPr>
        <p:spPr/>
        <p:txBody>
          <a:bodyPr/>
          <a:lstStyle/>
          <a:p>
            <a:fld id="{31801A93-45A5-3048-945E-62985659094F}" type="slidenum">
              <a:rPr lang="en-US" smtClean="0"/>
              <a:t>76</a:t>
            </a:fld>
            <a:endParaRPr lang="en-US"/>
          </a:p>
        </p:txBody>
      </p:sp>
    </p:spTree>
    <p:extLst>
      <p:ext uri="{BB962C8B-B14F-4D97-AF65-F5344CB8AC3E}">
        <p14:creationId xmlns:p14="http://schemas.microsoft.com/office/powerpoint/2010/main" val="3089957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solidFill>
            <a:schemeClr val="tx1"/>
          </a:solidFill>
        </p:spPr>
        <p:txBody>
          <a:bodyPr>
            <a:normAutofit/>
          </a:bodyPr>
          <a:lstStyle/>
          <a:p>
            <a:pPr algn="ctr"/>
            <a:r>
              <a:rPr lang="en-US" sz="3600" b="1" dirty="0">
                <a:solidFill>
                  <a:schemeClr val="bg2"/>
                </a:solidFill>
              </a:rPr>
              <a:t>Externalized Ideas Made Into Objects &amp; Internalized  </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1830406"/>
            <a:ext cx="105156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lumMod val="75000"/>
                  </a:schemeClr>
                </a:solidFill>
              </a:rPr>
              <a:t>Create Social Realities Through Habitual Use </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3295687"/>
            <a:ext cx="10515600" cy="1325563"/>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85000"/>
                  </a:schemeClr>
                </a:solidFill>
              </a:rPr>
              <a:t>That We Forget* Were Ideas &amp; Accept As Reality </a:t>
            </a:r>
          </a:p>
        </p:txBody>
      </p:sp>
      <p:sp>
        <p:nvSpPr>
          <p:cNvPr id="6" name="Title 1">
            <a:extLst>
              <a:ext uri="{FF2B5EF4-FFF2-40B4-BE49-F238E27FC236}">
                <a16:creationId xmlns:a16="http://schemas.microsoft.com/office/drawing/2014/main" id="{CB085A7D-3E2B-D3BB-E07B-E58B67A10168}"/>
              </a:ext>
            </a:extLst>
          </p:cNvPr>
          <p:cNvSpPr txBox="1">
            <a:spLocks/>
          </p:cNvSpPr>
          <p:nvPr/>
        </p:nvSpPr>
        <p:spPr>
          <a:xfrm>
            <a:off x="838200" y="4760968"/>
            <a:ext cx="1051560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Imagination Creates &amp; Destroys Slavery </a:t>
            </a:r>
          </a:p>
        </p:txBody>
      </p:sp>
      <p:sp>
        <p:nvSpPr>
          <p:cNvPr id="7" name="Slide Number Placeholder 6">
            <a:extLst>
              <a:ext uri="{FF2B5EF4-FFF2-40B4-BE49-F238E27FC236}">
                <a16:creationId xmlns:a16="http://schemas.microsoft.com/office/drawing/2014/main" id="{82BEE6E1-44EB-042B-8290-E0C9C52CF825}"/>
              </a:ext>
            </a:extLst>
          </p:cNvPr>
          <p:cNvSpPr>
            <a:spLocks noGrp="1"/>
          </p:cNvSpPr>
          <p:nvPr>
            <p:ph type="sldNum" sz="quarter" idx="12"/>
          </p:nvPr>
        </p:nvSpPr>
        <p:spPr/>
        <p:txBody>
          <a:bodyPr/>
          <a:lstStyle/>
          <a:p>
            <a:fld id="{31801A93-45A5-3048-945E-62985659094F}" type="slidenum">
              <a:rPr lang="en-US" smtClean="0"/>
              <a:t>77</a:t>
            </a:fld>
            <a:endParaRPr lang="en-US"/>
          </a:p>
        </p:txBody>
      </p:sp>
    </p:spTree>
    <p:extLst>
      <p:ext uri="{BB962C8B-B14F-4D97-AF65-F5344CB8AC3E}">
        <p14:creationId xmlns:p14="http://schemas.microsoft.com/office/powerpoint/2010/main" val="17877343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97A18-AE4A-4EE5-9A42-74A5FE8BE404}"/>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Repetitive Themes in African American History : Fight for the Vote and Electoral Representation </a:t>
            </a:r>
          </a:p>
        </p:txBody>
      </p:sp>
      <p:sp>
        <p:nvSpPr>
          <p:cNvPr id="3" name="Content Placeholder 2">
            <a:extLst>
              <a:ext uri="{FF2B5EF4-FFF2-40B4-BE49-F238E27FC236}">
                <a16:creationId xmlns:a16="http://schemas.microsoft.com/office/drawing/2014/main" id="{B4EFC09C-BCE9-476F-B6E8-8A6997D43A1C}"/>
              </a:ext>
            </a:extLst>
          </p:cNvPr>
          <p:cNvSpPr>
            <a:spLocks noGrp="1"/>
          </p:cNvSpPr>
          <p:nvPr>
            <p:ph idx="1"/>
          </p:nvPr>
        </p:nvSpPr>
        <p:spPr>
          <a:xfrm>
            <a:off x="6503158" y="649480"/>
            <a:ext cx="4862447" cy="5546047"/>
          </a:xfrm>
        </p:spPr>
        <p:txBody>
          <a:bodyPr anchor="ctr">
            <a:normAutofit fontScale="92500" lnSpcReduction="20000"/>
          </a:bodyPr>
          <a:lstStyle/>
          <a:p>
            <a:pPr marL="114300" lvl="0" indent="0">
              <a:buNone/>
            </a:pPr>
            <a:r>
              <a:rPr lang="en-US" sz="2000" dirty="0"/>
              <a:t>The Rise of the Black Vote in R3, R2, R1</a:t>
            </a:r>
          </a:p>
          <a:p>
            <a:r>
              <a:rPr lang="en-US" sz="2000" dirty="0"/>
              <a:t>R3 – What Black Voters Want - </a:t>
            </a:r>
            <a:r>
              <a:rPr lang="en-US" sz="2000" u="sng" dirty="0">
                <a:hlinkClick r:id="rId2"/>
              </a:rPr>
              <a:t>https://www.theatlantic.com/politics/archive/2018/05/what-black-voters-want/559775/</a:t>
            </a:r>
            <a:endParaRPr lang="en-US" sz="2000" dirty="0"/>
          </a:p>
          <a:p>
            <a:r>
              <a:rPr lang="en-US" sz="2000" dirty="0"/>
              <a:t>R1 – Rise of the Black Vote 1868-1920 - </a:t>
            </a:r>
            <a:r>
              <a:rPr lang="en-US" sz="2000" u="sng" dirty="0">
                <a:hlinkClick r:id="rId3"/>
              </a:rPr>
              <a:t>http://umich.edu/~lawrace/votetour3.htm</a:t>
            </a:r>
            <a:endParaRPr lang="en-US" sz="2000" u="sng" dirty="0"/>
          </a:p>
          <a:p>
            <a:pPr marL="114300" lvl="0" indent="0">
              <a:buNone/>
            </a:pPr>
            <a:endParaRPr lang="en-US" sz="2000" dirty="0"/>
          </a:p>
          <a:p>
            <a:pPr marL="114300" lvl="0" indent="0">
              <a:buNone/>
            </a:pPr>
            <a:r>
              <a:rPr lang="en-US" sz="2000" dirty="0"/>
              <a:t>Election of Progressives After Conflict/Backlash</a:t>
            </a:r>
          </a:p>
          <a:p>
            <a:pPr lvl="1"/>
            <a:r>
              <a:rPr lang="en-US" sz="2000" dirty="0"/>
              <a:t>R3 – Black, progressive, insurgent: Is this the future of the Democratic Party? - </a:t>
            </a:r>
            <a:r>
              <a:rPr lang="en-US" sz="2000" u="sng" dirty="0">
                <a:hlinkClick r:id="rId4"/>
              </a:rPr>
              <a:t>https://www.nbcnews.com/politics/elections/black-progressive-insurgent-future-democratic-party-n906841</a:t>
            </a:r>
            <a:endParaRPr lang="en-US" sz="2000" dirty="0"/>
          </a:p>
          <a:p>
            <a:pPr lvl="1"/>
            <a:r>
              <a:rPr lang="en-US" sz="2000" dirty="0"/>
              <a:t>R1 – (Eric Foner, 2008) - Rooted in Reconstruction: The First Wave of Black Congressmen - </a:t>
            </a:r>
            <a:r>
              <a:rPr lang="en-US" sz="2000" u="sng" dirty="0">
                <a:hlinkClick r:id="rId5"/>
              </a:rPr>
              <a:t>https://www.thenation.com/article/rooted-reconstruction-first-wave-black-congressmen/</a:t>
            </a:r>
            <a:endParaRPr lang="en-US" sz="2000" dirty="0"/>
          </a:p>
          <a:p>
            <a:pPr marL="571500" lvl="0" indent="-457200">
              <a:buFont typeface="+mj-lt"/>
              <a:buAutoNum type="arabicPeriod"/>
            </a:pPr>
            <a:endParaRPr lang="en-US" sz="1700" dirty="0"/>
          </a:p>
          <a:p>
            <a:endParaRPr lang="en-US" sz="1700" dirty="0"/>
          </a:p>
        </p:txBody>
      </p:sp>
      <p:sp>
        <p:nvSpPr>
          <p:cNvPr id="5" name="Slide Number Placeholder 4">
            <a:extLst>
              <a:ext uri="{FF2B5EF4-FFF2-40B4-BE49-F238E27FC236}">
                <a16:creationId xmlns:a16="http://schemas.microsoft.com/office/drawing/2014/main" id="{7A87678E-01CE-1BF5-B476-A0AEF3C3B8A4}"/>
              </a:ext>
            </a:extLst>
          </p:cNvPr>
          <p:cNvSpPr>
            <a:spLocks noGrp="1"/>
          </p:cNvSpPr>
          <p:nvPr>
            <p:ph type="sldNum" sz="quarter" idx="12"/>
          </p:nvPr>
        </p:nvSpPr>
        <p:spPr/>
        <p:txBody>
          <a:bodyPr/>
          <a:lstStyle/>
          <a:p>
            <a:fld id="{31801A93-45A5-3048-945E-62985659094F}" type="slidenum">
              <a:rPr lang="en-US" smtClean="0"/>
              <a:t>78</a:t>
            </a:fld>
            <a:endParaRPr lang="en-US"/>
          </a:p>
        </p:txBody>
      </p:sp>
    </p:spTree>
    <p:extLst>
      <p:ext uri="{BB962C8B-B14F-4D97-AF65-F5344CB8AC3E}">
        <p14:creationId xmlns:p14="http://schemas.microsoft.com/office/powerpoint/2010/main" val="8642561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115A7C-AEEC-457C-AC89-2ECD45B9969D}"/>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Repetitive Themes in African American History: Criminal Justice System </a:t>
            </a:r>
          </a:p>
        </p:txBody>
      </p:sp>
      <p:sp>
        <p:nvSpPr>
          <p:cNvPr id="3" name="Content Placeholder 2">
            <a:extLst>
              <a:ext uri="{FF2B5EF4-FFF2-40B4-BE49-F238E27FC236}">
                <a16:creationId xmlns:a16="http://schemas.microsoft.com/office/drawing/2014/main" id="{6A869170-2684-4353-ADCD-6149139938E4}"/>
              </a:ext>
            </a:extLst>
          </p:cNvPr>
          <p:cNvSpPr>
            <a:spLocks noGrp="1"/>
          </p:cNvSpPr>
          <p:nvPr>
            <p:ph idx="1"/>
          </p:nvPr>
        </p:nvSpPr>
        <p:spPr>
          <a:xfrm>
            <a:off x="6503158" y="649480"/>
            <a:ext cx="4862447" cy="5546047"/>
          </a:xfrm>
        </p:spPr>
        <p:txBody>
          <a:bodyPr anchor="ctr">
            <a:normAutofit lnSpcReduction="10000"/>
          </a:bodyPr>
          <a:lstStyle/>
          <a:p>
            <a:pPr marL="114300" lvl="0" indent="0">
              <a:buNone/>
            </a:pPr>
            <a:r>
              <a:rPr lang="en-US" sz="2000" dirty="0"/>
              <a:t>Kalief Browder &amp; the Scottsboro Boys</a:t>
            </a:r>
          </a:p>
          <a:p>
            <a:pPr lvl="0"/>
            <a:r>
              <a:rPr lang="en-US" sz="2000" dirty="0"/>
              <a:t>R3 – The Case of Kalief Browder - </a:t>
            </a:r>
            <a:r>
              <a:rPr lang="en-US" sz="2000" u="sng" dirty="0">
                <a:hlinkClick r:id="rId2"/>
              </a:rPr>
              <a:t>https://www.pbs.org/wgbh/americanexperience/features/scottsboro-boys-who-were-the-boys/</a:t>
            </a:r>
            <a:endParaRPr lang="en-US" sz="2000" dirty="0"/>
          </a:p>
          <a:p>
            <a:pPr lvl="0"/>
            <a:r>
              <a:rPr lang="en-US" sz="2000" dirty="0"/>
              <a:t>R2 – Scottsboro Boys - </a:t>
            </a:r>
            <a:r>
              <a:rPr lang="en-US" sz="2000" u="sng" dirty="0">
                <a:hlinkClick r:id="rId2"/>
              </a:rPr>
              <a:t>https://www.pbs.org/wgbh/americanexperience/features/scottsboro-boys-who-were-the-boys/</a:t>
            </a:r>
            <a:endParaRPr lang="en-US" sz="2000" u="sng" dirty="0"/>
          </a:p>
          <a:p>
            <a:pPr marL="114300" lvl="0" indent="0">
              <a:buNone/>
            </a:pPr>
            <a:r>
              <a:rPr lang="en-US" sz="2000" dirty="0"/>
              <a:t>Emmet Till &amp; Michael Brown</a:t>
            </a:r>
          </a:p>
          <a:p>
            <a:pPr lvl="0"/>
            <a:r>
              <a:rPr lang="en-US" sz="2000" dirty="0"/>
              <a:t>R2 - How Emmet Till’s Murder Changed the World </a:t>
            </a:r>
            <a:r>
              <a:rPr lang="en-US" sz="2000" u="sng" dirty="0">
                <a:hlinkClick r:id="rId3"/>
              </a:rPr>
              <a:t>http://time.com/4008545/emmett-till-history/</a:t>
            </a:r>
            <a:endParaRPr lang="en-US" sz="2000" dirty="0"/>
          </a:p>
          <a:p>
            <a:pPr lvl="0"/>
            <a:r>
              <a:rPr lang="en-US" sz="2000" dirty="0"/>
              <a:t>R3 - How Michael Brown’s Murder Awakened A Nation to Police Brutality  </a:t>
            </a:r>
            <a:r>
              <a:rPr lang="en-US" sz="2000" u="sng" dirty="0">
                <a:hlinkClick r:id="rId4"/>
              </a:rPr>
              <a:t>https://www.teenvogue.com/story/michael-brown-death-anniversary-police-brutality-black-lives-matter</a:t>
            </a:r>
            <a:endParaRPr lang="en-US" sz="2000" dirty="0"/>
          </a:p>
          <a:p>
            <a:pPr marL="114300" lvl="0" indent="0">
              <a:buNone/>
            </a:pPr>
            <a:endParaRPr lang="en-US" sz="1900" dirty="0"/>
          </a:p>
          <a:p>
            <a:endParaRPr lang="en-US" sz="1900" dirty="0"/>
          </a:p>
        </p:txBody>
      </p:sp>
      <p:sp>
        <p:nvSpPr>
          <p:cNvPr id="5" name="Slide Number Placeholder 4">
            <a:extLst>
              <a:ext uri="{FF2B5EF4-FFF2-40B4-BE49-F238E27FC236}">
                <a16:creationId xmlns:a16="http://schemas.microsoft.com/office/drawing/2014/main" id="{A275835C-0F7B-8D2C-E717-155933A2D86C}"/>
              </a:ext>
            </a:extLst>
          </p:cNvPr>
          <p:cNvSpPr>
            <a:spLocks noGrp="1"/>
          </p:cNvSpPr>
          <p:nvPr>
            <p:ph type="sldNum" sz="quarter" idx="12"/>
          </p:nvPr>
        </p:nvSpPr>
        <p:spPr/>
        <p:txBody>
          <a:bodyPr/>
          <a:lstStyle/>
          <a:p>
            <a:fld id="{31801A93-45A5-3048-945E-62985659094F}" type="slidenum">
              <a:rPr lang="en-US" smtClean="0"/>
              <a:t>79</a:t>
            </a:fld>
            <a:endParaRPr lang="en-US"/>
          </a:p>
        </p:txBody>
      </p:sp>
    </p:spTree>
    <p:extLst>
      <p:ext uri="{BB962C8B-B14F-4D97-AF65-F5344CB8AC3E}">
        <p14:creationId xmlns:p14="http://schemas.microsoft.com/office/powerpoint/2010/main" val="49388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7" descr="Morton_drawing"/>
          <p:cNvPicPr preferRelativeResize="0"/>
          <p:nvPr/>
        </p:nvPicPr>
        <p:blipFill rotWithShape="1">
          <a:blip r:embed="rId3">
            <a:alphaModFix/>
          </a:blip>
          <a:srcRect/>
          <a:stretch/>
        </p:blipFill>
        <p:spPr>
          <a:xfrm>
            <a:off x="2514600" y="730515"/>
            <a:ext cx="8153400" cy="6143360"/>
          </a:xfrm>
          <a:prstGeom prst="rect">
            <a:avLst/>
          </a:prstGeom>
          <a:noFill/>
          <a:ln>
            <a:noFill/>
          </a:ln>
        </p:spPr>
      </p:pic>
      <p:sp>
        <p:nvSpPr>
          <p:cNvPr id="249" name="Google Shape;249;p17"/>
          <p:cNvSpPr/>
          <p:nvPr/>
        </p:nvSpPr>
        <p:spPr>
          <a:xfrm>
            <a:off x="1524000" y="127339"/>
            <a:ext cx="4114800" cy="1015663"/>
          </a:xfrm>
          <a:prstGeom prst="rect">
            <a:avLst/>
          </a:prstGeom>
          <a:noFill/>
          <a:ln>
            <a:noFill/>
          </a:ln>
        </p:spPr>
        <p:txBody>
          <a:bodyPr spcFirstLastPara="1" wrap="square" lIns="91425" tIns="45700" rIns="91425" bIns="45700" anchor="t" anchorCtr="0">
            <a:spAutoFit/>
          </a:bodyPr>
          <a:lstStyle/>
          <a:p>
            <a:r>
              <a:rPr lang="en-US" sz="6000">
                <a:solidFill>
                  <a:schemeClr val="dk1"/>
                </a:solidFill>
                <a:latin typeface="Times"/>
                <a:ea typeface="Times"/>
                <a:cs typeface="Times"/>
                <a:sym typeface="Times"/>
              </a:rPr>
              <a:t> 1830s</a:t>
            </a:r>
            <a:endParaRPr/>
          </a:p>
        </p:txBody>
      </p:sp>
      <p:sp>
        <p:nvSpPr>
          <p:cNvPr id="3" name="Title 1">
            <a:extLst>
              <a:ext uri="{FF2B5EF4-FFF2-40B4-BE49-F238E27FC236}">
                <a16:creationId xmlns:a16="http://schemas.microsoft.com/office/drawing/2014/main" id="{0C72983E-C349-A8DA-F62D-2F4A9263CE46}"/>
              </a:ext>
            </a:extLst>
          </p:cNvPr>
          <p:cNvSpPr txBox="1">
            <a:spLocks/>
          </p:cNvSpPr>
          <p:nvPr/>
        </p:nvSpPr>
        <p:spPr>
          <a:xfrm>
            <a:off x="165462" y="1143002"/>
            <a:ext cx="1802675" cy="5458520"/>
          </a:xfrm>
          <a:prstGeom prst="rect">
            <a:avLst/>
          </a:prstGeom>
          <a:solidFill>
            <a:schemeClr val="tx1"/>
          </a:solidFill>
          <a:ln w="57150">
            <a:solidFill>
              <a:srgbClr val="FF000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bg1"/>
              </a:solidFill>
            </a:endParaRPr>
          </a:p>
          <a:p>
            <a:r>
              <a:rPr lang="en-US" dirty="0">
                <a:solidFill>
                  <a:schemeClr val="bg1"/>
                </a:solidFill>
              </a:rPr>
              <a:t>This. </a:t>
            </a:r>
          </a:p>
          <a:p>
            <a:endParaRPr lang="en-US" dirty="0">
              <a:solidFill>
                <a:schemeClr val="bg1"/>
              </a:solidFill>
            </a:endParaRPr>
          </a:p>
          <a:p>
            <a:r>
              <a:rPr lang="en-US" dirty="0">
                <a:solidFill>
                  <a:schemeClr val="bg1"/>
                </a:solidFill>
              </a:rPr>
              <a:t>Is </a:t>
            </a:r>
          </a:p>
          <a:p>
            <a:r>
              <a:rPr lang="en-US" dirty="0">
                <a:solidFill>
                  <a:schemeClr val="bg1"/>
                </a:solidFill>
              </a:rPr>
              <a:t>The</a:t>
            </a:r>
          </a:p>
          <a:p>
            <a:r>
              <a:rPr lang="en-US" dirty="0">
                <a:solidFill>
                  <a:schemeClr val="bg1"/>
                </a:solidFill>
              </a:rPr>
              <a:t>Hour</a:t>
            </a:r>
          </a:p>
          <a:p>
            <a:r>
              <a:rPr lang="en-US" dirty="0">
                <a:solidFill>
                  <a:schemeClr val="bg1"/>
                </a:solidFill>
              </a:rPr>
              <a:t>of </a:t>
            </a:r>
          </a:p>
          <a:p>
            <a:r>
              <a:rPr lang="en-US" dirty="0">
                <a:solidFill>
                  <a:schemeClr val="bg1"/>
                </a:solidFill>
              </a:rPr>
              <a:t>Chaos</a:t>
            </a:r>
            <a:r>
              <a:rPr lang="en-US" dirty="0"/>
              <a:t>. </a:t>
            </a:r>
          </a:p>
        </p:txBody>
      </p:sp>
      <p:sp>
        <p:nvSpPr>
          <p:cNvPr id="4" name="Slide Number Placeholder 3">
            <a:extLst>
              <a:ext uri="{FF2B5EF4-FFF2-40B4-BE49-F238E27FC236}">
                <a16:creationId xmlns:a16="http://schemas.microsoft.com/office/drawing/2014/main" id="{4A957958-DFA4-639B-2F78-5EE752419216}"/>
              </a:ext>
            </a:extLst>
          </p:cNvPr>
          <p:cNvSpPr>
            <a:spLocks noGrp="1"/>
          </p:cNvSpPr>
          <p:nvPr>
            <p:ph type="sldNum" sz="quarter" idx="12"/>
          </p:nvPr>
        </p:nvSpPr>
        <p:spPr/>
        <p:txBody>
          <a:bodyPr/>
          <a:lstStyle/>
          <a:p>
            <a:fld id="{31801A93-45A5-3048-945E-62985659094F}" type="slidenum">
              <a:rPr lang="en-US" smtClean="0"/>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2944" y="489648"/>
            <a:ext cx="4151327" cy="3683613"/>
          </a:xfrm>
        </p:spPr>
        <p:style>
          <a:lnRef idx="0">
            <a:schemeClr val="accent6"/>
          </a:lnRef>
          <a:fillRef idx="3">
            <a:schemeClr val="accent6"/>
          </a:fillRef>
          <a:effectRef idx="3">
            <a:schemeClr val="accent6"/>
          </a:effectRef>
          <a:fontRef idx="minor">
            <a:schemeClr val="lt1"/>
          </a:fontRef>
        </p:style>
        <p:txBody>
          <a:bodyPr anchor="b">
            <a:normAutofit fontScale="90000"/>
          </a:bodyPr>
          <a:lstStyle/>
          <a:p>
            <a:br>
              <a:rPr lang="en-US" b="1" dirty="0"/>
            </a:br>
            <a:br>
              <a:rPr lang="en-US" b="1" dirty="0"/>
            </a:br>
            <a:br>
              <a:rPr lang="en-US" b="1" dirty="0"/>
            </a:br>
            <a:br>
              <a:rPr lang="en-US" b="1" dirty="0"/>
            </a:br>
            <a:br>
              <a:rPr lang="en-US" b="1" dirty="0"/>
            </a:br>
            <a:br>
              <a:rPr lang="en-US" b="1" dirty="0"/>
            </a:br>
            <a:r>
              <a:rPr lang="en-US" b="1" dirty="0"/>
              <a:t>So, </a:t>
            </a:r>
            <a:r>
              <a:rPr lang="en-US" b="1" dirty="0">
                <a:solidFill>
                  <a:srgbClr val="FF0000"/>
                </a:solidFill>
              </a:rPr>
              <a:t>What</a:t>
            </a:r>
            <a:r>
              <a:rPr lang="en-US" b="1" dirty="0"/>
              <a:t> Is </a:t>
            </a:r>
            <a:r>
              <a:rPr lang="en-US" b="1" u="sng" dirty="0"/>
              <a:t>Black Culture? </a:t>
            </a:r>
            <a:br>
              <a:rPr lang="en-US" dirty="0"/>
            </a:br>
            <a:r>
              <a:rPr lang="en-US" sz="4000" b="1" i="1" dirty="0">
                <a:solidFill>
                  <a:schemeClr val="tx2">
                    <a:lumMod val="90000"/>
                    <a:lumOff val="10000"/>
                  </a:schemeClr>
                </a:solidFill>
              </a:rPr>
              <a:t>The Social Construction of Blackness</a:t>
            </a:r>
            <a:br>
              <a:rPr lang="en-US" sz="4000" b="1" i="1" dirty="0">
                <a:solidFill>
                  <a:schemeClr val="tx2">
                    <a:lumMod val="90000"/>
                    <a:lumOff val="10000"/>
                  </a:schemeClr>
                </a:solidFill>
              </a:rPr>
            </a:br>
            <a:endParaRPr lang="en-US" b="1" i="1" dirty="0">
              <a:solidFill>
                <a:schemeClr val="tx2">
                  <a:lumMod val="90000"/>
                  <a:lumOff val="10000"/>
                </a:schemeClr>
              </a:solidFill>
            </a:endParaRPr>
          </a:p>
        </p:txBody>
      </p:sp>
      <p:graphicFrame>
        <p:nvGraphicFramePr>
          <p:cNvPr id="5" name="Content Placeholder 2">
            <a:extLst>
              <a:ext uri="{FF2B5EF4-FFF2-40B4-BE49-F238E27FC236}">
                <a16:creationId xmlns:a16="http://schemas.microsoft.com/office/drawing/2014/main" id="{FE3F3222-45A7-4000-B5B5-7419C9A820A9}"/>
              </a:ext>
            </a:extLst>
          </p:cNvPr>
          <p:cNvGraphicFramePr>
            <a:graphicFrameLocks noGrp="1"/>
          </p:cNvGraphicFramePr>
          <p:nvPr>
            <p:ph idx="1"/>
          </p:nvPr>
        </p:nvGraphicFramePr>
        <p:xfrm>
          <a:off x="-379141" y="111512"/>
          <a:ext cx="8193105" cy="6566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38CB534-9935-43F3-9DC5-B6EDA590E016}"/>
              </a:ext>
            </a:extLst>
          </p:cNvPr>
          <p:cNvSpPr txBox="1"/>
          <p:nvPr/>
        </p:nvSpPr>
        <p:spPr>
          <a:xfrm>
            <a:off x="7552943" y="4560052"/>
            <a:ext cx="4151327" cy="2246769"/>
          </a:xfrm>
          <a:prstGeom prst="rect">
            <a:avLst/>
          </a:prstGeom>
          <a:noFill/>
        </p:spPr>
        <p:txBody>
          <a:bodyPr wrap="square" rtlCol="0">
            <a:spAutoFit/>
          </a:bodyPr>
          <a:lstStyle/>
          <a:p>
            <a:r>
              <a:rPr lang="en-US" sz="1400" i="1" dirty="0">
                <a:highlight>
                  <a:srgbClr val="FFFF00"/>
                </a:highlight>
              </a:rPr>
              <a:t>Contemporary Narratives: </a:t>
            </a:r>
          </a:p>
          <a:p>
            <a:pPr marL="342900" indent="-342900">
              <a:buAutoNum type="arabicPeriod"/>
            </a:pPr>
            <a:r>
              <a:rPr lang="en-US" sz="1400" i="1" dirty="0"/>
              <a:t>Toni Morrison: The Shadow of Whiteness of the ‘White Gaze’ - </a:t>
            </a:r>
            <a:r>
              <a:rPr lang="en-US" sz="1400" i="1" dirty="0">
                <a:hlinkClick r:id="rId7"/>
              </a:rPr>
              <a:t>https://youtu.be/SHHHL31bFPA</a:t>
            </a:r>
            <a:endParaRPr lang="en-US" sz="1400" i="1" dirty="0"/>
          </a:p>
          <a:p>
            <a:pPr marL="342900" indent="-342900">
              <a:buAutoNum type="arabicPeriod"/>
            </a:pPr>
            <a:r>
              <a:rPr lang="en-US" sz="1400" i="1" dirty="0"/>
              <a:t>bell hooks: On White Supremacy &amp; the Million Man March - </a:t>
            </a:r>
            <a:r>
              <a:rPr lang="en-US" sz="1400" i="1" dirty="0">
                <a:hlinkClick r:id="rId8"/>
              </a:rPr>
              <a:t>https://youtu.be/1ShWJf8BIqI</a:t>
            </a:r>
            <a:r>
              <a:rPr lang="en-US" sz="1400" i="1" dirty="0"/>
              <a:t> </a:t>
            </a:r>
          </a:p>
          <a:p>
            <a:pPr marL="342900" indent="-342900">
              <a:buAutoNum type="arabicPeriod"/>
            </a:pPr>
            <a:r>
              <a:rPr lang="en-US" sz="1400" i="1" dirty="0" err="1"/>
              <a:t>Kimberle</a:t>
            </a:r>
            <a:r>
              <a:rPr lang="en-US" sz="1400" i="1" dirty="0"/>
              <a:t> Crenshaw – Intersectionality _ </a:t>
            </a:r>
            <a:r>
              <a:rPr lang="en-US" sz="1400" i="1" dirty="0">
                <a:hlinkClick r:id="rId9"/>
              </a:rPr>
              <a:t>https://youtu.be/akOe5-UsQ2o</a:t>
            </a:r>
            <a:r>
              <a:rPr lang="en-US" sz="1400" i="1" dirty="0"/>
              <a:t> </a:t>
            </a:r>
          </a:p>
          <a:p>
            <a:pPr marL="342900" indent="-342900">
              <a:buAutoNum type="arabicPeriod"/>
            </a:pPr>
            <a:r>
              <a:rPr lang="en-US" sz="1400" i="1" dirty="0"/>
              <a:t>Still Black – Black Transmen - </a:t>
            </a:r>
            <a:r>
              <a:rPr lang="en-US" sz="1400" i="1" dirty="0">
                <a:hlinkClick r:id="rId10"/>
              </a:rPr>
              <a:t>https://youtu.be/JAuBtcHDlcA</a:t>
            </a:r>
            <a:r>
              <a:rPr lang="en-US" sz="1400" i="1" dirty="0"/>
              <a:t> </a:t>
            </a:r>
          </a:p>
          <a:p>
            <a:pPr marL="342900" indent="-342900">
              <a:buAutoNum type="arabicPeriod"/>
            </a:pPr>
            <a:endParaRPr lang="en-US" sz="1400" i="1" dirty="0"/>
          </a:p>
        </p:txBody>
      </p:sp>
      <p:sp>
        <p:nvSpPr>
          <p:cNvPr id="6" name="Slide Number Placeholder 5">
            <a:extLst>
              <a:ext uri="{FF2B5EF4-FFF2-40B4-BE49-F238E27FC236}">
                <a16:creationId xmlns:a16="http://schemas.microsoft.com/office/drawing/2014/main" id="{198EC8A5-6E48-8EB0-DC86-C4EDF4F3B790}"/>
              </a:ext>
            </a:extLst>
          </p:cNvPr>
          <p:cNvSpPr>
            <a:spLocks noGrp="1"/>
          </p:cNvSpPr>
          <p:nvPr>
            <p:ph type="sldNum" sz="quarter" idx="12"/>
          </p:nvPr>
        </p:nvSpPr>
        <p:spPr/>
        <p:txBody>
          <a:bodyPr/>
          <a:lstStyle/>
          <a:p>
            <a:fld id="{31801A93-45A5-3048-945E-62985659094F}" type="slidenum">
              <a:rPr lang="en-US" smtClean="0"/>
              <a:t>80</a:t>
            </a:fld>
            <a:endParaRPr lang="en-US"/>
          </a:p>
        </p:txBody>
      </p:sp>
    </p:spTree>
    <p:extLst>
      <p:ext uri="{BB962C8B-B14F-4D97-AF65-F5344CB8AC3E}">
        <p14:creationId xmlns:p14="http://schemas.microsoft.com/office/powerpoint/2010/main" val="1511173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9009" y="1192296"/>
            <a:ext cx="6287585" cy="5290845"/>
          </a:xfrm>
        </p:spPr>
        <p:txBody>
          <a:bodyPr anchor="ctr">
            <a:noAutofit/>
          </a:bodyPr>
          <a:lstStyle/>
          <a:p>
            <a:r>
              <a:rPr lang="en-US" sz="1600" b="1" dirty="0"/>
              <a:t>Complexity </a:t>
            </a:r>
            <a:r>
              <a:rPr lang="mr-IN" sz="1600" dirty="0"/>
              <a:t>–</a:t>
            </a:r>
            <a:r>
              <a:rPr lang="en-US" sz="1600" dirty="0"/>
              <a:t> That African American identity is a </a:t>
            </a:r>
            <a:r>
              <a:rPr lang="en-US" sz="1600" i="1" dirty="0"/>
              <a:t>complex construction of ideas about Africa and African Americans that have developed and changed over time. </a:t>
            </a:r>
            <a:r>
              <a:rPr lang="en-US" sz="1600" dirty="0"/>
              <a:t>That African Americans incorporate </a:t>
            </a:r>
            <a:r>
              <a:rPr lang="en-US" sz="1600" b="1" dirty="0"/>
              <a:t>multi-racial/ethnic identities</a:t>
            </a:r>
            <a:r>
              <a:rPr lang="en-US" sz="1600" dirty="0"/>
              <a:t>, and  differences in political, social, and cultural points of view into the overall context of Blackness. </a:t>
            </a:r>
          </a:p>
          <a:p>
            <a:pPr marL="114300" indent="0">
              <a:buNone/>
            </a:pPr>
            <a:endParaRPr lang="en-US" sz="1600" dirty="0"/>
          </a:p>
          <a:p>
            <a:r>
              <a:rPr lang="en-US" sz="1600" b="1" dirty="0"/>
              <a:t>Self-Determination </a:t>
            </a:r>
            <a:r>
              <a:rPr lang="mr-IN" sz="1600" dirty="0"/>
              <a:t>–</a:t>
            </a:r>
            <a:r>
              <a:rPr lang="en-US" sz="1600" dirty="0"/>
              <a:t> That self-determination has always been a key element in complexity and self definition. That </a:t>
            </a:r>
            <a:r>
              <a:rPr lang="en-US" sz="1600" b="1" i="1" dirty="0"/>
              <a:t>the enslaved and those who were free made tremendous contributions to America</a:t>
            </a:r>
            <a:r>
              <a:rPr lang="en-US" sz="1600" b="1" dirty="0"/>
              <a:t> </a:t>
            </a:r>
            <a:r>
              <a:rPr lang="en-US" sz="1600" dirty="0"/>
              <a:t>that stand in contradiction to their overall treatment. That social institutions like the church, education, business and politics are arenas where black excellence and the reputation of being “hard working people” stood in opposition to Black stereotypes.  That African Americans were </a:t>
            </a:r>
            <a:r>
              <a:rPr lang="en-US" sz="1600" u="sng" dirty="0"/>
              <a:t>not given their freedom</a:t>
            </a:r>
            <a:r>
              <a:rPr lang="en-US" sz="1600" dirty="0"/>
              <a:t>, they, in fact, </a:t>
            </a:r>
            <a:r>
              <a:rPr lang="en-US" sz="1600" b="1" dirty="0"/>
              <a:t>fought for it</a:t>
            </a:r>
            <a:r>
              <a:rPr lang="en-US" sz="1600" dirty="0"/>
              <a:t> in large and small ways. </a:t>
            </a:r>
          </a:p>
          <a:p>
            <a:endParaRPr lang="en-US" sz="1600" dirty="0"/>
          </a:p>
          <a:p>
            <a:r>
              <a:rPr lang="en-US" sz="1600" b="1" dirty="0"/>
              <a:t>Self Definition </a:t>
            </a:r>
            <a:r>
              <a:rPr lang="mr-IN" sz="1600" dirty="0"/>
              <a:t>–</a:t>
            </a:r>
            <a:r>
              <a:rPr lang="en-US" sz="1600" dirty="0"/>
              <a:t> That African Americans continue to define, redefine, and refine their identity. One of these ways is </a:t>
            </a:r>
            <a:r>
              <a:rPr lang="en-US" sz="1600" u="sng" dirty="0"/>
              <a:t>through artistic representation of the African American experience </a:t>
            </a:r>
            <a:r>
              <a:rPr lang="en-US" sz="1600" dirty="0"/>
              <a:t>and what it means to be “Black.” These images are complex and important to our understanding.</a:t>
            </a:r>
          </a:p>
        </p:txBody>
      </p:sp>
      <p:pic>
        <p:nvPicPr>
          <p:cNvPr id="2050" name="Picture 2" descr="Nell Irvin Painter">
            <a:hlinkClick r:id="rId2" tooltip="Nell Irvin Painter"/>
            <a:extLst>
              <a:ext uri="{FF2B5EF4-FFF2-40B4-BE49-F238E27FC236}">
                <a16:creationId xmlns:a16="http://schemas.microsoft.com/office/drawing/2014/main" id="{B15AA355-17CA-3B4E-259C-81949B2512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80" r="30027"/>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030" y="144081"/>
            <a:ext cx="6581862" cy="813862"/>
          </a:xfrm>
          <a:ln w="38100">
            <a:solidFill>
              <a:srgbClr val="C00000"/>
            </a:solidFill>
          </a:ln>
        </p:spPr>
        <p:txBody>
          <a:bodyPr anchor="ctr">
            <a:normAutofit fontScale="90000"/>
          </a:bodyPr>
          <a:lstStyle/>
          <a:p>
            <a:r>
              <a:rPr lang="en-US" sz="3600" b="1" dirty="0">
                <a:solidFill>
                  <a:srgbClr val="FF0000"/>
                </a:solidFill>
              </a:rPr>
              <a:t>How</a:t>
            </a:r>
            <a:r>
              <a:rPr lang="en-US" sz="3600" dirty="0"/>
              <a:t> Did Black Folk Create Black Folk?</a:t>
            </a:r>
          </a:p>
        </p:txBody>
      </p:sp>
      <p:sp>
        <p:nvSpPr>
          <p:cNvPr id="4" name="Slide Number Placeholder 3">
            <a:extLst>
              <a:ext uri="{FF2B5EF4-FFF2-40B4-BE49-F238E27FC236}">
                <a16:creationId xmlns:a16="http://schemas.microsoft.com/office/drawing/2014/main" id="{F34FEAB1-B90C-F8FD-750F-9242494D6DF2}"/>
              </a:ext>
            </a:extLst>
          </p:cNvPr>
          <p:cNvSpPr>
            <a:spLocks noGrp="1"/>
          </p:cNvSpPr>
          <p:nvPr>
            <p:ph type="sldNum" sz="quarter" idx="12"/>
          </p:nvPr>
        </p:nvSpPr>
        <p:spPr/>
        <p:txBody>
          <a:bodyPr/>
          <a:lstStyle/>
          <a:p>
            <a:fld id="{31801A93-45A5-3048-945E-62985659094F}" type="slidenum">
              <a:rPr lang="en-US" smtClean="0"/>
              <a:t>81</a:t>
            </a:fld>
            <a:endParaRPr lang="en-US"/>
          </a:p>
        </p:txBody>
      </p:sp>
    </p:spTree>
    <p:extLst>
      <p:ext uri="{BB962C8B-B14F-4D97-AF65-F5344CB8AC3E}">
        <p14:creationId xmlns:p14="http://schemas.microsoft.com/office/powerpoint/2010/main" val="25870204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ther kissing baby girl">
            <a:extLst>
              <a:ext uri="{FF2B5EF4-FFF2-40B4-BE49-F238E27FC236}">
                <a16:creationId xmlns:a16="http://schemas.microsoft.com/office/drawing/2014/main" id="{DB4D51EE-6183-5891-89CD-F27EF87A6EB2}"/>
              </a:ext>
            </a:extLst>
          </p:cNvPr>
          <p:cNvPicPr>
            <a:picLocks noChangeAspect="1"/>
          </p:cNvPicPr>
          <p:nvPr/>
        </p:nvPicPr>
        <p:blipFill>
          <a:blip r:embed="rId2"/>
          <a:stretch>
            <a:fillRect/>
          </a:stretch>
        </p:blipFill>
        <p:spPr>
          <a:xfrm>
            <a:off x="0" y="-355929"/>
            <a:ext cx="12192000" cy="8127206"/>
          </a:xfrm>
          <a:prstGeom prst="rect">
            <a:avLst/>
          </a:prstGeom>
        </p:spPr>
      </p:pic>
      <p:sp>
        <p:nvSpPr>
          <p:cNvPr id="2" name="Title 1">
            <a:extLst>
              <a:ext uri="{FF2B5EF4-FFF2-40B4-BE49-F238E27FC236}">
                <a16:creationId xmlns:a16="http://schemas.microsoft.com/office/drawing/2014/main" id="{7D9ED421-D397-934B-03C0-939122581116}"/>
              </a:ext>
            </a:extLst>
          </p:cNvPr>
          <p:cNvSpPr>
            <a:spLocks noGrp="1"/>
          </p:cNvSpPr>
          <p:nvPr>
            <p:ph type="title"/>
          </p:nvPr>
        </p:nvSpPr>
        <p:spPr>
          <a:xfrm>
            <a:off x="0" y="-116464"/>
            <a:ext cx="12083402" cy="1236770"/>
          </a:xfrm>
          <a:gradFill>
            <a:gsLst>
              <a:gs pos="0">
                <a:schemeClr val="accent1">
                  <a:tint val="66000"/>
                  <a:satMod val="160000"/>
                </a:schemeClr>
              </a:gs>
              <a:gs pos="0">
                <a:schemeClr val="accent1">
                  <a:tint val="44500"/>
                  <a:satMod val="160000"/>
                  <a:alpha val="0"/>
                </a:schemeClr>
              </a:gs>
              <a:gs pos="100000">
                <a:schemeClr val="accent1">
                  <a:tint val="23500"/>
                  <a:satMod val="160000"/>
                </a:schemeClr>
              </a:gs>
            </a:gsLst>
            <a:lin ang="2700000" scaled="1"/>
          </a:gradFill>
        </p:spPr>
        <p:txBody>
          <a:bodyPr>
            <a:normAutofit fontScale="90000"/>
          </a:bodyPr>
          <a:lstStyle/>
          <a:p>
            <a:pPr algn="ctr"/>
            <a:r>
              <a:rPr lang="en-US" b="1" dirty="0">
                <a:solidFill>
                  <a:srgbClr val="FF0000"/>
                </a:solidFill>
              </a:rPr>
              <a:t>What</a:t>
            </a:r>
            <a:r>
              <a:rPr lang="en-US" dirty="0"/>
              <a:t> Are The Pillars &amp; Policy Concerns of Black Culture? </a:t>
            </a:r>
          </a:p>
        </p:txBody>
      </p:sp>
      <p:sp>
        <p:nvSpPr>
          <p:cNvPr id="8" name="Text Placeholder 7">
            <a:extLst>
              <a:ext uri="{FF2B5EF4-FFF2-40B4-BE49-F238E27FC236}">
                <a16:creationId xmlns:a16="http://schemas.microsoft.com/office/drawing/2014/main" id="{83A8EE3E-25A9-0333-BF85-D3099F2874BB}"/>
              </a:ext>
            </a:extLst>
          </p:cNvPr>
          <p:cNvSpPr>
            <a:spLocks noGrp="1"/>
          </p:cNvSpPr>
          <p:nvPr>
            <p:ph type="body" idx="1"/>
          </p:nvPr>
        </p:nvSpPr>
        <p:spPr>
          <a:xfrm>
            <a:off x="177801" y="1120306"/>
            <a:ext cx="2861971" cy="823912"/>
          </a:xfrm>
        </p:spPr>
        <p:txBody>
          <a:bodyPr/>
          <a:lstStyle/>
          <a:p>
            <a:r>
              <a:rPr lang="en-US" dirty="0"/>
              <a:t>Pillars</a:t>
            </a:r>
          </a:p>
        </p:txBody>
      </p:sp>
      <p:sp>
        <p:nvSpPr>
          <p:cNvPr id="9" name="Content Placeholder 8">
            <a:extLst>
              <a:ext uri="{FF2B5EF4-FFF2-40B4-BE49-F238E27FC236}">
                <a16:creationId xmlns:a16="http://schemas.microsoft.com/office/drawing/2014/main" id="{3B4D73C8-FFD2-4633-75CA-12850A8ED26E}"/>
              </a:ext>
            </a:extLst>
          </p:cNvPr>
          <p:cNvSpPr>
            <a:spLocks noGrp="1"/>
          </p:cNvSpPr>
          <p:nvPr>
            <p:ph sz="half" idx="2"/>
          </p:nvPr>
        </p:nvSpPr>
        <p:spPr>
          <a:xfrm>
            <a:off x="238069" y="2038004"/>
            <a:ext cx="2861970" cy="4217829"/>
          </a:xfrm>
          <a:gradFill>
            <a:gsLst>
              <a:gs pos="0">
                <a:schemeClr val="accent1">
                  <a:tint val="66000"/>
                  <a:satMod val="160000"/>
                </a:schemeClr>
              </a:gs>
              <a:gs pos="0">
                <a:schemeClr val="accent1">
                  <a:tint val="44500"/>
                  <a:satMod val="160000"/>
                  <a:alpha val="0"/>
                </a:schemeClr>
              </a:gs>
              <a:gs pos="100000">
                <a:schemeClr val="accent1">
                  <a:tint val="23500"/>
                  <a:satMod val="160000"/>
                </a:schemeClr>
              </a:gs>
            </a:gsLst>
            <a:lin ang="2700000" scaled="1"/>
          </a:gradFill>
        </p:spPr>
        <p:txBody>
          <a:bodyPr/>
          <a:lstStyle/>
          <a:p>
            <a:pPr algn="l">
              <a:buFont typeface="+mj-lt"/>
              <a:buAutoNum type="arabicPeriod"/>
            </a:pPr>
            <a:r>
              <a:rPr lang="en-US" b="0" i="0" dirty="0">
                <a:solidFill>
                  <a:srgbClr val="2D3B45"/>
                </a:solidFill>
                <a:effectLst/>
                <a:latin typeface="Lato Extended"/>
              </a:rPr>
              <a:t> Resistance</a:t>
            </a:r>
          </a:p>
          <a:p>
            <a:pPr algn="l">
              <a:buFont typeface="+mj-lt"/>
              <a:buAutoNum type="arabicPeriod"/>
            </a:pPr>
            <a:r>
              <a:rPr lang="en-US" b="0" i="0" dirty="0">
                <a:solidFill>
                  <a:srgbClr val="2D3B45"/>
                </a:solidFill>
                <a:effectLst/>
                <a:latin typeface="Lato Extended"/>
              </a:rPr>
              <a:t> Education </a:t>
            </a:r>
          </a:p>
          <a:p>
            <a:pPr algn="l">
              <a:buFont typeface="+mj-lt"/>
              <a:buAutoNum type="arabicPeriod"/>
            </a:pPr>
            <a:r>
              <a:rPr lang="en-US" b="0" i="0" dirty="0">
                <a:solidFill>
                  <a:srgbClr val="2D3B45"/>
                </a:solidFill>
                <a:effectLst/>
                <a:latin typeface="Lato Extended"/>
              </a:rPr>
              <a:t> Artistic Expression </a:t>
            </a:r>
          </a:p>
          <a:p>
            <a:pPr algn="l">
              <a:buFont typeface="+mj-lt"/>
              <a:buAutoNum type="arabicPeriod"/>
            </a:pPr>
            <a:r>
              <a:rPr lang="en-US" b="0" i="0" dirty="0">
                <a:solidFill>
                  <a:srgbClr val="2D3B45"/>
                </a:solidFill>
                <a:effectLst/>
                <a:latin typeface="Lato Extended"/>
              </a:rPr>
              <a:t> Organization </a:t>
            </a:r>
          </a:p>
          <a:p>
            <a:endParaRPr lang="en-US" dirty="0"/>
          </a:p>
        </p:txBody>
      </p:sp>
      <p:sp>
        <p:nvSpPr>
          <p:cNvPr id="10" name="Text Placeholder 9">
            <a:extLst>
              <a:ext uri="{FF2B5EF4-FFF2-40B4-BE49-F238E27FC236}">
                <a16:creationId xmlns:a16="http://schemas.microsoft.com/office/drawing/2014/main" id="{4738D777-0B8D-6E5A-8C3D-BD2464A10138}"/>
              </a:ext>
            </a:extLst>
          </p:cNvPr>
          <p:cNvSpPr>
            <a:spLocks noGrp="1"/>
          </p:cNvSpPr>
          <p:nvPr>
            <p:ph type="body" sz="quarter" idx="3"/>
          </p:nvPr>
        </p:nvSpPr>
        <p:spPr>
          <a:xfrm>
            <a:off x="9512698" y="2205270"/>
            <a:ext cx="2570704" cy="823912"/>
          </a:xfrm>
        </p:spPr>
        <p:txBody>
          <a:bodyPr/>
          <a:lstStyle/>
          <a:p>
            <a:r>
              <a:rPr lang="en-US" dirty="0"/>
              <a:t>Policy Concerns </a:t>
            </a:r>
          </a:p>
        </p:txBody>
      </p:sp>
      <p:sp>
        <p:nvSpPr>
          <p:cNvPr id="11" name="Content Placeholder 10">
            <a:extLst>
              <a:ext uri="{FF2B5EF4-FFF2-40B4-BE49-F238E27FC236}">
                <a16:creationId xmlns:a16="http://schemas.microsoft.com/office/drawing/2014/main" id="{CDE6B500-6E82-1583-C8C4-87B8C065F82A}"/>
              </a:ext>
            </a:extLst>
          </p:cNvPr>
          <p:cNvSpPr>
            <a:spLocks noGrp="1"/>
          </p:cNvSpPr>
          <p:nvPr>
            <p:ph sz="quarter" idx="4"/>
          </p:nvPr>
        </p:nvSpPr>
        <p:spPr>
          <a:xfrm>
            <a:off x="9512698" y="3029182"/>
            <a:ext cx="2679302" cy="3684588"/>
          </a:xfrm>
          <a:gradFill>
            <a:gsLst>
              <a:gs pos="0">
                <a:schemeClr val="accent1">
                  <a:tint val="66000"/>
                  <a:satMod val="160000"/>
                </a:schemeClr>
              </a:gs>
              <a:gs pos="0">
                <a:schemeClr val="accent1">
                  <a:tint val="44500"/>
                  <a:satMod val="160000"/>
                  <a:alpha val="0"/>
                </a:schemeClr>
              </a:gs>
              <a:gs pos="100000">
                <a:schemeClr val="accent1">
                  <a:tint val="23500"/>
                  <a:satMod val="160000"/>
                </a:schemeClr>
              </a:gs>
            </a:gsLst>
            <a:lin ang="2700000" scaled="1"/>
          </a:gradFill>
        </p:spPr>
        <p:txBody>
          <a:bodyPr/>
          <a:lstStyle/>
          <a:p>
            <a:pPr algn="l">
              <a:buFont typeface="+mj-lt"/>
              <a:buAutoNum type="arabicPeriod"/>
            </a:pPr>
            <a:r>
              <a:rPr lang="en-US" b="0" i="0" dirty="0">
                <a:solidFill>
                  <a:srgbClr val="2D3B45"/>
                </a:solidFill>
                <a:effectLst/>
                <a:latin typeface="Lato Extended"/>
              </a:rPr>
              <a:t> Health </a:t>
            </a:r>
          </a:p>
          <a:p>
            <a:pPr algn="l">
              <a:buFont typeface="+mj-lt"/>
              <a:buAutoNum type="arabicPeriod"/>
            </a:pPr>
            <a:r>
              <a:rPr lang="en-US" b="0" i="0" dirty="0">
                <a:solidFill>
                  <a:srgbClr val="2D3B45"/>
                </a:solidFill>
                <a:effectLst/>
                <a:latin typeface="Lato Extended"/>
              </a:rPr>
              <a:t> Justice </a:t>
            </a:r>
          </a:p>
          <a:p>
            <a:pPr algn="l">
              <a:buFont typeface="+mj-lt"/>
              <a:buAutoNum type="arabicPeriod"/>
            </a:pPr>
            <a:r>
              <a:rPr lang="en-US" b="0" i="0" dirty="0">
                <a:solidFill>
                  <a:srgbClr val="2D3B45"/>
                </a:solidFill>
                <a:effectLst/>
                <a:latin typeface="Lato Extended"/>
              </a:rPr>
              <a:t> Education </a:t>
            </a:r>
          </a:p>
          <a:p>
            <a:pPr algn="l">
              <a:buFont typeface="+mj-lt"/>
              <a:buAutoNum type="arabicPeriod"/>
            </a:pPr>
            <a:r>
              <a:rPr lang="en-US" b="0" i="0" dirty="0">
                <a:solidFill>
                  <a:srgbClr val="2D3B45"/>
                </a:solidFill>
                <a:effectLst/>
                <a:latin typeface="Lato Extended"/>
              </a:rPr>
              <a:t> Wealth  </a:t>
            </a:r>
          </a:p>
          <a:p>
            <a:pPr marL="0" indent="0">
              <a:buNone/>
            </a:pPr>
            <a:endParaRPr lang="en-US" dirty="0"/>
          </a:p>
        </p:txBody>
      </p:sp>
      <p:sp>
        <p:nvSpPr>
          <p:cNvPr id="4" name="Slide Number Placeholder 3">
            <a:extLst>
              <a:ext uri="{FF2B5EF4-FFF2-40B4-BE49-F238E27FC236}">
                <a16:creationId xmlns:a16="http://schemas.microsoft.com/office/drawing/2014/main" id="{BD173151-FD89-7F1F-D936-6CAB1FD54AD3}"/>
              </a:ext>
            </a:extLst>
          </p:cNvPr>
          <p:cNvSpPr>
            <a:spLocks noGrp="1"/>
          </p:cNvSpPr>
          <p:nvPr>
            <p:ph type="sldNum" sz="quarter" idx="12"/>
          </p:nvPr>
        </p:nvSpPr>
        <p:spPr/>
        <p:txBody>
          <a:bodyPr/>
          <a:lstStyle/>
          <a:p>
            <a:fld id="{31801A93-45A5-3048-945E-62985659094F}" type="slidenum">
              <a:rPr lang="en-US" smtClean="0"/>
              <a:t>82</a:t>
            </a:fld>
            <a:endParaRPr lang="en-US"/>
          </a:p>
        </p:txBody>
      </p:sp>
    </p:spTree>
    <p:extLst>
      <p:ext uri="{BB962C8B-B14F-4D97-AF65-F5344CB8AC3E}">
        <p14:creationId xmlns:p14="http://schemas.microsoft.com/office/powerpoint/2010/main" val="3149793353"/>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7.40741E-7 L -0.18503 -0.23333 " pathEditMode="relative" rAng="0" ptsTypes="AA">
                                      <p:cBhvr>
                                        <p:cTn id="6" dur="30000" fill="hold"/>
                                        <p:tgtEl>
                                          <p:spTgt spid="13"/>
                                        </p:tgtEl>
                                        <p:attrNameLst>
                                          <p:attrName>ppt_x</p:attrName>
                                          <p:attrName>ppt_y</p:attrName>
                                        </p:attrNameLst>
                                      </p:cBhvr>
                                      <p:rCtr x="-9258" y="-11667"/>
                                    </p:animMotion>
                                  </p:childTnLst>
                                </p:cTn>
                              </p:par>
                              <p:par>
                                <p:cTn id="7" presetID="6" presetClass="emph" presetSubtype="0" accel="50000" decel="50000" fill="hold" nodeType="withEffect">
                                  <p:stCondLst>
                                    <p:cond delay="0"/>
                                  </p:stCondLst>
                                  <p:childTnLst>
                                    <p:animScale>
                                      <p:cBhvr>
                                        <p:cTn id="8" dur="30000" fill="hold"/>
                                        <p:tgtEl>
                                          <p:spTgt spid="1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8503 -0.23333 L 0 7.40741E-7 " pathEditMode="relative" rAng="0" ptsTypes="AA">
                                      <p:cBhvr>
                                        <p:cTn id="11" dur="30000" fill="hold"/>
                                        <p:tgtEl>
                                          <p:spTgt spid="13"/>
                                        </p:tgtEl>
                                        <p:attrNameLst>
                                          <p:attrName>ppt_x</p:attrName>
                                          <p:attrName>ppt_y</p:attrName>
                                        </p:attrNameLst>
                                      </p:cBhvr>
                                      <p:rCtr x="9245" y="11667"/>
                                    </p:animMotion>
                                  </p:childTnLst>
                                </p:cTn>
                              </p:par>
                              <p:par>
                                <p:cTn id="12" presetID="6" presetClass="emph" presetSubtype="0" accel="50000" decel="50000" fill="hold" nodeType="withEffect">
                                  <p:stCondLst>
                                    <p:cond delay="5000"/>
                                  </p:stCondLst>
                                  <p:childTnLst>
                                    <p:animScale>
                                      <p:cBhvr>
                                        <p:cTn id="13" dur="30000" fill="hold"/>
                                        <p:tgtEl>
                                          <p:spTgt spid="13"/>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7.40741E-7 L 0 0.00023 " pathEditMode="relative" rAng="0" ptsTypes="AA">
                                      <p:cBhvr>
                                        <p:cTn id="16" dur="5000" fill="hold"/>
                                        <p:tgtEl>
                                          <p:spTgt spid="13"/>
                                        </p:tgtEl>
                                        <p:attrNameLst>
                                          <p:attrName>ppt_x</p:attrName>
                                          <p:attrName>ppt_y</p:attrName>
                                        </p:attrNameLst>
                                      </p:cBhvr>
                                      <p:rCtr x="0" y="0"/>
                                    </p:animMotion>
                                  </p:childTnLst>
                                </p:cTn>
                              </p:par>
                            </p:childTnLst>
                          </p:cTn>
                        </p:par>
                      </p:childTnLst>
                    </p:cTn>
                  </p:par>
                </p:childTnLst>
              </p:cTn>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700" y="2722166"/>
            <a:ext cx="7620000" cy="857250"/>
          </a:xfrm>
        </p:spPr>
        <p:txBody>
          <a:bodyPr>
            <a:normAutofit fontScale="90000"/>
          </a:bodyPr>
          <a:lstStyle/>
          <a:p>
            <a:pPr algn="ctr"/>
            <a:r>
              <a:rPr lang="en-US">
                <a:solidFill>
                  <a:srgbClr val="FF0000"/>
                </a:solidFill>
              </a:rPr>
              <a:t>Society</a:t>
            </a:r>
            <a:br>
              <a:rPr lang="en-US">
                <a:solidFill>
                  <a:srgbClr val="FF0000"/>
                </a:solidFill>
              </a:rPr>
            </a:br>
            <a:r>
              <a:rPr lang="en-US" i="1">
                <a:solidFill>
                  <a:srgbClr val="3366FF"/>
                </a:solidFill>
              </a:rPr>
              <a:t>Beliefs, Values, Norms</a:t>
            </a:r>
            <a:br>
              <a:rPr lang="en-US" i="1">
                <a:solidFill>
                  <a:srgbClr val="3366FF"/>
                </a:solidFill>
              </a:rPr>
            </a:br>
            <a:r>
              <a:rPr lang="en-US" sz="3300">
                <a:effectLst>
                  <a:glow rad="228600">
                    <a:schemeClr val="accent3">
                      <a:satMod val="175000"/>
                      <a:alpha val="40000"/>
                    </a:schemeClr>
                  </a:glow>
                </a:effectLst>
              </a:rPr>
              <a:t>Beliefs &amp; Values tell “Norms what to do.” </a:t>
            </a:r>
            <a:br>
              <a:rPr lang="en-US"/>
            </a:br>
            <a:r>
              <a:rPr lang="en-US">
                <a:solidFill>
                  <a:srgbClr val="FF0000"/>
                </a:solidFill>
              </a:rPr>
              <a:t>Policies</a:t>
            </a:r>
            <a:br>
              <a:rPr lang="en-US">
                <a:solidFill>
                  <a:srgbClr val="FF0000"/>
                </a:solidFill>
              </a:rPr>
            </a:br>
            <a:r>
              <a:rPr lang="en-US" i="1">
                <a:solidFill>
                  <a:srgbClr val="3366FF"/>
                </a:solidFill>
              </a:rPr>
              <a:t>Public Policy, Laws</a:t>
            </a:r>
            <a:br>
              <a:rPr lang="en-US" i="1">
                <a:solidFill>
                  <a:srgbClr val="3366FF"/>
                </a:solidFill>
              </a:rPr>
            </a:br>
            <a:r>
              <a:rPr lang="en-US" sz="3000">
                <a:effectLst>
                  <a:glow rad="228600">
                    <a:schemeClr val="accent3">
                      <a:satMod val="175000"/>
                      <a:alpha val="40000"/>
                    </a:schemeClr>
                  </a:glow>
                </a:effectLst>
              </a:rPr>
              <a:t>Public Policy &amp; Law Reflect Societal Values.</a:t>
            </a:r>
            <a:br>
              <a:rPr lang="en-US" sz="3000" i="1">
                <a:solidFill>
                  <a:srgbClr val="3366FF"/>
                </a:solidFill>
                <a:effectLst>
                  <a:glow rad="228600">
                    <a:schemeClr val="accent3">
                      <a:satMod val="175000"/>
                      <a:alpha val="40000"/>
                    </a:schemeClr>
                  </a:glow>
                </a:effectLst>
              </a:rPr>
            </a:br>
            <a:r>
              <a:rPr lang="en-US">
                <a:solidFill>
                  <a:srgbClr val="FF0000"/>
                </a:solidFill>
              </a:rPr>
              <a:t>Systems</a:t>
            </a:r>
            <a:br>
              <a:rPr lang="en-US">
                <a:solidFill>
                  <a:srgbClr val="FF0000"/>
                </a:solidFill>
              </a:rPr>
            </a:br>
            <a:r>
              <a:rPr lang="en-US" i="1">
                <a:solidFill>
                  <a:srgbClr val="3366FF"/>
                </a:solidFill>
              </a:rPr>
              <a:t>Institutions</a:t>
            </a:r>
            <a:br>
              <a:rPr lang="en-US" i="1">
                <a:solidFill>
                  <a:srgbClr val="3366FF"/>
                </a:solidFill>
              </a:rPr>
            </a:br>
            <a:r>
              <a:rPr lang="en-US" sz="3300">
                <a:effectLst>
                  <a:glow rad="228600">
                    <a:schemeClr val="accent3">
                      <a:satMod val="175000"/>
                      <a:alpha val="40000"/>
                    </a:schemeClr>
                  </a:glow>
                </a:effectLst>
              </a:rPr>
              <a:t>Institutions codify societal norms &amp; laws.</a:t>
            </a:r>
            <a:endParaRPr lang="en-US" sz="3300" i="1" dirty="0">
              <a:solidFill>
                <a:srgbClr val="3366FF"/>
              </a:solidFill>
              <a:effectLst>
                <a:glow rad="228600">
                  <a:schemeClr val="accent3">
                    <a:satMod val="175000"/>
                    <a:alpha val="40000"/>
                  </a:schemeClr>
                </a:glow>
              </a:effectLst>
            </a:endParaRPr>
          </a:p>
        </p:txBody>
      </p:sp>
      <p:sp>
        <p:nvSpPr>
          <p:cNvPr id="4" name="Slide Number Placeholder 3">
            <a:extLst>
              <a:ext uri="{FF2B5EF4-FFF2-40B4-BE49-F238E27FC236}">
                <a16:creationId xmlns:a16="http://schemas.microsoft.com/office/drawing/2014/main" id="{8FFDA089-415E-6DFA-0E99-6EBF81D271C5}"/>
              </a:ext>
            </a:extLst>
          </p:cNvPr>
          <p:cNvSpPr>
            <a:spLocks noGrp="1"/>
          </p:cNvSpPr>
          <p:nvPr>
            <p:ph type="sldNum" sz="quarter" idx="12"/>
          </p:nvPr>
        </p:nvSpPr>
        <p:spPr/>
        <p:txBody>
          <a:bodyPr/>
          <a:lstStyle/>
          <a:p>
            <a:fld id="{31801A93-45A5-3048-945E-62985659094F}" type="slidenum">
              <a:rPr lang="en-US" smtClean="0"/>
              <a:t>83</a:t>
            </a:fld>
            <a:endParaRPr lang="en-US"/>
          </a:p>
        </p:txBody>
      </p:sp>
    </p:spTree>
    <p:extLst>
      <p:ext uri="{BB962C8B-B14F-4D97-AF65-F5344CB8AC3E}">
        <p14:creationId xmlns:p14="http://schemas.microsoft.com/office/powerpoint/2010/main" val="17452546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14BA4B-E892-4F13-8990-0C30D0E02EFF}"/>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Repetitive Themes in African American History: Resistance to Oppression </a:t>
            </a:r>
          </a:p>
        </p:txBody>
      </p:sp>
      <p:sp>
        <p:nvSpPr>
          <p:cNvPr id="3" name="Content Placeholder 2">
            <a:extLst>
              <a:ext uri="{FF2B5EF4-FFF2-40B4-BE49-F238E27FC236}">
                <a16:creationId xmlns:a16="http://schemas.microsoft.com/office/drawing/2014/main" id="{AF96A4A8-94A6-44AC-8A5B-BD10249A0D64}"/>
              </a:ext>
            </a:extLst>
          </p:cNvPr>
          <p:cNvSpPr>
            <a:spLocks noGrp="1"/>
          </p:cNvSpPr>
          <p:nvPr>
            <p:ph idx="1"/>
          </p:nvPr>
        </p:nvSpPr>
        <p:spPr>
          <a:xfrm>
            <a:off x="6503158" y="649480"/>
            <a:ext cx="4862447" cy="5546047"/>
          </a:xfrm>
        </p:spPr>
        <p:txBody>
          <a:bodyPr anchor="ctr">
            <a:normAutofit/>
          </a:bodyPr>
          <a:lstStyle/>
          <a:p>
            <a:pPr lvl="0"/>
            <a:r>
              <a:rPr lang="en-US" sz="2000" dirty="0"/>
              <a:t>Ida B. Wells - </a:t>
            </a:r>
            <a:r>
              <a:rPr lang="en-US" sz="2000" u="sng" dirty="0">
                <a:hlinkClick r:id="rId2"/>
              </a:rPr>
              <a:t>https://escholarship.org/content/qt1kc308xf/qt1kc308xf.pdf</a:t>
            </a:r>
            <a:endParaRPr lang="en-US" sz="2000" dirty="0"/>
          </a:p>
          <a:p>
            <a:pPr lvl="0"/>
            <a:r>
              <a:rPr lang="en-US" sz="2000" dirty="0"/>
              <a:t>Alicia Garza, Patrisse </a:t>
            </a:r>
            <a:r>
              <a:rPr lang="en-US" sz="2000" dirty="0" err="1"/>
              <a:t>Cullors</a:t>
            </a:r>
            <a:r>
              <a:rPr lang="en-US" sz="2000" dirty="0"/>
              <a:t>, Opal Tometi, </a:t>
            </a:r>
            <a:r>
              <a:rPr lang="en-US" sz="2000" dirty="0" err="1"/>
              <a:t>Brittnay</a:t>
            </a:r>
            <a:r>
              <a:rPr lang="en-US" sz="2000" dirty="0"/>
              <a:t> Packnett  </a:t>
            </a:r>
            <a:r>
              <a:rPr lang="en-US" sz="2000" u="sng" dirty="0">
                <a:hlinkClick r:id="rId3"/>
              </a:rPr>
              <a:t>https://www.newyorker.com/magazine/2016/03/14/where-is-black-lives-matter-headed</a:t>
            </a:r>
            <a:endParaRPr lang="en-US" sz="2000" dirty="0"/>
          </a:p>
          <a:p>
            <a:pPr lvl="0"/>
            <a:r>
              <a:rPr lang="en-US" sz="2000" dirty="0"/>
              <a:t>Timeline: Black Lives Matter - </a:t>
            </a:r>
            <a:r>
              <a:rPr lang="en-US" sz="2000" u="sng" dirty="0">
                <a:hlinkClick r:id="rId4"/>
              </a:rPr>
              <a:t>http://www.abc.net.au/news/2016-07-14/black-lives-matter-timeline/7585856</a:t>
            </a:r>
            <a:endParaRPr lang="en-US" sz="2000" dirty="0"/>
          </a:p>
          <a:p>
            <a:pPr lvl="0"/>
            <a:r>
              <a:rPr lang="en-US" sz="2000" dirty="0"/>
              <a:t>Black Lives Matter in 80 images - </a:t>
            </a:r>
            <a:r>
              <a:rPr lang="en-US" sz="2000" u="sng" dirty="0">
                <a:hlinkClick r:id="rId5"/>
              </a:rPr>
              <a:t>https://www.newsweek.com/black-lives-matter-five-turbulent-years-80-iconic-images-1017971</a:t>
            </a:r>
            <a:endParaRPr lang="en-US" sz="2000" dirty="0"/>
          </a:p>
          <a:p>
            <a:endParaRPr lang="en-US" sz="2000" dirty="0"/>
          </a:p>
        </p:txBody>
      </p:sp>
      <p:sp>
        <p:nvSpPr>
          <p:cNvPr id="5" name="Slide Number Placeholder 4">
            <a:extLst>
              <a:ext uri="{FF2B5EF4-FFF2-40B4-BE49-F238E27FC236}">
                <a16:creationId xmlns:a16="http://schemas.microsoft.com/office/drawing/2014/main" id="{B0CFFA76-046C-90D2-E369-50884F8A604C}"/>
              </a:ext>
            </a:extLst>
          </p:cNvPr>
          <p:cNvSpPr>
            <a:spLocks noGrp="1"/>
          </p:cNvSpPr>
          <p:nvPr>
            <p:ph type="sldNum" sz="quarter" idx="12"/>
          </p:nvPr>
        </p:nvSpPr>
        <p:spPr/>
        <p:txBody>
          <a:bodyPr/>
          <a:lstStyle/>
          <a:p>
            <a:fld id="{31801A93-45A5-3048-945E-62985659094F}" type="slidenum">
              <a:rPr lang="en-US" smtClean="0"/>
              <a:t>84</a:t>
            </a:fld>
            <a:endParaRPr lang="en-US"/>
          </a:p>
        </p:txBody>
      </p:sp>
    </p:spTree>
    <p:extLst>
      <p:ext uri="{BB962C8B-B14F-4D97-AF65-F5344CB8AC3E}">
        <p14:creationId xmlns:p14="http://schemas.microsoft.com/office/powerpoint/2010/main" val="17254603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82E-718E-60E6-BC28-FC88FE55A7E8}"/>
              </a:ext>
            </a:extLst>
          </p:cNvPr>
          <p:cNvSpPr>
            <a:spLocks noGrp="1"/>
          </p:cNvSpPr>
          <p:nvPr>
            <p:ph type="title"/>
          </p:nvPr>
        </p:nvSpPr>
        <p:spPr>
          <a:xfrm>
            <a:off x="838200" y="1570886"/>
            <a:ext cx="10515600" cy="1325563"/>
          </a:xfrm>
          <a:solidFill>
            <a:schemeClr val="accent5">
              <a:lumMod val="20000"/>
              <a:lumOff val="80000"/>
            </a:schemeClr>
          </a:solidFill>
        </p:spPr>
        <p:txBody>
          <a:bodyPr/>
          <a:lstStyle/>
          <a:p>
            <a:pPr algn="ctr"/>
            <a:r>
              <a:rPr lang="en-US" b="1" dirty="0">
                <a:solidFill>
                  <a:srgbClr val="7030A0"/>
                </a:solidFill>
              </a:rPr>
              <a:t>What Are Our Ideas/Dreams?</a:t>
            </a:r>
          </a:p>
        </p:txBody>
      </p:sp>
      <p:sp>
        <p:nvSpPr>
          <p:cNvPr id="4" name="Title 1">
            <a:extLst>
              <a:ext uri="{FF2B5EF4-FFF2-40B4-BE49-F238E27FC236}">
                <a16:creationId xmlns:a16="http://schemas.microsoft.com/office/drawing/2014/main" id="{730E3CD2-CCEF-4C9F-438C-DD7ED9934C82}"/>
              </a:ext>
            </a:extLst>
          </p:cNvPr>
          <p:cNvSpPr txBox="1">
            <a:spLocks/>
          </p:cNvSpPr>
          <p:nvPr/>
        </p:nvSpPr>
        <p:spPr>
          <a:xfrm>
            <a:off x="838200" y="2984826"/>
            <a:ext cx="10515600" cy="1325563"/>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rPr>
              <a:t>What Objects Will We Create?</a:t>
            </a:r>
          </a:p>
        </p:txBody>
      </p:sp>
      <p:sp>
        <p:nvSpPr>
          <p:cNvPr id="5" name="Title 1">
            <a:extLst>
              <a:ext uri="{FF2B5EF4-FFF2-40B4-BE49-F238E27FC236}">
                <a16:creationId xmlns:a16="http://schemas.microsoft.com/office/drawing/2014/main" id="{58BFA91F-5F40-BD26-710B-242A95AEF469}"/>
              </a:ext>
            </a:extLst>
          </p:cNvPr>
          <p:cNvSpPr txBox="1">
            <a:spLocks/>
          </p:cNvSpPr>
          <p:nvPr/>
        </p:nvSpPr>
        <p:spPr>
          <a:xfrm>
            <a:off x="838200" y="4398766"/>
            <a:ext cx="10515600" cy="1325563"/>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rPr>
              <a:t> How Will We Internalize Them? </a:t>
            </a:r>
          </a:p>
        </p:txBody>
      </p:sp>
      <p:sp>
        <p:nvSpPr>
          <p:cNvPr id="3" name="Title 1">
            <a:extLst>
              <a:ext uri="{FF2B5EF4-FFF2-40B4-BE49-F238E27FC236}">
                <a16:creationId xmlns:a16="http://schemas.microsoft.com/office/drawing/2014/main" id="{B2881E38-9B46-704A-BDF0-4778B7611888}"/>
              </a:ext>
            </a:extLst>
          </p:cNvPr>
          <p:cNvSpPr txBox="1">
            <a:spLocks/>
          </p:cNvSpPr>
          <p:nvPr/>
        </p:nvSpPr>
        <p:spPr>
          <a:xfrm>
            <a:off x="838200" y="156946"/>
            <a:ext cx="10515600" cy="132556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rPr>
              <a:t> Life = Discovery + Construction</a:t>
            </a:r>
          </a:p>
        </p:txBody>
      </p:sp>
      <p:sp>
        <p:nvSpPr>
          <p:cNvPr id="6" name="Title 1">
            <a:extLst>
              <a:ext uri="{FF2B5EF4-FFF2-40B4-BE49-F238E27FC236}">
                <a16:creationId xmlns:a16="http://schemas.microsoft.com/office/drawing/2014/main" id="{04D7104E-49DF-7960-25B7-DFCA65DE2948}"/>
              </a:ext>
            </a:extLst>
          </p:cNvPr>
          <p:cNvSpPr txBox="1">
            <a:spLocks/>
          </p:cNvSpPr>
          <p:nvPr/>
        </p:nvSpPr>
        <p:spPr>
          <a:xfrm>
            <a:off x="838200" y="5812706"/>
            <a:ext cx="10515600" cy="888348"/>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What New Reality Will We Create? </a:t>
            </a:r>
          </a:p>
        </p:txBody>
      </p:sp>
      <p:sp>
        <p:nvSpPr>
          <p:cNvPr id="8" name="Slide Number Placeholder 7">
            <a:extLst>
              <a:ext uri="{FF2B5EF4-FFF2-40B4-BE49-F238E27FC236}">
                <a16:creationId xmlns:a16="http://schemas.microsoft.com/office/drawing/2014/main" id="{09EF6129-FF65-408D-4265-A2B064CBD036}"/>
              </a:ext>
            </a:extLst>
          </p:cNvPr>
          <p:cNvSpPr>
            <a:spLocks noGrp="1"/>
          </p:cNvSpPr>
          <p:nvPr>
            <p:ph type="sldNum" sz="quarter" idx="12"/>
          </p:nvPr>
        </p:nvSpPr>
        <p:spPr/>
        <p:txBody>
          <a:bodyPr/>
          <a:lstStyle/>
          <a:p>
            <a:fld id="{31801A93-45A5-3048-945E-62985659094F}" type="slidenum">
              <a:rPr lang="en-US" smtClean="0"/>
              <a:t>85</a:t>
            </a:fld>
            <a:endParaRPr lang="en-US"/>
          </a:p>
        </p:txBody>
      </p:sp>
    </p:spTree>
    <p:extLst>
      <p:ext uri="{BB962C8B-B14F-4D97-AF65-F5344CB8AC3E}">
        <p14:creationId xmlns:p14="http://schemas.microsoft.com/office/powerpoint/2010/main" val="2509047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8" descr="Skulls.jpg"/>
          <p:cNvPicPr preferRelativeResize="0"/>
          <p:nvPr/>
        </p:nvPicPr>
        <p:blipFill rotWithShape="1">
          <a:blip r:embed="rId3">
            <a:alphaModFix/>
          </a:blip>
          <a:srcRect/>
          <a:stretch/>
        </p:blipFill>
        <p:spPr>
          <a:xfrm>
            <a:off x="1524001" y="0"/>
            <a:ext cx="4200525" cy="6858000"/>
          </a:xfrm>
          <a:prstGeom prst="rect">
            <a:avLst/>
          </a:prstGeom>
          <a:noFill/>
          <a:ln>
            <a:noFill/>
          </a:ln>
        </p:spPr>
      </p:pic>
      <p:sp>
        <p:nvSpPr>
          <p:cNvPr id="256" name="Google Shape;256;p18"/>
          <p:cNvSpPr/>
          <p:nvPr/>
        </p:nvSpPr>
        <p:spPr>
          <a:xfrm>
            <a:off x="6248400" y="1066800"/>
            <a:ext cx="3886200" cy="5562600"/>
          </a:xfrm>
          <a:prstGeom prst="triangle">
            <a:avLst>
              <a:gd name="adj" fmla="val 50000"/>
            </a:avLst>
          </a:prstGeom>
          <a:solidFill>
            <a:srgbClr val="D0CECE"/>
          </a:solid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257" name="Google Shape;257;p18"/>
          <p:cNvSpPr txBox="1"/>
          <p:nvPr/>
        </p:nvSpPr>
        <p:spPr>
          <a:xfrm>
            <a:off x="6629400" y="1719262"/>
            <a:ext cx="3124200" cy="461665"/>
          </a:xfrm>
          <a:prstGeom prst="rect">
            <a:avLst/>
          </a:prstGeom>
          <a:noFill/>
          <a:ln>
            <a:noFill/>
          </a:ln>
        </p:spPr>
        <p:txBody>
          <a:bodyPr spcFirstLastPara="1" wrap="square" lIns="91425" tIns="45700" rIns="91425" bIns="45700" anchor="t" anchorCtr="0">
            <a:spAutoFit/>
          </a:bodyPr>
          <a:lstStyle/>
          <a:p>
            <a:pPr algn="ctr"/>
            <a:r>
              <a:rPr lang="en-US" sz="2400">
                <a:solidFill>
                  <a:schemeClr val="dk1"/>
                </a:solidFill>
                <a:latin typeface="Arial"/>
                <a:ea typeface="Arial"/>
                <a:cs typeface="Arial"/>
                <a:sym typeface="Arial"/>
              </a:rPr>
              <a:t>white</a:t>
            </a:r>
            <a:endParaRPr/>
          </a:p>
        </p:txBody>
      </p:sp>
      <p:sp>
        <p:nvSpPr>
          <p:cNvPr id="258" name="Google Shape;258;p18"/>
          <p:cNvSpPr txBox="1"/>
          <p:nvPr/>
        </p:nvSpPr>
        <p:spPr>
          <a:xfrm>
            <a:off x="6629400" y="6015337"/>
            <a:ext cx="3124200" cy="461665"/>
          </a:xfrm>
          <a:prstGeom prst="rect">
            <a:avLst/>
          </a:prstGeom>
          <a:noFill/>
          <a:ln>
            <a:noFill/>
          </a:ln>
        </p:spPr>
        <p:txBody>
          <a:bodyPr spcFirstLastPara="1" wrap="square" lIns="91425" tIns="45700" rIns="91425" bIns="45700" anchor="t" anchorCtr="0">
            <a:spAutoFit/>
          </a:bodyPr>
          <a:lstStyle/>
          <a:p>
            <a:pPr algn="ctr"/>
            <a:r>
              <a:rPr lang="en-US" sz="2400">
                <a:solidFill>
                  <a:schemeClr val="dk1"/>
                </a:solidFill>
                <a:latin typeface="Arial"/>
                <a:ea typeface="Arial"/>
                <a:cs typeface="Arial"/>
                <a:sym typeface="Arial"/>
              </a:rPr>
              <a:t>Black</a:t>
            </a:r>
            <a:endParaRPr/>
          </a:p>
        </p:txBody>
      </p:sp>
      <p:sp>
        <p:nvSpPr>
          <p:cNvPr id="259" name="Google Shape;259;p18"/>
          <p:cNvSpPr txBox="1"/>
          <p:nvPr/>
        </p:nvSpPr>
        <p:spPr>
          <a:xfrm>
            <a:off x="7391400" y="3166408"/>
            <a:ext cx="1676400" cy="1938992"/>
          </a:xfrm>
          <a:prstGeom prst="rect">
            <a:avLst/>
          </a:prstGeom>
          <a:noFill/>
          <a:ln>
            <a:noFill/>
          </a:ln>
        </p:spPr>
        <p:txBody>
          <a:bodyPr spcFirstLastPara="1" wrap="square" lIns="91425" tIns="45700" rIns="91425" bIns="45700" anchor="t" anchorCtr="0">
            <a:spAutoFit/>
          </a:bodyPr>
          <a:lstStyle/>
          <a:p>
            <a:pPr algn="ctr"/>
            <a:r>
              <a:rPr lang="en-US" sz="2400">
                <a:solidFill>
                  <a:schemeClr val="dk1"/>
                </a:solidFill>
                <a:latin typeface="Arial"/>
                <a:ea typeface="Arial"/>
                <a:cs typeface="Arial"/>
                <a:sym typeface="Arial"/>
              </a:rPr>
              <a:t>Japanese</a:t>
            </a:r>
            <a:endParaRPr/>
          </a:p>
          <a:p>
            <a:pPr algn="ctr"/>
            <a:r>
              <a:rPr lang="en-US" sz="2400">
                <a:solidFill>
                  <a:schemeClr val="dk1"/>
                </a:solidFill>
                <a:latin typeface="Arial"/>
                <a:ea typeface="Arial"/>
                <a:cs typeface="Arial"/>
                <a:sym typeface="Arial"/>
              </a:rPr>
              <a:t>Indian</a:t>
            </a:r>
            <a:endParaRPr/>
          </a:p>
          <a:p>
            <a:pPr algn="ctr"/>
            <a:r>
              <a:rPr lang="en-US" sz="2400">
                <a:solidFill>
                  <a:schemeClr val="dk1"/>
                </a:solidFill>
                <a:latin typeface="Arial"/>
                <a:ea typeface="Arial"/>
                <a:cs typeface="Arial"/>
                <a:sym typeface="Arial"/>
              </a:rPr>
              <a:t>Chinese</a:t>
            </a:r>
            <a:endParaRPr/>
          </a:p>
          <a:p>
            <a:pPr algn="ctr"/>
            <a:r>
              <a:rPr lang="en-US" sz="2400">
                <a:solidFill>
                  <a:schemeClr val="dk1"/>
                </a:solidFill>
                <a:latin typeface="Arial"/>
                <a:ea typeface="Arial"/>
                <a:cs typeface="Arial"/>
                <a:sym typeface="Arial"/>
              </a:rPr>
              <a:t>Arab</a:t>
            </a:r>
            <a:endParaRPr/>
          </a:p>
          <a:p>
            <a:pPr algn="ctr"/>
            <a:r>
              <a:rPr lang="en-US" sz="2400">
                <a:solidFill>
                  <a:schemeClr val="dk1"/>
                </a:solidFill>
                <a:latin typeface="Arial"/>
                <a:ea typeface="Arial"/>
                <a:cs typeface="Arial"/>
                <a:sym typeface="Arial"/>
              </a:rPr>
              <a:t>Latino/a</a:t>
            </a:r>
            <a:endParaRPr/>
          </a:p>
        </p:txBody>
      </p:sp>
      <p:sp>
        <p:nvSpPr>
          <p:cNvPr id="260" name="Google Shape;260;p18"/>
          <p:cNvSpPr txBox="1"/>
          <p:nvPr/>
        </p:nvSpPr>
        <p:spPr>
          <a:xfrm>
            <a:off x="6629400" y="5253337"/>
            <a:ext cx="3124200" cy="461665"/>
          </a:xfrm>
          <a:prstGeom prst="rect">
            <a:avLst/>
          </a:prstGeom>
          <a:noFill/>
          <a:ln>
            <a:noFill/>
          </a:ln>
        </p:spPr>
        <p:txBody>
          <a:bodyPr spcFirstLastPara="1" wrap="square" lIns="91425" tIns="45700" rIns="91425" bIns="45700" anchor="t" anchorCtr="0">
            <a:spAutoFit/>
          </a:bodyPr>
          <a:lstStyle/>
          <a:p>
            <a:pPr algn="ctr"/>
            <a:r>
              <a:rPr lang="en-US" sz="2400">
                <a:solidFill>
                  <a:schemeClr val="dk1"/>
                </a:solidFill>
                <a:latin typeface="Arial"/>
                <a:ea typeface="Arial"/>
                <a:cs typeface="Arial"/>
                <a:sym typeface="Arial"/>
              </a:rPr>
              <a:t>Indigenous</a:t>
            </a:r>
            <a:endParaRPr/>
          </a:p>
        </p:txBody>
      </p:sp>
      <p:cxnSp>
        <p:nvCxnSpPr>
          <p:cNvPr id="261" name="Google Shape;261;p18"/>
          <p:cNvCxnSpPr/>
          <p:nvPr/>
        </p:nvCxnSpPr>
        <p:spPr>
          <a:xfrm>
            <a:off x="6172200" y="2132013"/>
            <a:ext cx="3962400" cy="1588"/>
          </a:xfrm>
          <a:prstGeom prst="straightConnector1">
            <a:avLst/>
          </a:prstGeom>
          <a:noFill/>
          <a:ln w="19050" cap="flat" cmpd="sng">
            <a:solidFill>
              <a:srgbClr val="FF0000"/>
            </a:solidFill>
            <a:prstDash val="solid"/>
            <a:round/>
            <a:headEnd type="none" w="med" len="med"/>
            <a:tailEnd type="none" w="med" len="med"/>
          </a:ln>
        </p:spPr>
      </p:cxnSp>
      <p:sp>
        <p:nvSpPr>
          <p:cNvPr id="262" name="Google Shape;262;p18"/>
          <p:cNvSpPr/>
          <p:nvPr/>
        </p:nvSpPr>
        <p:spPr>
          <a:xfrm>
            <a:off x="6095999" y="127339"/>
            <a:ext cx="3326552" cy="1015663"/>
          </a:xfrm>
          <a:prstGeom prst="rect">
            <a:avLst/>
          </a:prstGeom>
          <a:noFill/>
          <a:ln>
            <a:noFill/>
          </a:ln>
        </p:spPr>
        <p:txBody>
          <a:bodyPr spcFirstLastPara="1" wrap="square" lIns="91425" tIns="45700" rIns="91425" bIns="45700" anchor="t" anchorCtr="0">
            <a:spAutoFit/>
          </a:bodyPr>
          <a:lstStyle/>
          <a:p>
            <a:r>
              <a:rPr lang="en-US" sz="6000">
                <a:solidFill>
                  <a:srgbClr val="808080"/>
                </a:solidFill>
                <a:latin typeface="Times"/>
                <a:ea typeface="Times"/>
                <a:cs typeface="Times"/>
                <a:sym typeface="Times"/>
              </a:rPr>
              <a:t>1830 - . . .</a:t>
            </a:r>
            <a:endParaRPr/>
          </a:p>
        </p:txBody>
      </p:sp>
      <p:sp>
        <p:nvSpPr>
          <p:cNvPr id="2" name="Title 1">
            <a:extLst>
              <a:ext uri="{FF2B5EF4-FFF2-40B4-BE49-F238E27FC236}">
                <a16:creationId xmlns:a16="http://schemas.microsoft.com/office/drawing/2014/main" id="{5173856F-7EFC-4085-2507-183F74F38B7A}"/>
              </a:ext>
            </a:extLst>
          </p:cNvPr>
          <p:cNvSpPr txBox="1">
            <a:spLocks/>
          </p:cNvSpPr>
          <p:nvPr/>
        </p:nvSpPr>
        <p:spPr>
          <a:xfrm>
            <a:off x="0" y="25648"/>
            <a:ext cx="1802675" cy="6832351"/>
          </a:xfrm>
          <a:prstGeom prst="rect">
            <a:avLst/>
          </a:prstGeom>
          <a:solidFill>
            <a:schemeClr val="tx1"/>
          </a:solidFill>
          <a:ln w="57150">
            <a:solidFill>
              <a:srgbClr val="FF000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bg1"/>
              </a:solidFill>
            </a:endParaRPr>
          </a:p>
          <a:p>
            <a:r>
              <a:rPr lang="en-US" dirty="0">
                <a:solidFill>
                  <a:schemeClr val="bg1"/>
                </a:solidFill>
              </a:rPr>
              <a:t>This.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Is </a:t>
            </a:r>
          </a:p>
          <a:p>
            <a:r>
              <a:rPr lang="en-US" dirty="0">
                <a:solidFill>
                  <a:schemeClr val="bg1"/>
                </a:solidFill>
              </a:rPr>
              <a:t>The</a:t>
            </a:r>
          </a:p>
          <a:p>
            <a:r>
              <a:rPr lang="en-US" dirty="0">
                <a:solidFill>
                  <a:schemeClr val="bg1"/>
                </a:solidFill>
              </a:rPr>
              <a:t>Hour</a:t>
            </a:r>
          </a:p>
          <a:p>
            <a:r>
              <a:rPr lang="en-US" dirty="0">
                <a:solidFill>
                  <a:schemeClr val="bg1"/>
                </a:solidFill>
              </a:rPr>
              <a:t>of </a:t>
            </a:r>
          </a:p>
          <a:p>
            <a:r>
              <a:rPr lang="en-US" dirty="0">
                <a:solidFill>
                  <a:schemeClr val="bg1"/>
                </a:solidFill>
              </a:rPr>
              <a:t>Chaos</a:t>
            </a:r>
            <a:r>
              <a:rPr lang="en-US" dirty="0"/>
              <a:t>. </a:t>
            </a:r>
          </a:p>
        </p:txBody>
      </p:sp>
      <p:sp>
        <p:nvSpPr>
          <p:cNvPr id="4" name="Slide Number Placeholder 3">
            <a:extLst>
              <a:ext uri="{FF2B5EF4-FFF2-40B4-BE49-F238E27FC236}">
                <a16:creationId xmlns:a16="http://schemas.microsoft.com/office/drawing/2014/main" id="{E51B5010-A59C-C3C1-F408-AF7D99FD3716}"/>
              </a:ext>
            </a:extLst>
          </p:cNvPr>
          <p:cNvSpPr>
            <a:spLocks noGrp="1"/>
          </p:cNvSpPr>
          <p:nvPr>
            <p:ph type="sldNum" sz="quarter" idx="12"/>
          </p:nvPr>
        </p:nvSpPr>
        <p:spPr/>
        <p:txBody>
          <a:bodyPr/>
          <a:lstStyle/>
          <a:p>
            <a:fld id="{31801A93-45A5-3048-945E-62985659094F}" type="slidenum">
              <a:rPr lang="en-US" smtClean="0"/>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gtEl>
                                        <p:attrNameLst>
                                          <p:attrName>style.visibility</p:attrName>
                                        </p:attrNameLst>
                                      </p:cBhvr>
                                      <p:to>
                                        <p:strVal val="visible"/>
                                      </p:to>
                                    </p:set>
                                    <p:animEffect transition="in" filter="fade">
                                      <p:cBhvr>
                                        <p:cTn id="12" dur="5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gtEl>
                                        <p:attrNameLst>
                                          <p:attrName>style.visibility</p:attrName>
                                        </p:attrNameLst>
                                      </p:cBhvr>
                                      <p:to>
                                        <p:strVal val="visible"/>
                                      </p:to>
                                    </p:set>
                                    <p:animEffect transition="in" filter="fade">
                                      <p:cBhvr>
                                        <p:cTn id="17" dur="500"/>
                                        <p:tgtEl>
                                          <p:spTgt spid="2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500"/>
                                        <p:tgtEl>
                                          <p:spTgt spid="2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60"/>
                                        </p:tgtEl>
                                      </p:cBhvr>
                                    </p:animEffect>
                                    <p:set>
                                      <p:cBhvr>
                                        <p:cTn id="27" dur="1" fill="hold">
                                          <p:stCondLst>
                                            <p:cond delay="500"/>
                                          </p:stCondLst>
                                        </p:cTn>
                                        <p:tgtEl>
                                          <p:spTgt spid="26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1"/>
                                        </p:tgtEl>
                                        <p:attrNameLst>
                                          <p:attrName>style.visibility</p:attrName>
                                        </p:attrNameLst>
                                      </p:cBhvr>
                                      <p:to>
                                        <p:strVal val="visible"/>
                                      </p:to>
                                    </p:set>
                                    <p:animEffect transition="in" filter="fade">
                                      <p:cBhvr>
                                        <p:cTn id="32"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8185</TotalTime>
  <Words>6945</Words>
  <Application>Microsoft Macintosh PowerPoint</Application>
  <PresentationFormat>Widescreen</PresentationFormat>
  <Paragraphs>581</Paragraphs>
  <Slides>85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Aptos</vt:lpstr>
      <vt:lpstr>Aptos Display</vt:lpstr>
      <vt:lpstr>Arial</vt:lpstr>
      <vt:lpstr>Calibri</vt:lpstr>
      <vt:lpstr>Lato Extended</vt:lpstr>
      <vt:lpstr>Open Sans</vt:lpstr>
      <vt:lpstr>Times</vt:lpstr>
      <vt:lpstr>Office Theme</vt:lpstr>
      <vt:lpstr>PowerPoint Presentation</vt:lpstr>
      <vt:lpstr>Imagine No Line</vt:lpstr>
      <vt:lpstr>Black Steele In the Hour of Chaos (Public Enemy) </vt:lpstr>
      <vt:lpstr>PowerPoint Presentation</vt:lpstr>
      <vt:lpstr>We Are The Dreams of Our Ancestors </vt:lpstr>
      <vt:lpstr>Those Dreams  Did Not Start  With Slavery. They Go Back to Antiquity.</vt:lpstr>
      <vt:lpstr>But As American   Slavery &amp; Scientific Racism Emerged, Erasing Black History Was A Priority.</vt:lpstr>
      <vt:lpstr>PowerPoint Presentation</vt:lpstr>
      <vt:lpstr>PowerPoint Presentation</vt:lpstr>
      <vt:lpstr>Externalized Ideas Made Into Objects &amp; Internalized  </vt:lpstr>
      <vt:lpstr>Society Beliefs, Values, Norms Beliefs &amp; Values tell “Norms what to do.”  Policies Public Policy, Laws Public Policy &amp; Law Reflect Societal Values. Systems Institutions Institutions codify societal norms &amp; laws.</vt:lpstr>
      <vt:lpstr>      So, What Is Black Culture?  The Social Construction of Blackness </vt:lpstr>
      <vt:lpstr>How Did Black Folk Create Black Folk?</vt:lpstr>
      <vt:lpstr>What Are The Pillars &amp; Policy Concerns of Black Culture? </vt:lpstr>
      <vt:lpstr>How Did Black Folk Reconstruct Their Culture?</vt:lpstr>
      <vt:lpstr>Reconstruction(s)</vt:lpstr>
      <vt:lpstr>CONFLICT </vt:lpstr>
      <vt:lpstr>Marable’s  Conceptualization  of Reconstruction(s)</vt:lpstr>
      <vt:lpstr>Reconstruction(s)</vt:lpstr>
      <vt:lpstr>Reconstruction 1:  Building More Stately Mansions  (Aaron Douglas) </vt:lpstr>
      <vt:lpstr>Reconstruction 2:  The Lamp   (Romare Bearden) </vt:lpstr>
      <vt:lpstr> Reconstruction 3: Wiley's Napoleon  Leading the Army Over the Alps (2005) </vt:lpstr>
      <vt:lpstr>PowerPoint Presentation</vt:lpstr>
      <vt:lpstr>Notes on the Art/Artist </vt:lpstr>
      <vt:lpstr>Externalized Ideas Made Into Objects &amp; Internalized  </vt:lpstr>
      <vt:lpstr>Black Culture As Resistance? </vt:lpstr>
      <vt:lpstr>Painter’s Argument 1 </vt:lpstr>
      <vt:lpstr>Painter’s Argument 2 </vt:lpstr>
      <vt:lpstr>Painter’s Argument 3 </vt:lpstr>
      <vt:lpstr>Painter’s Argument 4 </vt:lpstr>
      <vt:lpstr>Painter’s Argument 5 </vt:lpstr>
      <vt:lpstr>Painter’s Argument 6 </vt:lpstr>
      <vt:lpstr>Painter’s Argument 7 </vt:lpstr>
      <vt:lpstr>Externalized Ideas Made Into Objects &amp; Internalized  </vt:lpstr>
      <vt:lpstr>How Watermelons Became a Racist Trope Before its subversion in the Jim Crow era, the fruit symbolized black self-sufficiency.  https://www.theatlantic.com/national/archive/2014/12/how-watermelons-became-a-racist-trope/383529/   </vt:lpstr>
      <vt:lpstr>Using Painter’s Point of View on History</vt:lpstr>
      <vt:lpstr>Using Painter, Marable</vt:lpstr>
      <vt:lpstr>Using Kendi, Coates</vt:lpstr>
      <vt:lpstr>Hard-Working People in the Depths of Segregation  (1896-1919)  </vt:lpstr>
      <vt:lpstr>This.</vt:lpstr>
      <vt:lpstr>CONFLICT </vt:lpstr>
      <vt:lpstr>Externalized Ideas Made Into Objects &amp; Internalized  </vt:lpstr>
      <vt:lpstr>PowerPoint Presentation</vt:lpstr>
      <vt:lpstr>The New Negro (1915-1932) </vt:lpstr>
      <vt:lpstr>  The New Negro (1915-1932)  </vt:lpstr>
      <vt:lpstr> The New Negro (1915-1932) </vt:lpstr>
      <vt:lpstr>PowerPoint Presentation</vt:lpstr>
      <vt:lpstr>Protest Makes A Civil Rights Revolution 1960-1967</vt:lpstr>
      <vt:lpstr>Black Power  1966-1980 </vt:lpstr>
      <vt:lpstr>We Are The Dreams of Our Ancestors </vt:lpstr>
      <vt:lpstr>PowerPoint Presentation</vt:lpstr>
      <vt:lpstr>This.</vt:lpstr>
      <vt:lpstr>CONFLICT </vt:lpstr>
      <vt:lpstr>Externalized Ideas Made Into Objects &amp; Internalized  </vt:lpstr>
      <vt:lpstr>Context for Anderson’s Work</vt:lpstr>
      <vt:lpstr>A Repeat of History?  </vt:lpstr>
      <vt:lpstr>In a Nutshell…</vt:lpstr>
      <vt:lpstr>PowerPoint Presentation</vt:lpstr>
      <vt:lpstr>What Did They Dream, What Did They Do?</vt:lpstr>
      <vt:lpstr>Textual Evidence of Black Ideas &amp; Actions</vt:lpstr>
      <vt:lpstr>Textual Evidence of Black Ideas &amp; Actions</vt:lpstr>
      <vt:lpstr>Textual Evidence of Black Ideas &amp; Actions</vt:lpstr>
      <vt:lpstr>Textual Evidence of Black Ideas &amp; Actions</vt:lpstr>
      <vt:lpstr>Textual Evidence of Black Ideas &amp; Actions</vt:lpstr>
      <vt:lpstr>Textual Evidence of Black Ideas &amp; Actions</vt:lpstr>
      <vt:lpstr>Textual Evidence of Black Ideas &amp; Actions</vt:lpstr>
      <vt:lpstr>Textual Evidence of Black Ideas &amp; Actions</vt:lpstr>
      <vt:lpstr>Rebel Literates, Stealin’  A Meeting </vt:lpstr>
      <vt:lpstr>A Coda</vt:lpstr>
      <vt:lpstr>PowerPoint Presentation</vt:lpstr>
      <vt:lpstr>Culture eats Strategy for Breakfast (Values)   Public Ed In the South “A Negro Idea” (Philosophy)  Dual Strategies:  Self definition + Control   Ex.: Change the Law, Keep Control. Vote &amp; Run.</vt:lpstr>
      <vt:lpstr>Reconstruction(s)</vt:lpstr>
      <vt:lpstr>A Third Reconstruction </vt:lpstr>
      <vt:lpstr>A 3rd Reconstruction</vt:lpstr>
      <vt:lpstr>This.</vt:lpstr>
      <vt:lpstr>CONFLICT </vt:lpstr>
      <vt:lpstr>Externalized Ideas Made Into Objects &amp; Internalized  </vt:lpstr>
      <vt:lpstr>Repetitive Themes in African American History : Fight for the Vote and Electoral Representation </vt:lpstr>
      <vt:lpstr>Repetitive Themes in African American History: Criminal Justice System </vt:lpstr>
      <vt:lpstr>      So, What Is Black Culture?  The Social Construction of Blackness </vt:lpstr>
      <vt:lpstr>How Did Black Folk Create Black Folk?</vt:lpstr>
      <vt:lpstr>What Are The Pillars &amp; Policy Concerns of Black Culture? </vt:lpstr>
      <vt:lpstr>Society Beliefs, Values, Norms Beliefs &amp; Values tell “Norms what to do.”  Policies Public Policy, Laws Public Policy &amp; Law Reflect Societal Values. Systems Institutions Institutions codify societal norms &amp; laws.</vt:lpstr>
      <vt:lpstr>Repetitive Themes in African American History: Resistance to Oppression </vt:lpstr>
      <vt:lpstr>What Are Our Ideas/Dreams?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Williams</dc:creator>
  <cp:lastModifiedBy>Angelo Williams</cp:lastModifiedBy>
  <cp:revision>18</cp:revision>
  <dcterms:created xsi:type="dcterms:W3CDTF">2024-02-01T03:53:45Z</dcterms:created>
  <dcterms:modified xsi:type="dcterms:W3CDTF">2024-02-06T21:03:46Z</dcterms:modified>
</cp:coreProperties>
</file>